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400" r:id="rId2"/>
    <p:sldId id="396" r:id="rId3"/>
    <p:sldId id="391" r:id="rId4"/>
    <p:sldId id="398" r:id="rId5"/>
    <p:sldId id="390" r:id="rId6"/>
    <p:sldId id="392" r:id="rId7"/>
    <p:sldId id="393" r:id="rId8"/>
    <p:sldId id="407" r:id="rId9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CD0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6" autoAdjust="0"/>
    <p:restoredTop sz="94737" autoAdjust="0"/>
  </p:normalViewPr>
  <p:slideViewPr>
    <p:cSldViewPr>
      <p:cViewPr varScale="1">
        <p:scale>
          <a:sx n="70" d="100"/>
          <a:sy n="70" d="100"/>
        </p:scale>
        <p:origin x="-52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F3A5E7A-D3FF-469A-BD01-712C587D4627}" type="datetimeFigureOut">
              <a:rPr lang="ru-RU"/>
              <a:pPr>
                <a:defRPr/>
              </a:pPr>
              <a:t>08.02.2010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F9BAFE4-1452-4EA4-9D0E-9FA2248C67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75DEC-DC16-4FCD-BE39-4284045D8E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EEC58-6EF7-448F-B43D-52569E1A14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78C08-92BE-46AE-8226-F7AD5C71A5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84C87-B427-471F-BA13-FA1285577F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AF095-FFD2-42F3-97A4-FF8A6D2F2F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561CC-E0D9-49F9-A6EF-F2D20653CD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43991-75C1-4389-8FB0-E77BDC39C8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0B82C-E139-45D0-A1DD-9A4A410D30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068B5-9CE6-41B9-9719-1616D40CE5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86B9C-1942-455F-9C9C-B3BA3046BA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E80FC-EAA5-416D-944E-EFC0DF6A07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3186C-ECA6-4DC1-BB47-10B7F4AE5A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fld id="{EFDA702B-9D35-4FE6-B4C7-2D0D510259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2860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XML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 (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Extensible Markup Language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)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560110"/>
            <a:ext cx="9144000" cy="372627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XML – </a:t>
            </a:r>
            <a:r>
              <a:rPr lang="ru-RU" sz="1600" dirty="0" smtClean="0">
                <a:solidFill>
                  <a:srgbClr val="FBFCD0"/>
                </a:solidFill>
              </a:rPr>
              <a:t>простой гибкий текстовый формат, который используется как основа для создания языков разметки для публикации документов и обмена данными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Стандарт </a:t>
            </a:r>
            <a:r>
              <a:rPr lang="en-US" sz="1600" dirty="0" smtClean="0">
                <a:solidFill>
                  <a:srgbClr val="FBFCD0"/>
                </a:solidFill>
              </a:rPr>
              <a:t>XML</a:t>
            </a:r>
            <a:r>
              <a:rPr lang="ru-RU" sz="1600" dirty="0" smtClean="0">
                <a:solidFill>
                  <a:srgbClr val="FBFCD0"/>
                </a:solidFill>
              </a:rPr>
              <a:t> издан в виде рекомендаций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консорциума всемирной паутины (</a:t>
            </a:r>
            <a:r>
              <a:rPr lang="en-US" sz="1600" dirty="0" smtClean="0">
                <a:solidFill>
                  <a:srgbClr val="FBFCD0"/>
                </a:solidFill>
              </a:rPr>
              <a:t>World Wide Web Consortium</a:t>
            </a:r>
            <a:r>
              <a:rPr lang="ru-RU" sz="1600" dirty="0" smtClean="0">
                <a:solidFill>
                  <a:srgbClr val="FBFCD0"/>
                </a:solidFill>
              </a:rPr>
              <a:t> - </a:t>
            </a:r>
            <a:r>
              <a:rPr lang="en-US" sz="1600" dirty="0" smtClean="0">
                <a:solidFill>
                  <a:srgbClr val="FBFCD0"/>
                </a:solidFill>
              </a:rPr>
              <a:t>W3C)</a:t>
            </a:r>
            <a:r>
              <a:rPr lang="ru-RU" sz="1600" dirty="0" smtClean="0">
                <a:solidFill>
                  <a:srgbClr val="FBFCD0"/>
                </a:solidFill>
              </a:rPr>
              <a:t> – международной организации, которая занимается технологическими стандартами для всемирной паутины.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Документ </a:t>
            </a:r>
            <a:r>
              <a:rPr lang="en-US" sz="1600" dirty="0" smtClean="0">
                <a:solidFill>
                  <a:srgbClr val="FBFCD0"/>
                </a:solidFill>
              </a:rPr>
              <a:t>XML</a:t>
            </a:r>
            <a:r>
              <a:rPr lang="ru-RU" sz="1600" dirty="0" smtClean="0">
                <a:solidFill>
                  <a:srgbClr val="FBFCD0"/>
                </a:solidFill>
              </a:rPr>
              <a:t> состоит из элементов.</a:t>
            </a:r>
          </a:p>
          <a:p>
            <a:pPr marL="709200" lvl="1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Элементы документа могут быть вложенными, но не могут пересекаться. Таким образом, элементы документа образуют дерево.</a:t>
            </a:r>
          </a:p>
          <a:p>
            <a:pPr marL="709200" lvl="1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Каждый документ </a:t>
            </a:r>
            <a:r>
              <a:rPr lang="en-US" sz="1600" dirty="0" smtClean="0">
                <a:solidFill>
                  <a:srgbClr val="FBFCD0"/>
                </a:solidFill>
              </a:rPr>
              <a:t>XML</a:t>
            </a:r>
            <a:r>
              <a:rPr lang="ru-RU" sz="1600" dirty="0" smtClean="0">
                <a:solidFill>
                  <a:srgbClr val="FBFCD0"/>
                </a:solidFill>
              </a:rPr>
              <a:t> должен иметь один и только один корневой элемент.</a:t>
            </a:r>
          </a:p>
          <a:p>
            <a:pPr marL="709200" lvl="1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Элементы могут содержать атрибуты, представляющие собой  пары имя-значение.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5232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Элементы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XML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042255"/>
            <a:ext cx="9144000" cy="517282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Каждый элемент документа должен иметь имя.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Имя элемента - это строка символов, которая начинается с подчеркивания или буквы, и состоит только из букв, цифр, символов подчеркивания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(underscore),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дефисов (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hyphen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) и точек (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period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). Имена элементов чувствительны к регистру.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Каждый элемент начинается с открывающего тэга  и заканчивается закрывающим тэгом. Все, что находится между открывающим и закрывающим тэгом, называется содержимым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(content)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элемента. </a:t>
            </a:r>
            <a:endParaRPr lang="en-US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Открывающий тэг имеет вид </a:t>
            </a:r>
            <a:endParaRPr lang="en-US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252000" algn="l">
              <a:spcBef>
                <a:spcPts val="1200"/>
              </a:spcBef>
            </a:pP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&lt;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elementName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&gt;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endParaRPr lang="ru-RU" sz="1600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  <a:p>
            <a:pPr marL="252000" algn="l">
              <a:spcBef>
                <a:spcPts val="1200"/>
              </a:spcBef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или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для элемента с атрибутами)</a:t>
            </a:r>
            <a:endParaRPr lang="en-US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252000" algn="l">
              <a:spcBef>
                <a:spcPts val="1200"/>
              </a:spcBef>
            </a:pP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&lt;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elementName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att1Name="att1Value" att2Name="att2Value”&gt;</a:t>
            </a:r>
            <a:endParaRPr lang="ru-RU" sz="1600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  <a:p>
            <a:pPr marL="252000" algn="l">
              <a:spcBef>
                <a:spcPts val="1200"/>
              </a:spcBef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Закрывающий тэг имеет вид 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&lt;/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elementName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&gt;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Элемент может быть пустым. Пустой элемент может содержать атрибуты. Для пустого элемента допустима форма с пустым тэгом (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empty tag)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252000" algn="l">
              <a:spcBef>
                <a:spcPts val="1200"/>
              </a:spcBef>
            </a:pP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&lt;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elementName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att1Name="att1Value" att2Name="att2Value”/&gt;</a:t>
            </a:r>
            <a:endParaRPr lang="ru-RU" sz="1600" dirty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6670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Данные элемента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XML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195581"/>
            <a:ext cx="9144000" cy="123328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Текстовые данные </a:t>
            </a:r>
            <a:r>
              <a:rPr lang="en-US" sz="1600" dirty="0" smtClean="0">
                <a:solidFill>
                  <a:srgbClr val="FBFCD0"/>
                </a:solidFill>
              </a:rPr>
              <a:t>XML</a:t>
            </a:r>
            <a:r>
              <a:rPr lang="ru-RU" sz="1600" dirty="0" smtClean="0">
                <a:solidFill>
                  <a:srgbClr val="FBFCD0"/>
                </a:solidFill>
              </a:rPr>
              <a:t>-элемента представляют собой либо символьные данные (CDATA), либо анализируемые символьные данные, либо их комбинацию.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Можно вставить символы </a:t>
            </a:r>
            <a:r>
              <a:rPr lang="en-US" sz="1600" dirty="0" smtClean="0">
                <a:solidFill>
                  <a:srgbClr val="FBFCD0"/>
                </a:solidFill>
              </a:rPr>
              <a:t>Unicode </a:t>
            </a:r>
            <a:r>
              <a:rPr lang="ru-RU" sz="1600" dirty="0" smtClean="0">
                <a:solidFill>
                  <a:srgbClr val="FBFCD0"/>
                </a:solidFill>
              </a:rPr>
              <a:t>в виде кодов символа в десятичном или </a:t>
            </a:r>
            <a:r>
              <a:rPr lang="ru-RU" sz="1600" dirty="0" err="1" smtClean="0">
                <a:solidFill>
                  <a:srgbClr val="FBFCD0"/>
                </a:solidFill>
              </a:rPr>
              <a:t>шестнадцатиричном</a:t>
            </a:r>
            <a:r>
              <a:rPr lang="ru-RU" sz="1600" dirty="0" smtClean="0">
                <a:solidFill>
                  <a:srgbClr val="FBFCD0"/>
                </a:solidFill>
              </a:rPr>
              <a:t> формате (</a:t>
            </a:r>
            <a:r>
              <a:rPr lang="en-US" sz="1600" dirty="0" smtClean="0">
                <a:solidFill>
                  <a:srgbClr val="FBFCD0"/>
                </a:solidFill>
              </a:rPr>
              <a:t>character references </a:t>
            </a:r>
            <a:r>
              <a:rPr lang="ru-RU" sz="1600" dirty="0" smtClean="0">
                <a:solidFill>
                  <a:srgbClr val="FBFCD0"/>
                </a:solidFill>
              </a:rPr>
              <a:t>), используя синтаксис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71604" y="4786322"/>
          <a:ext cx="6072230" cy="18288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623968"/>
                <a:gridCol w="4448262"/>
              </a:tblGrid>
              <a:tr h="305985">
                <a:tc>
                  <a:txBody>
                    <a:bodyPr/>
                    <a:lstStyle/>
                    <a:p>
                      <a:pPr algn="l"/>
                      <a:r>
                        <a:rPr lang="ru-RU" sz="18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&amp;</a:t>
                      </a:r>
                      <a:r>
                        <a:rPr lang="ru-RU" sz="1800" b="0" i="1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lt</a:t>
                      </a:r>
                      <a:r>
                        <a:rPr lang="en-US" sz="18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;</a:t>
                      </a:r>
                      <a:endParaRPr lang="ru-RU" b="0" i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&lt;  (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меньше)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05985">
                <a:tc>
                  <a:txBody>
                    <a:bodyPr/>
                    <a:lstStyle/>
                    <a:p>
                      <a:r>
                        <a:rPr lang="en-US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&amp;</a:t>
                      </a:r>
                      <a:r>
                        <a:rPr lang="en-US" b="0" i="1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gt</a:t>
                      </a:r>
                      <a:r>
                        <a:rPr lang="en-US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;</a:t>
                      </a:r>
                      <a:endParaRPr lang="ru-RU" b="0" i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&gt;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(больше)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05985">
                <a:tc>
                  <a:txBody>
                    <a:bodyPr/>
                    <a:lstStyle/>
                    <a:p>
                      <a:pPr algn="l"/>
                      <a:r>
                        <a:rPr lang="ru-RU" sz="18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&amp;</a:t>
                      </a:r>
                      <a:r>
                        <a:rPr lang="ru-RU" sz="1800" b="0" i="1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amp</a:t>
                      </a:r>
                      <a:r>
                        <a:rPr lang="ru-RU" sz="18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;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&amp; (амперсанд)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6841">
                <a:tc>
                  <a:txBody>
                    <a:bodyPr/>
                    <a:lstStyle/>
                    <a:p>
                      <a:pPr algn="l"/>
                      <a:r>
                        <a:rPr lang="ru-RU" sz="18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&amp;</a:t>
                      </a:r>
                      <a:r>
                        <a:rPr lang="ru-RU" sz="1800" b="0" i="1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apos</a:t>
                      </a:r>
                      <a:r>
                        <a:rPr lang="ru-RU" sz="18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;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' (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апостроф или одинарная кавычка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68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&amp;</a:t>
                      </a:r>
                      <a:r>
                        <a:rPr lang="en-US" sz="1800" b="0" i="1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quot</a:t>
                      </a:r>
                      <a:r>
                        <a:rPr lang="ru-RU" sz="18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;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" (двойные кавычки)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7158" y="2571744"/>
          <a:ext cx="8429684" cy="731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357322"/>
                <a:gridCol w="7072362"/>
              </a:tblGrid>
              <a:tr h="328809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&amp;</a:t>
                      </a:r>
                      <a:r>
                        <a:rPr lang="en-US" sz="1800" i="1" dirty="0" smtClean="0">
                          <a:solidFill>
                            <a:schemeClr val="tx1"/>
                          </a:solidFill>
                        </a:rPr>
                        <a:t>#value;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десятичный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формат ( например, символ Евро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&amp;#8364;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8809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&amp;# </a:t>
                      </a:r>
                      <a:r>
                        <a:rPr lang="en-US" sz="1800" i="1" dirty="0" err="1" smtClean="0">
                          <a:solidFill>
                            <a:schemeClr val="tx1"/>
                          </a:solidFill>
                        </a:rPr>
                        <a:t>xvalue</a:t>
                      </a:r>
                      <a:r>
                        <a:rPr lang="en-US" sz="1800" i="1" dirty="0" smtClean="0">
                          <a:solidFill>
                            <a:schemeClr val="tx1"/>
                          </a:solidFill>
                        </a:rPr>
                        <a:t>;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шестнадцатиричный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формат ( например, символ Евро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&amp;#x20AC;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3786190"/>
            <a:ext cx="9144000" cy="83317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Определены пять подстановочных строк (</a:t>
            </a:r>
            <a:r>
              <a:rPr lang="en-US" sz="1600" dirty="0" smtClean="0">
                <a:solidFill>
                  <a:srgbClr val="FBFCD0"/>
                </a:solidFill>
              </a:rPr>
              <a:t>entity references </a:t>
            </a:r>
            <a:r>
              <a:rPr lang="ru-RU" sz="1600" dirty="0" smtClean="0">
                <a:solidFill>
                  <a:srgbClr val="FBFCD0"/>
                </a:solidFill>
              </a:rPr>
              <a:t>), которые можно использовать в самом документе вместо символов угловых скобок &lt;&gt; и символа </a:t>
            </a:r>
            <a:r>
              <a:rPr lang="ru-RU" sz="1600" dirty="0" err="1" smtClean="0">
                <a:solidFill>
                  <a:srgbClr val="FBFCD0"/>
                </a:solidFill>
              </a:rPr>
              <a:t>слэш</a:t>
            </a:r>
            <a:r>
              <a:rPr lang="ru-RU" sz="1600" dirty="0" smtClean="0">
                <a:solidFill>
                  <a:srgbClr val="FBFCD0"/>
                </a:solidFill>
              </a:rPr>
              <a:t> /, чтобы </a:t>
            </a:r>
            <a:r>
              <a:rPr lang="en-US" sz="1600" dirty="0" smtClean="0">
                <a:solidFill>
                  <a:srgbClr val="FBFCD0"/>
                </a:solidFill>
              </a:rPr>
              <a:t>XML</a:t>
            </a:r>
            <a:r>
              <a:rPr lang="ru-RU" sz="1600" dirty="0" smtClean="0">
                <a:solidFill>
                  <a:srgbClr val="FBFCD0"/>
                </a:solidFill>
              </a:rPr>
              <a:t>-анализатор не трактовал их как управляющие символы языка разметки.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endParaRPr lang="ru-RU" sz="1600" dirty="0">
              <a:solidFill>
                <a:srgbClr val="FFFF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38108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Разделы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CDATA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142876" y="1269840"/>
            <a:ext cx="8858280" cy="468038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Все символы, которые находятся между комбинацией символов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&lt;![CDATA[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]]&gt;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трактуются </a:t>
            </a:r>
            <a:r>
              <a:rPr lang="en-US" sz="1600" dirty="0" smtClean="0">
                <a:solidFill>
                  <a:srgbClr val="FBFCD0"/>
                </a:solidFill>
              </a:rPr>
              <a:t>XML </a:t>
            </a:r>
            <a:r>
              <a:rPr lang="ru-RU" sz="1600" dirty="0" smtClean="0">
                <a:solidFill>
                  <a:srgbClr val="FBFCD0"/>
                </a:solidFill>
              </a:rPr>
              <a:t>анализатором как содержимое, не включающее символов разметки</a:t>
            </a:r>
            <a:r>
              <a:rPr lang="en-US" sz="1600" dirty="0" smtClean="0">
                <a:solidFill>
                  <a:srgbClr val="FBFCD0"/>
                </a:solidFill>
              </a:rPr>
              <a:t>. </a:t>
            </a:r>
            <a:r>
              <a:rPr lang="ru-RU" sz="1600" dirty="0" smtClean="0">
                <a:solidFill>
                  <a:srgbClr val="FBFCD0"/>
                </a:solidFill>
              </a:rPr>
              <a:t>Все остальные данные – это анализируемые символьные данные, которые </a:t>
            </a:r>
            <a:r>
              <a:rPr lang="en-US" sz="1600" dirty="0" smtClean="0">
                <a:solidFill>
                  <a:srgbClr val="FBFCD0"/>
                </a:solidFill>
              </a:rPr>
              <a:t>XML</a:t>
            </a:r>
            <a:r>
              <a:rPr lang="ru-RU" sz="1600" dirty="0" smtClean="0">
                <a:solidFill>
                  <a:srgbClr val="FBFCD0"/>
                </a:solidFill>
              </a:rPr>
              <a:t>-анализаторы интерпретируют как язык разметки.</a:t>
            </a: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Подстановочные строки (</a:t>
            </a:r>
            <a:r>
              <a:rPr lang="en-US" sz="1600" dirty="0" smtClean="0">
                <a:solidFill>
                  <a:srgbClr val="FBFCD0"/>
                </a:solidFill>
              </a:rPr>
              <a:t>character references) </a:t>
            </a:r>
            <a:r>
              <a:rPr lang="ru-RU" sz="1600" dirty="0" smtClean="0">
                <a:solidFill>
                  <a:srgbClr val="FBFCD0"/>
                </a:solidFill>
              </a:rPr>
              <a:t>не работают внутри разделов </a:t>
            </a:r>
            <a:r>
              <a:rPr lang="en-US" sz="1600" dirty="0" smtClean="0">
                <a:solidFill>
                  <a:srgbClr val="FBFCD0"/>
                </a:solidFill>
              </a:rPr>
              <a:t>CDATA. 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Разделы </a:t>
            </a:r>
            <a:r>
              <a:rPr lang="en-US" sz="1600" dirty="0" smtClean="0">
                <a:solidFill>
                  <a:srgbClr val="FBFCD0"/>
                </a:solidFill>
              </a:rPr>
              <a:t>CDATA </a:t>
            </a:r>
            <a:r>
              <a:rPr lang="ru-RU" sz="1600" dirty="0" smtClean="0">
                <a:solidFill>
                  <a:srgbClr val="FBFCD0"/>
                </a:solidFill>
              </a:rPr>
              <a:t>не могут быть вложенными</a:t>
            </a:r>
            <a:r>
              <a:rPr lang="en-US" sz="1600" dirty="0" smtClean="0">
                <a:solidFill>
                  <a:srgbClr val="FBFCD0"/>
                </a:solidFill>
              </a:rPr>
              <a:t>. 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/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Комментарии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8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Комментарии – любая текстовая информация, размещенная между символами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&lt;!-- 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--&gt;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  <a:p>
            <a:pPr marL="709200" lvl="1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Комментарии можно разместить внутри пролога документа, в содержимом документа или после документа.</a:t>
            </a:r>
          </a:p>
          <a:p>
            <a:pPr marL="709200" lvl="1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Комментарии не могут появиться внутри значений атрибутов документа или внутри тэгов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57166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Атрибуты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XML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428736"/>
            <a:ext cx="9144000" cy="452649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Элемент может иметь атрибуты.  Атрибуты состоят из пар имя-значение. </a:t>
            </a:r>
          </a:p>
          <a:p>
            <a:pPr marL="252000" algn="l">
              <a:spcBef>
                <a:spcPts val="1200"/>
              </a:spcBef>
            </a:pP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&lt;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elementName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att1Name="att1Value" att2Name="att2Value”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… &lt;/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elementName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&gt;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Имена атрибутов подчиняются тем же требованиям, что и имена элементов.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Атрибуты размещаются в открывающем тэге элемента. Число атрибутов элемента не ограничено.  Пустой элемент может содержать атрибуты.</a:t>
            </a:r>
          </a:p>
          <a:p>
            <a:pPr marL="709200" lvl="1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Значение атрибута заключается в одинаковые кавычки – простые или двойные. Для разных атрибутов можно использовать разные кавычки. Внутри двойных кавычек можно использовать одинарные без использования </a:t>
            </a:r>
            <a:r>
              <a:rPr lang="en-US" sz="1600" dirty="0" smtClean="0">
                <a:solidFill>
                  <a:srgbClr val="FBFCD0"/>
                </a:solidFill>
              </a:rPr>
              <a:t>&amp;</a:t>
            </a:r>
            <a:r>
              <a:rPr lang="en-US" sz="1600" dirty="0" err="1" smtClean="0">
                <a:solidFill>
                  <a:srgbClr val="FBFCD0"/>
                </a:solidFill>
              </a:rPr>
              <a:t>quot</a:t>
            </a:r>
            <a:r>
              <a:rPr lang="en-US" sz="1600" dirty="0" smtClean="0">
                <a:solidFill>
                  <a:srgbClr val="FBFCD0"/>
                </a:solidFill>
              </a:rPr>
              <a:t>; </a:t>
            </a:r>
            <a:r>
              <a:rPr lang="ru-RU" sz="1600" dirty="0" smtClean="0">
                <a:solidFill>
                  <a:srgbClr val="FBFCD0"/>
                </a:solidFill>
              </a:rPr>
              <a:t> и наоборот.</a:t>
            </a:r>
          </a:p>
          <a:p>
            <a:pPr marL="709200" lvl="1" algn="l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Атрибуты должны иметь как имя, так и значение.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Внутри атрибутов можно использовать </a:t>
            </a:r>
            <a:r>
              <a:rPr lang="en-US" sz="1600" dirty="0" smtClean="0">
                <a:solidFill>
                  <a:srgbClr val="FBFCD0"/>
                </a:solidFill>
              </a:rPr>
              <a:t>entity references </a:t>
            </a:r>
            <a:r>
              <a:rPr lang="ru-RU" sz="1600" dirty="0" smtClean="0">
                <a:solidFill>
                  <a:srgbClr val="FBFCD0"/>
                </a:solidFill>
              </a:rPr>
              <a:t>и</a:t>
            </a:r>
            <a:r>
              <a:rPr lang="en-US" sz="1600" dirty="0" smtClean="0">
                <a:solidFill>
                  <a:srgbClr val="FBFCD0"/>
                </a:solidFill>
              </a:rPr>
              <a:t> character references</a:t>
            </a:r>
            <a:r>
              <a:rPr lang="ru-RU" sz="1600" dirty="0" smtClean="0">
                <a:solidFill>
                  <a:srgbClr val="FBFCD0"/>
                </a:solidFill>
              </a:rPr>
              <a:t>, но нельзя использовать разделы </a:t>
            </a:r>
            <a:r>
              <a:rPr lang="en-US" sz="1600" dirty="0" smtClean="0">
                <a:solidFill>
                  <a:srgbClr val="FBFCD0"/>
                </a:solidFill>
              </a:rPr>
              <a:t> CDATA.</a:t>
            </a:r>
          </a:p>
          <a:p>
            <a:pPr marL="709200" lvl="1" algn="l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Порядок определения атрибутов может не сохраняться </a:t>
            </a:r>
            <a:r>
              <a:rPr lang="en-US" sz="1600" dirty="0" smtClean="0">
                <a:solidFill>
                  <a:srgbClr val="FBFCD0"/>
                </a:solidFill>
              </a:rPr>
              <a:t>XML-</a:t>
            </a:r>
            <a:r>
              <a:rPr lang="ru-RU" sz="1600" dirty="0" smtClean="0">
                <a:solidFill>
                  <a:srgbClr val="FBFCD0"/>
                </a:solidFill>
              </a:rPr>
              <a:t>анализатором. </a:t>
            </a:r>
          </a:p>
          <a:p>
            <a:pPr marL="709200" lvl="1" algn="l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XML</a:t>
            </a:r>
            <a:r>
              <a:rPr lang="ru-RU" sz="1600" dirty="0" smtClean="0">
                <a:solidFill>
                  <a:srgbClr val="FBFCD0"/>
                </a:solidFill>
              </a:rPr>
              <a:t>-анализаторы не сохраняют число пробелов в значениях атрибутов.</a:t>
            </a:r>
            <a:endParaRPr lang="ru-RU" sz="1600" dirty="0">
              <a:solidFill>
                <a:srgbClr val="FFFF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38108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Пространства имен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XML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186260"/>
            <a:ext cx="9144000" cy="4957384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Чтобы избежать конфликтов при использовании элементов с одинаковыми именами, в документе можно определить пространства имен.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Пространство имен определяется с помощью атрибута </a:t>
            </a:r>
            <a:r>
              <a:rPr lang="ru-RU" sz="16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xmlns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err="1" smtClean="0">
                <a:solidFill>
                  <a:srgbClr val="FBFCD0"/>
                </a:solidFill>
              </a:rPr>
              <a:t>c</a:t>
            </a:r>
            <a:r>
              <a:rPr lang="ru-RU" sz="1600" dirty="0" smtClean="0">
                <a:solidFill>
                  <a:srgbClr val="FBFCD0"/>
                </a:solidFill>
              </a:rPr>
              <a:t> префиксом или без него.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Для пространств имен обычно используются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URI </a:t>
            </a:r>
            <a:r>
              <a:rPr lang="ru-RU" sz="1600" dirty="0" smtClean="0">
                <a:solidFill>
                  <a:srgbClr val="FBFCD0"/>
                </a:solidFill>
              </a:rPr>
              <a:t>(</a:t>
            </a:r>
            <a:r>
              <a:rPr lang="ru-RU" sz="1600" dirty="0" err="1" smtClean="0">
                <a:solidFill>
                  <a:srgbClr val="FBFCD0"/>
                </a:solidFill>
              </a:rPr>
              <a:t>Uniform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err="1" smtClean="0">
                <a:solidFill>
                  <a:srgbClr val="FBFCD0"/>
                </a:solidFill>
              </a:rPr>
              <a:t>Resource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err="1" smtClean="0">
                <a:solidFill>
                  <a:srgbClr val="FBFCD0"/>
                </a:solidFill>
              </a:rPr>
              <a:t>Identifier</a:t>
            </a:r>
            <a:r>
              <a:rPr lang="ru-RU" sz="1600" dirty="0" smtClean="0">
                <a:solidFill>
                  <a:srgbClr val="FBFCD0"/>
                </a:solidFill>
              </a:rPr>
              <a:t>).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URI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rgbClr val="FBFCD0"/>
                </a:solidFill>
              </a:rPr>
              <a:t>не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rgbClr val="FBFCD0"/>
                </a:solidFill>
              </a:rPr>
              <a:t>обяза</a:t>
            </a:r>
            <a:r>
              <a:rPr lang="ru-RU" sz="1600" dirty="0" err="1" smtClean="0">
                <a:solidFill>
                  <a:srgbClr val="FBFCD0"/>
                </a:solidFill>
              </a:rPr>
              <a:t>н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rgbClr val="FBFCD0"/>
                </a:solidFill>
              </a:rPr>
              <a:t>ссылаться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rgbClr val="FBFCD0"/>
                </a:solidFill>
              </a:rPr>
              <a:t>на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rgbClr val="FBFCD0"/>
                </a:solidFill>
              </a:rPr>
              <a:t>реально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rgbClr val="FBFCD0"/>
                </a:solidFill>
              </a:rPr>
              <a:t>существующий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rgbClr val="FBFCD0"/>
                </a:solidFill>
              </a:rPr>
              <a:t>объект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Пространство имен по умолчанию задается атрибутом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xmlns</a:t>
            </a:r>
            <a:r>
              <a:rPr lang="ru-RU" sz="1600" dirty="0" smtClean="0">
                <a:solidFill>
                  <a:srgbClr val="FBFCD0"/>
                </a:solidFill>
              </a:rPr>
              <a:t> без префикса. Элемент, в котором определено пространство имен по умолчанию, и все его дочерние элементы автоматически относятся к этому пространству имен, если явно не указано другое пространство имен.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Объявление пространства имен с префиксом имеет вид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xmlns:</a:t>
            </a:r>
            <a:r>
              <a:rPr lang="ru-RU" sz="1600" cap="small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имя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=URI</a:t>
            </a:r>
            <a:r>
              <a:rPr lang="ru-RU" sz="1600" dirty="0" smtClean="0">
                <a:solidFill>
                  <a:srgbClr val="FBFCD0"/>
                </a:solidFill>
              </a:rPr>
              <a:t>, где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имя</a:t>
            </a:r>
            <a:r>
              <a:rPr lang="ru-RU" sz="1600" dirty="0" smtClean="0">
                <a:solidFill>
                  <a:srgbClr val="FBFCD0"/>
                </a:solidFill>
              </a:rPr>
              <a:t> задает префикс пространства имен.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Префикс можно использовать  как в том элементе, в котором он определен, так и в его дочерних. Атрибут не помещается автоматически в то же пространство имен, что и содержащий его элемент.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Пространство имен действует только в пределах того элемента, атрибутом которого является его декларация.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098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Схема документа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XML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571612"/>
            <a:ext cx="9144000" cy="4295664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Схема документа (</a:t>
            </a:r>
            <a:r>
              <a:rPr lang="en-US" sz="1600" dirty="0" smtClean="0">
                <a:solidFill>
                  <a:srgbClr val="FBFCD0"/>
                </a:solidFill>
              </a:rPr>
              <a:t>schema </a:t>
            </a:r>
            <a:r>
              <a:rPr lang="ru-RU" sz="1600" dirty="0" smtClean="0">
                <a:solidFill>
                  <a:srgbClr val="FBFCD0"/>
                </a:solidFill>
              </a:rPr>
              <a:t>) определяет допустимую структуру документа –формальные спецификации имен элементов документа, определяющие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11664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допустимые имена элементов и их комбинации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</a:p>
          <a:p>
            <a:pPr marL="11664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отношения </a:t>
            </a:r>
            <a:r>
              <a:rPr lang="ru-RU" sz="1600" dirty="0" err="1" smtClean="0">
                <a:solidFill>
                  <a:srgbClr val="FBFCD0"/>
                </a:solidFill>
              </a:rPr>
              <a:t>дочерний-родительский</a:t>
            </a:r>
            <a:r>
              <a:rPr lang="ru-RU" sz="1600" dirty="0" smtClean="0">
                <a:solidFill>
                  <a:srgbClr val="FBFCD0"/>
                </a:solidFill>
              </a:rPr>
              <a:t> между элементами документа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</a:p>
          <a:p>
            <a:pPr marL="11664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последовательность, в которых могут появиться дочерние элементы, и их число.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Для схемы документа используется один из языков описания структуры XML документа. 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Консорциум </a:t>
            </a:r>
            <a:r>
              <a:rPr lang="en-US" sz="1600" dirty="0" smtClean="0">
                <a:solidFill>
                  <a:srgbClr val="FBFCD0"/>
                </a:solidFill>
              </a:rPr>
              <a:t>W3C </a:t>
            </a:r>
            <a:r>
              <a:rPr lang="ru-RU" sz="1600" dirty="0" smtClean="0">
                <a:solidFill>
                  <a:srgbClr val="FBFCD0"/>
                </a:solidFill>
              </a:rPr>
              <a:t>рекомендует использовать как стандарт</a:t>
            </a:r>
            <a:r>
              <a:rPr lang="en-US" sz="1600" dirty="0" smtClean="0">
                <a:solidFill>
                  <a:srgbClr val="FBFCD0"/>
                </a:solidFill>
              </a:rPr>
              <a:t> -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XML Schema Definition (XSD) </a:t>
            </a:r>
            <a:r>
              <a:rPr lang="ru-RU" sz="1600" dirty="0" smtClean="0">
                <a:solidFill>
                  <a:srgbClr val="FBFCD0"/>
                </a:solidFill>
              </a:rPr>
              <a:t>–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rgbClr val="FBFCD0"/>
                </a:solidFill>
              </a:rPr>
              <a:t>язык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на основе XML  для описания схем </a:t>
            </a:r>
            <a:r>
              <a:rPr lang="en-US" sz="1600" dirty="0" smtClean="0">
                <a:solidFill>
                  <a:srgbClr val="FBFCD0"/>
                </a:solidFill>
              </a:rPr>
              <a:t>XML</a:t>
            </a:r>
            <a:r>
              <a:rPr lang="ru-RU" sz="1600" dirty="0" smtClean="0">
                <a:solidFill>
                  <a:srgbClr val="FBFCD0"/>
                </a:solidFill>
              </a:rPr>
              <a:t>-документов.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Файл, содержащий XML </a:t>
            </a:r>
            <a:r>
              <a:rPr lang="ru-RU" sz="1600" dirty="0" err="1" smtClean="0">
                <a:solidFill>
                  <a:srgbClr val="FBFCD0"/>
                </a:solidFill>
              </a:rPr>
              <a:t>Schema</a:t>
            </a:r>
            <a:r>
              <a:rPr lang="ru-RU" sz="1600" dirty="0" smtClean="0">
                <a:solidFill>
                  <a:srgbClr val="FBFCD0"/>
                </a:solidFill>
              </a:rPr>
              <a:t>, обычно имеет расширение «.</a:t>
            </a:r>
            <a:r>
              <a:rPr lang="ru-RU" sz="1600" dirty="0" err="1" smtClean="0">
                <a:solidFill>
                  <a:srgbClr val="FBFCD0"/>
                </a:solidFill>
              </a:rPr>
              <a:t>xsd</a:t>
            </a:r>
            <a:r>
              <a:rPr lang="ru-RU" sz="1600" dirty="0" smtClean="0">
                <a:solidFill>
                  <a:srgbClr val="FBFCD0"/>
                </a:solidFill>
              </a:rPr>
              <a:t>» (</a:t>
            </a:r>
            <a:r>
              <a:rPr lang="ru-RU" sz="1600" b="1" dirty="0" err="1" smtClean="0">
                <a:solidFill>
                  <a:srgbClr val="FBFCD0"/>
                </a:solidFill>
              </a:rPr>
              <a:t>X</a:t>
            </a:r>
            <a:r>
              <a:rPr lang="ru-RU" sz="1600" dirty="0" err="1" smtClean="0">
                <a:solidFill>
                  <a:srgbClr val="FBFCD0"/>
                </a:solidFill>
              </a:rPr>
              <a:t>ML-</a:t>
            </a:r>
            <a:r>
              <a:rPr lang="ru-RU" sz="1600" b="1" dirty="0" err="1" smtClean="0">
                <a:solidFill>
                  <a:srgbClr val="FBFCD0"/>
                </a:solidFill>
              </a:rPr>
              <a:t>s</a:t>
            </a:r>
            <a:r>
              <a:rPr lang="ru-RU" sz="1600" dirty="0" err="1" smtClean="0">
                <a:solidFill>
                  <a:srgbClr val="FBFCD0"/>
                </a:solidFill>
              </a:rPr>
              <a:t>chema-</a:t>
            </a:r>
            <a:r>
              <a:rPr lang="ru-RU" sz="1600" b="1" dirty="0" err="1" smtClean="0">
                <a:solidFill>
                  <a:srgbClr val="FBFCD0"/>
                </a:solidFill>
              </a:rPr>
              <a:t>d</a:t>
            </a:r>
            <a:r>
              <a:rPr lang="ru-RU" sz="1600" dirty="0" err="1" smtClean="0">
                <a:solidFill>
                  <a:srgbClr val="FBFCD0"/>
                </a:solidFill>
              </a:rPr>
              <a:t>efinition</a:t>
            </a:r>
            <a:r>
              <a:rPr lang="ru-RU" sz="1600" dirty="0" smtClean="0">
                <a:solidFill>
                  <a:srgbClr val="FBFCD0"/>
                </a:solidFill>
              </a:rPr>
              <a:t>).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Документ называется </a:t>
            </a:r>
            <a:r>
              <a:rPr lang="en-US" sz="1600" dirty="0" smtClean="0">
                <a:solidFill>
                  <a:srgbClr val="FBFCD0"/>
                </a:solidFill>
              </a:rPr>
              <a:t>well-formed</a:t>
            </a:r>
            <a:r>
              <a:rPr lang="ru-RU" sz="1600" dirty="0" smtClean="0">
                <a:solidFill>
                  <a:srgbClr val="FBFCD0"/>
                </a:solidFill>
              </a:rPr>
              <a:t>, если он корректен с точки зрения синтаксиса </a:t>
            </a:r>
            <a:r>
              <a:rPr lang="en-US" sz="1600" dirty="0" smtClean="0">
                <a:solidFill>
                  <a:srgbClr val="FBFCD0"/>
                </a:solidFill>
              </a:rPr>
              <a:t>XML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Документ называется </a:t>
            </a:r>
            <a:r>
              <a:rPr lang="en-US" sz="1600" dirty="0" smtClean="0">
                <a:solidFill>
                  <a:srgbClr val="FBFCD0"/>
                </a:solidFill>
              </a:rPr>
              <a:t>valid</a:t>
            </a:r>
            <a:r>
              <a:rPr lang="ru-RU" sz="1600" dirty="0" smtClean="0">
                <a:solidFill>
                  <a:srgbClr val="FBFCD0"/>
                </a:solidFill>
              </a:rPr>
              <a:t>, если его структура согласуется со схемой документа. </a:t>
            </a:r>
            <a:endParaRPr lang="ru-RU" sz="1600" dirty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66736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Модель данных документа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XML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972362"/>
            <a:ext cx="9144000" cy="267983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lvl="0" algn="l" eaLnBrk="0" hangingPunct="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800" dirty="0" smtClean="0">
                <a:solidFill>
                  <a:srgbClr val="FBFCD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После проверки документа на соответствие XML </a:t>
            </a:r>
            <a:r>
              <a:rPr lang="ru-RU" sz="1800" dirty="0" err="1" smtClean="0">
                <a:solidFill>
                  <a:srgbClr val="FBFCD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Schema</a:t>
            </a:r>
            <a:r>
              <a:rPr lang="ru-RU" sz="1800" dirty="0" smtClean="0">
                <a:solidFill>
                  <a:srgbClr val="FBFCD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программа может создать модель данных документа</a:t>
            </a:r>
            <a:r>
              <a:rPr lang="en-US" sz="1800" dirty="0" smtClean="0">
                <a:solidFill>
                  <a:srgbClr val="FBFCD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ru-RU" sz="1800" dirty="0" smtClean="0">
                <a:solidFill>
                  <a:srgbClr val="FBFCD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включающую</a:t>
            </a:r>
            <a:endParaRPr lang="en-US" sz="1800" dirty="0" smtClean="0">
              <a:solidFill>
                <a:srgbClr val="FBFCD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FBFCD0"/>
                </a:solidFill>
              </a:rPr>
              <a:t> </a:t>
            </a:r>
            <a:r>
              <a:rPr lang="ru-RU" sz="1800" dirty="0" smtClean="0">
                <a:solidFill>
                  <a:srgbClr val="FBFCD0"/>
                </a:solidFill>
              </a:rPr>
              <a:t>словарь (названия элементов и атрибутов) </a:t>
            </a:r>
            <a:r>
              <a:rPr lang="en-US" sz="1800" dirty="0" smtClean="0">
                <a:solidFill>
                  <a:srgbClr val="FBFCD0"/>
                </a:solidFill>
              </a:rPr>
              <a:t>;</a:t>
            </a:r>
            <a:endParaRPr lang="ru-RU" sz="1800" dirty="0" smtClean="0">
              <a:solidFill>
                <a:srgbClr val="FBFCD0"/>
              </a:solidFill>
            </a:endParaRP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FBFCD0"/>
                </a:solidFill>
              </a:rPr>
              <a:t> </a:t>
            </a:r>
            <a:r>
              <a:rPr lang="ru-RU" sz="1800" dirty="0" smtClean="0">
                <a:solidFill>
                  <a:srgbClr val="FBFCD0"/>
                </a:solidFill>
              </a:rPr>
              <a:t>модель содержания (отношения между элементами и атрибутами и их структура) </a:t>
            </a:r>
            <a:r>
              <a:rPr lang="en-US" sz="1800" dirty="0" smtClean="0">
                <a:solidFill>
                  <a:srgbClr val="FBFCD0"/>
                </a:solidFill>
              </a:rPr>
              <a:t>;</a:t>
            </a:r>
            <a:endParaRPr lang="ru-RU" sz="1800" dirty="0" smtClean="0">
              <a:solidFill>
                <a:srgbClr val="FBFCD0"/>
              </a:solidFill>
            </a:endParaRP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FBFCD0"/>
                </a:solidFill>
              </a:rPr>
              <a:t> </a:t>
            </a:r>
            <a:r>
              <a:rPr lang="ru-RU" sz="1800" dirty="0" smtClean="0">
                <a:solidFill>
                  <a:srgbClr val="FBFCD0"/>
                </a:solidFill>
              </a:rPr>
              <a:t>типы данных</a:t>
            </a:r>
            <a:r>
              <a:rPr lang="en-US" sz="1800" dirty="0" smtClean="0">
                <a:solidFill>
                  <a:srgbClr val="FBFCD0"/>
                </a:solidFill>
              </a:rPr>
              <a:t>.</a:t>
            </a:r>
          </a:p>
          <a:p>
            <a:pPr marL="252000" algn="l">
              <a:buFont typeface="Wingdings" pitchFamily="2" charset="2"/>
              <a:buChar char="ü"/>
            </a:pPr>
            <a:r>
              <a:rPr lang="ru-RU" sz="1800" dirty="0" smtClean="0">
                <a:solidFill>
                  <a:srgbClr val="FBFCD0"/>
                </a:solidFill>
              </a:rPr>
              <a:t> Каждый элемент в этой модели ассоциируется с определённым типом данных, позволяя строить в памяти объект, соответствующий структуре XML-документа.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3922</TotalTime>
  <Words>962</Words>
  <Application>Microsoft Office PowerPoint</Application>
  <PresentationFormat>Экран (4:3)</PresentationFormat>
  <Paragraphs>79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Оформление по умолчанию</vt:lpstr>
      <vt:lpstr>XML (Extensible Markup Language )</vt:lpstr>
      <vt:lpstr>Элементы XML</vt:lpstr>
      <vt:lpstr>Данные элемента XML</vt:lpstr>
      <vt:lpstr>Разделы CDATA</vt:lpstr>
      <vt:lpstr>Атрибуты XML</vt:lpstr>
      <vt:lpstr>Пространства имен XML</vt:lpstr>
      <vt:lpstr>Схема документа XML</vt:lpstr>
      <vt:lpstr>Модель данных документа XML</vt:lpstr>
    </vt:vector>
  </TitlesOfParts>
  <Company>ВМК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такoе .NET?</dc:title>
  <dc:creator>Березина Н.И.</dc:creator>
  <cp:lastModifiedBy>Master</cp:lastModifiedBy>
  <cp:revision>570</cp:revision>
  <dcterms:created xsi:type="dcterms:W3CDTF">2002-03-20T09:43:52Z</dcterms:created>
  <dcterms:modified xsi:type="dcterms:W3CDTF">2010-02-08T09:51:48Z</dcterms:modified>
</cp:coreProperties>
</file>