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398" r:id="rId2"/>
    <p:sldId id="421" r:id="rId3"/>
    <p:sldId id="436" r:id="rId4"/>
    <p:sldId id="420" r:id="rId5"/>
    <p:sldId id="407" r:id="rId6"/>
    <p:sldId id="417" r:id="rId7"/>
    <p:sldId id="401" r:id="rId8"/>
    <p:sldId id="402" r:id="rId9"/>
    <p:sldId id="404" r:id="rId10"/>
  </p:sldIdLst>
  <p:sldSz cx="9144000" cy="6858000" type="screen4x3"/>
  <p:notesSz cx="6858000" cy="9144000"/>
  <p:defaultTextStyle>
    <a:defPPr>
      <a:defRPr lang="ru-RU"/>
    </a:defPPr>
    <a:lvl1pPr algn="ctr" rtl="0" fontAlgn="base">
      <a:spcBef>
        <a:spcPct val="5000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FCD0"/>
    <a:srgbClr val="FFFF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21" autoAdjust="0"/>
    <p:restoredTop sz="94737" autoAdjust="0"/>
  </p:normalViewPr>
  <p:slideViewPr>
    <p:cSldViewPr>
      <p:cViewPr varScale="1">
        <p:scale>
          <a:sx n="70" d="100"/>
          <a:sy n="70" d="100"/>
        </p:scale>
        <p:origin x="-52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2F3A5E7A-D3FF-469A-BD01-712C587D4627}" type="datetimeFigureOut">
              <a:rPr lang="ru-RU"/>
              <a:pPr>
                <a:defRPr/>
              </a:pPr>
              <a:t>08.03.2010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4F9BAFE4-1452-4EA4-9D0E-9FA2248C67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875DEC-DC16-4FCD-BE39-4284045D8E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8EEC58-6EF7-448F-B43D-52569E1A14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878C08-92BE-46AE-8226-F7AD5C71A5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B84C87-B427-471F-BA13-FA1285577F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3AF095-FFD2-42F3-97A4-FF8A6D2F2F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7561CC-E0D9-49F9-A6EF-F2D20653CD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F43991-75C1-4389-8FB0-E77BDC39C8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D0B82C-E139-45D0-A1DD-9A4A410D30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A068B5-9CE6-41B9-9719-1616D40CE5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786B9C-1942-455F-9C9C-B3BA3046BA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3E80FC-EAA5-416D-944E-EFC0DF6A07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03186C-ECA6-4DC1-BB47-10B7F4AE5A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>
                <a:latin typeface="+mn-lt"/>
              </a:defRPr>
            </a:lvl1pPr>
          </a:lstStyle>
          <a:p>
            <a:pPr>
              <a:defRPr/>
            </a:pPr>
            <a:fld id="{EFDA702B-9D35-4FE6-B4C7-2D0D510259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71480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Ресурсы 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WPF</a:t>
            </a:r>
            <a:endParaRPr lang="ru-RU" sz="3200" b="1" dirty="0">
              <a:solidFill>
                <a:srgbClr val="FBFCD0"/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2214554"/>
            <a:ext cx="9144000" cy="1664175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800" dirty="0">
                <a:solidFill>
                  <a:srgbClr val="FBFCD0"/>
                </a:solidFill>
              </a:rPr>
              <a:t> </a:t>
            </a:r>
            <a:r>
              <a:rPr lang="ru-RU" sz="1800" dirty="0" smtClean="0">
                <a:solidFill>
                  <a:srgbClr val="FBFCD0"/>
                </a:solidFill>
              </a:rPr>
              <a:t>Два типа ресурсов </a:t>
            </a:r>
            <a:r>
              <a:rPr lang="en-US" sz="1600" dirty="0" smtClean="0">
                <a:solidFill>
                  <a:srgbClr val="FBFCD0"/>
                </a:solidFill>
              </a:rPr>
              <a:t>WPF: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709200" lvl="1" algn="l">
              <a:spcBef>
                <a:spcPts val="1200"/>
              </a:spcBef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объектные ресурсы (</a:t>
            </a:r>
            <a:r>
              <a:rPr lang="en-US" sz="1600" dirty="0" smtClean="0">
                <a:solidFill>
                  <a:srgbClr val="FBFCD0"/>
                </a:solidFill>
              </a:rPr>
              <a:t>object resource</a:t>
            </a:r>
            <a:r>
              <a:rPr lang="ru-RU" sz="1600" dirty="0" smtClean="0">
                <a:solidFill>
                  <a:srgbClr val="FBFCD0"/>
                </a:solidFill>
              </a:rPr>
              <a:t>) – определенный </a:t>
            </a:r>
            <a:r>
              <a:rPr lang="en-US" sz="1600" dirty="0" smtClean="0">
                <a:solidFill>
                  <a:srgbClr val="FBFCD0"/>
                </a:solidFill>
              </a:rPr>
              <a:t>.NET-</a:t>
            </a:r>
            <a:r>
              <a:rPr lang="ru-RU" sz="1600" dirty="0" smtClean="0">
                <a:solidFill>
                  <a:srgbClr val="FBFCD0"/>
                </a:solidFill>
              </a:rPr>
              <a:t>объект</a:t>
            </a:r>
            <a:r>
              <a:rPr lang="en-US" sz="1600" dirty="0" smtClean="0">
                <a:solidFill>
                  <a:srgbClr val="FBFCD0"/>
                </a:solidFill>
              </a:rPr>
              <a:t>, </a:t>
            </a:r>
            <a:r>
              <a:rPr lang="ru-RU" sz="1600" dirty="0" smtClean="0">
                <a:solidFill>
                  <a:srgbClr val="FBFCD0"/>
                </a:solidFill>
              </a:rPr>
              <a:t>который можно использовать многократно</a:t>
            </a:r>
            <a:r>
              <a:rPr lang="en-US" sz="1600" dirty="0" smtClean="0">
                <a:solidFill>
                  <a:srgbClr val="FBFCD0"/>
                </a:solidFill>
              </a:rPr>
              <a:t>;</a:t>
            </a:r>
          </a:p>
          <a:p>
            <a:pPr marL="709200" lvl="1" algn="l">
              <a:spcBef>
                <a:spcPts val="1200"/>
              </a:spcBef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FBFCD0"/>
                </a:solidFill>
              </a:rPr>
              <a:t> </a:t>
            </a:r>
            <a:r>
              <a:rPr lang="ru-RU" sz="1600" dirty="0" smtClean="0">
                <a:solidFill>
                  <a:srgbClr val="FBFCD0"/>
                </a:solidFill>
              </a:rPr>
              <a:t>ресурсы сборки ( </a:t>
            </a:r>
            <a:r>
              <a:rPr lang="en-US" sz="1600" dirty="0" smtClean="0">
                <a:solidFill>
                  <a:srgbClr val="FBFCD0"/>
                </a:solidFill>
              </a:rPr>
              <a:t>assembly resource</a:t>
            </a:r>
            <a:r>
              <a:rPr lang="ru-RU" sz="1600" dirty="0" smtClean="0">
                <a:solidFill>
                  <a:srgbClr val="FBFCD0"/>
                </a:solidFill>
              </a:rPr>
              <a:t>)</a:t>
            </a:r>
            <a:r>
              <a:rPr lang="en-US" sz="1600" dirty="0" smtClean="0">
                <a:solidFill>
                  <a:srgbClr val="FBFCD0"/>
                </a:solidFill>
              </a:rPr>
              <a:t> – </a:t>
            </a:r>
            <a:r>
              <a:rPr lang="ru-RU" sz="1600" dirty="0" smtClean="0">
                <a:solidFill>
                  <a:srgbClr val="FBFCD0"/>
                </a:solidFill>
              </a:rPr>
              <a:t>двоичные данные, встроенные в скомпилированную сборку</a:t>
            </a:r>
            <a:r>
              <a:rPr lang="en-US" sz="1600" dirty="0" smtClean="0">
                <a:solidFill>
                  <a:srgbClr val="FBFCD0"/>
                </a:solidFill>
              </a:rPr>
              <a:t>.</a:t>
            </a:r>
            <a:endParaRPr lang="ru-RU" sz="1600" dirty="0" smtClean="0">
              <a:solidFill>
                <a:srgbClr val="FBFCD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Объектные ресурсы 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WPF</a:t>
            </a:r>
            <a:endParaRPr lang="ru-RU" sz="3200" b="1" dirty="0">
              <a:solidFill>
                <a:srgbClr val="FBFCD0"/>
              </a:solidFill>
            </a:endParaRP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0" y="2786058"/>
            <a:ext cx="9144000" cy="3695500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8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Класс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ResourceDictionary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реализует интерфейс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IDictionary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, его внутренняя реализация использует класс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Hashtable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  <a:r>
              <a:rPr lang="ru-RU" sz="1600" dirty="0" smtClean="0">
                <a:solidFill>
                  <a:srgbClr val="FBFCD0"/>
                </a:solidFill>
              </a:rPr>
              <a:t> Ресурсы хранятся в коллекции в виде пар ключ-значение. Обычно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ключ</a:t>
            </a:r>
            <a:r>
              <a:rPr lang="en-US" sz="1600" dirty="0" smtClean="0">
                <a:solidFill>
                  <a:srgbClr val="FBFCD0"/>
                </a:solidFill>
              </a:rPr>
              <a:t> - </a:t>
            </a:r>
            <a:r>
              <a:rPr lang="ru-RU" sz="1600" dirty="0" smtClean="0">
                <a:solidFill>
                  <a:srgbClr val="FBFCD0"/>
                </a:solidFill>
              </a:rPr>
              <a:t>это строка</a:t>
            </a:r>
            <a:r>
              <a:rPr lang="en-US" sz="1600" dirty="0" smtClean="0">
                <a:solidFill>
                  <a:srgbClr val="FBFCD0"/>
                </a:solidFill>
              </a:rPr>
              <a:t>,</a:t>
            </a:r>
            <a:r>
              <a:rPr lang="ru-RU" sz="1600" dirty="0" smtClean="0">
                <a:solidFill>
                  <a:srgbClr val="FBFCD0"/>
                </a:solidFill>
              </a:rPr>
              <a:t> но можно использовать и </a:t>
            </a:r>
            <a:r>
              <a:rPr lang="ru-RU" sz="1600" smtClean="0">
                <a:solidFill>
                  <a:srgbClr val="FBFCD0"/>
                </a:solidFill>
              </a:rPr>
              <a:t>другие типы.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Каждый ресурс в коллекции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ResourceDictionary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должен иметь уникальный ключ</a:t>
            </a:r>
            <a:r>
              <a:rPr lang="en-US" sz="1600" dirty="0" smtClean="0">
                <a:solidFill>
                  <a:srgbClr val="FBFCD0"/>
                </a:solidFill>
              </a:rPr>
              <a:t>:</a:t>
            </a:r>
          </a:p>
          <a:p>
            <a:pPr marL="709200" lvl="2" algn="l">
              <a:spcBef>
                <a:spcPts val="6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при определении ресурса в разметке уникальный ключ определяется через атрибут 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x:KeyAttribute</a:t>
            </a:r>
            <a:r>
              <a:rPr lang="en-US" sz="1600" dirty="0" smtClean="0">
                <a:solidFill>
                  <a:srgbClr val="FBFCD0"/>
                </a:solidFill>
              </a:rPr>
              <a:t>;</a:t>
            </a:r>
          </a:p>
          <a:p>
            <a:pPr marL="709200" lvl="2" algn="l">
              <a:spcBef>
                <a:spcPts val="6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при определении ресурса в коде ключ указывается как параметр метода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Add</a:t>
            </a:r>
            <a:r>
              <a:rPr lang="en-US" sz="1600" dirty="0" smtClean="0">
                <a:solidFill>
                  <a:srgbClr val="FBFCD0"/>
                </a:solidFill>
              </a:rPr>
              <a:t>.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Можно определить ресурсы в любом элементе. Дочерний элемент имеет доступ к любому ресурсу, определенному в любом из родительских элементов. По этой причине ресурсы  обычно определяются в корневом элементе окна, страницы или приложения.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Свойство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Resources </a:t>
            </a:r>
            <a:r>
              <a:rPr lang="ru-RU" sz="1600" dirty="0" smtClean="0">
                <a:solidFill>
                  <a:srgbClr val="FBFCD0"/>
                </a:solidFill>
              </a:rPr>
              <a:t>возвращает только словарь ресурсов, объявленный непосредственно внутри данного элемента.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5720" y="2357430"/>
            <a:ext cx="8429684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lvl="0" algn="l"/>
            <a:r>
              <a:rPr lang="ru-RU" sz="1400" b="1" dirty="0" smtClean="0">
                <a:latin typeface="Courier New" pitchFamily="49" charset="0"/>
                <a:cs typeface="Courier New" pitchFamily="49" charset="0"/>
              </a:rPr>
              <a:t>public ResourceDictionary Resources { </a:t>
            </a:r>
            <a:r>
              <a:rPr lang="ru-RU" sz="1400" b="1" dirty="0" err="1" smtClean="0">
                <a:latin typeface="Courier New" pitchFamily="49" charset="0"/>
                <a:cs typeface="Courier New" pitchFamily="49" charset="0"/>
              </a:rPr>
              <a:t>get</a:t>
            </a:r>
            <a:r>
              <a:rPr lang="ru-RU" sz="1400" b="1" dirty="0" smtClean="0">
                <a:latin typeface="Courier New" pitchFamily="49" charset="0"/>
                <a:cs typeface="Courier New" pitchFamily="49" charset="0"/>
              </a:rPr>
              <a:t>; </a:t>
            </a:r>
            <a:r>
              <a:rPr lang="ru-RU" sz="1400" b="1" dirty="0" err="1" smtClean="0">
                <a:latin typeface="Courier New" pitchFamily="49" charset="0"/>
                <a:cs typeface="Courier New" pitchFamily="49" charset="0"/>
              </a:rPr>
              <a:t>set</a:t>
            </a:r>
            <a:r>
              <a:rPr lang="ru-RU" sz="1400" b="1" dirty="0" smtClean="0">
                <a:latin typeface="Courier New" pitchFamily="49" charset="0"/>
                <a:cs typeface="Courier New" pitchFamily="49" charset="0"/>
              </a:rPr>
              <a:t>; }</a:t>
            </a:r>
            <a:endParaRPr lang="ru-RU" sz="14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714356"/>
            <a:ext cx="9144000" cy="1510286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800" dirty="0">
                <a:solidFill>
                  <a:srgbClr val="FBFCD0"/>
                </a:solidFill>
              </a:rPr>
              <a:t> </a:t>
            </a:r>
            <a:r>
              <a:rPr lang="en-US" sz="1600" dirty="0" smtClean="0">
                <a:solidFill>
                  <a:srgbClr val="FBFCD0"/>
                </a:solidFill>
              </a:rPr>
              <a:t>WPF </a:t>
            </a:r>
            <a:r>
              <a:rPr lang="ru-RU" sz="1600" dirty="0" smtClean="0">
                <a:solidFill>
                  <a:srgbClr val="FBFCD0"/>
                </a:solidFill>
              </a:rPr>
              <a:t>ресурсы (объектные ресурсы) –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простой способ повторного использования  определенных объектов и их значений.  Ресурсы можно создавать и использовать как в разметке, так и в коде.</a:t>
            </a:r>
            <a:endParaRPr lang="en-US" sz="1600" dirty="0" smtClean="0">
              <a:solidFill>
                <a:srgbClr val="FBFCD0"/>
              </a:solidFill>
            </a:endParaRP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Любой  элемент, производный от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FrameworkElement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или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FrameworkContentElement</a:t>
            </a:r>
            <a:r>
              <a:rPr lang="en-US" sz="1600" dirty="0" smtClean="0">
                <a:solidFill>
                  <a:srgbClr val="FBFCD0"/>
                </a:solidFill>
              </a:rPr>
              <a:t>, </a:t>
            </a:r>
            <a:r>
              <a:rPr lang="ru-RU" sz="1600" dirty="0" smtClean="0">
                <a:solidFill>
                  <a:srgbClr val="FBFCD0"/>
                </a:solidFill>
              </a:rPr>
              <a:t>содержит коллекцию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ResourceDictionary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, которая доступна через</a:t>
            </a:r>
            <a:r>
              <a:rPr lang="ru-RU" sz="1600" dirty="0" smtClean="0">
                <a:solidFill>
                  <a:srgbClr val="FBFCD0"/>
                </a:solidFill>
              </a:rPr>
              <a:t> свойство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Resources</a:t>
            </a:r>
            <a:r>
              <a:rPr lang="ru-RU" sz="1600" dirty="0" smtClean="0">
                <a:solidFill>
                  <a:srgbClr val="FBFCD0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24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Пример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 </a:t>
            </a: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определения ресурса в разметке</a:t>
            </a:r>
            <a:endParaRPr lang="ru-RU" sz="3200" b="1" dirty="0">
              <a:solidFill>
                <a:srgbClr val="FBFCD0"/>
              </a:solidFill>
            </a:endParaRP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0" y="642918"/>
            <a:ext cx="9144000" cy="1233287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В примере два контекстных меню объявлены как ресурсы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в </a:t>
            </a:r>
            <a:r>
              <a:rPr lang="ru-RU" sz="1600" dirty="0" smtClean="0">
                <a:solidFill>
                  <a:srgbClr val="FBFCD0"/>
                </a:solidFill>
              </a:rPr>
              <a:t>элементе </a:t>
            </a:r>
            <a:r>
              <a:rPr lang="en-US" sz="1600" dirty="0" smtClean="0">
                <a:solidFill>
                  <a:srgbClr val="FBFCD0"/>
                </a:solidFill>
              </a:rPr>
              <a:t>Window</a:t>
            </a:r>
            <a:r>
              <a:rPr lang="ru-RU" sz="1600" dirty="0" smtClean="0">
                <a:solidFill>
                  <a:srgbClr val="FBFCD0"/>
                </a:solidFill>
              </a:rPr>
              <a:t> -  одно с ключом 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“</a:t>
            </a:r>
            <a:r>
              <a:rPr lang="en-US" sz="1600" dirty="0" err="1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key_Russian_Menu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”</a:t>
            </a:r>
            <a:r>
              <a:rPr lang="ru-RU" sz="1600" dirty="0" smtClean="0">
                <a:solidFill>
                  <a:srgbClr val="FBFCD0"/>
                </a:solidFill>
              </a:rPr>
              <a:t>, другое с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ключом 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“</a:t>
            </a:r>
            <a:r>
              <a:rPr lang="en-US" sz="1600" dirty="0" err="1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key_English_Menu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”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. </a:t>
            </a:r>
            <a:endParaRPr lang="en-US" sz="1600" dirty="0" smtClean="0">
              <a:solidFill>
                <a:srgbClr val="FBFCD0"/>
              </a:solidFill>
              <a:latin typeface="Arial" pitchFamily="34" charset="0"/>
              <a:cs typeface="Arial" pitchFamily="34" charset="0"/>
            </a:endParaRP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Ресурс с ключом 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“</a:t>
            </a:r>
            <a:r>
              <a:rPr lang="en-US" sz="1600" dirty="0" err="1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key_Russian_Menu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”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используется как значение для свойства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ContextMenu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элемента 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listBox1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4282" y="2000240"/>
            <a:ext cx="8572560" cy="476027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>
              <a:spcBef>
                <a:spcPts val="4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&lt;Window x:Class="Wpf_Resources.Window1"</a:t>
            </a:r>
          </a:p>
          <a:p>
            <a:pPr algn="l">
              <a:spcBef>
                <a:spcPts val="4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xmlns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="http://schemas.microsoft.com/winfx/2006/xaml/presentation"</a:t>
            </a:r>
          </a:p>
          <a:p>
            <a:pPr algn="l">
              <a:spcBef>
                <a:spcPts val="4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xmlns:x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="http://schemas.microsoft.com/winfx/2006/xaml"</a:t>
            </a:r>
          </a:p>
          <a:p>
            <a:pPr algn="l">
              <a:spcBef>
                <a:spcPts val="4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Title="Window1" Height="394" Width="527" Loaded="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Window_Loaded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"&gt;</a:t>
            </a:r>
          </a:p>
          <a:p>
            <a:pPr algn="l">
              <a:spcBef>
                <a:spcPts val="4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&lt;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Window.Resources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algn="l">
              <a:spcBef>
                <a:spcPts val="4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&lt;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ContextMenu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x:Key="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key_Russian_Menu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"&gt;</a:t>
            </a:r>
          </a:p>
          <a:p>
            <a:pPr algn="l">
              <a:spcBef>
                <a:spcPts val="4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    &lt;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MenuItem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Header="</a:t>
            </a: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Добавить" 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Click="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Add_Click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"&gt;&lt;/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MenuItem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algn="l">
              <a:spcBef>
                <a:spcPts val="4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    &lt;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MenuItem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Header="</a:t>
            </a: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Добавить список" 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Click="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Defaults_Click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"&gt;&lt;/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MenuItem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algn="l">
              <a:spcBef>
                <a:spcPts val="4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&lt;/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ContextMenu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algn="l">
              <a:spcBef>
                <a:spcPts val="400"/>
              </a:spcBef>
            </a:pP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&lt;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ContextMenu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x:Key="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key_English_Menu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"&gt;</a:t>
            </a:r>
          </a:p>
          <a:p>
            <a:pPr algn="l">
              <a:spcBef>
                <a:spcPts val="4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    &lt;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MenuItem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Header="Add" Click="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Add_Click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"&gt;&lt;/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MenuItem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algn="l">
              <a:spcBef>
                <a:spcPts val="4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    &lt;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MenuItem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Header="Add Defaults" Click="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Defaults_Click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"&gt;&lt;/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MenuItem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algn="l">
              <a:spcBef>
                <a:spcPts val="4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&lt;/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ContextMenu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algn="l">
              <a:spcBef>
                <a:spcPts val="4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&lt;/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Window.Resources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algn="l">
              <a:spcBef>
                <a:spcPts val="400"/>
              </a:spcBef>
            </a:pP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&lt;Grid Height="343"&gt;</a:t>
            </a:r>
            <a:endParaRPr lang="ru-RU" sz="12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4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&lt;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ListBox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Margin="10,50,10,10" Name="listBox1" </a:t>
            </a:r>
          </a:p>
          <a:p>
            <a:pPr algn="l">
              <a:spcBef>
                <a:spcPts val="4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    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ContextMenu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="{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StaticResource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key_Russian_Menu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}"&gt;</a:t>
            </a:r>
          </a:p>
          <a:p>
            <a:pPr algn="l">
              <a:spcBef>
                <a:spcPts val="400"/>
              </a:spcBef>
            </a:pP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&lt;/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ListBox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algn="l">
              <a:spcBef>
                <a:spcPts val="4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&lt;/Grid&gt;</a:t>
            </a:r>
          </a:p>
          <a:p>
            <a:pPr algn="l">
              <a:spcBef>
                <a:spcPts val="4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&lt;/Window&gt;</a:t>
            </a:r>
            <a:endParaRPr lang="ru-RU" b="1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14290"/>
            <a:ext cx="9144000" cy="928694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Объект пользовательского типа как ресурс</a:t>
            </a:r>
            <a:endParaRPr lang="ru-RU" sz="3200" b="1" dirty="0">
              <a:solidFill>
                <a:srgbClr val="FBFCD0"/>
              </a:solidFill>
            </a:endParaRP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0" y="1306549"/>
            <a:ext cx="9144000" cy="1725730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В примере два объекта типа </a:t>
            </a:r>
            <a:r>
              <a:rPr lang="en-US" sz="1600" dirty="0" smtClean="0">
                <a:solidFill>
                  <a:srgbClr val="FBFCD0"/>
                </a:solidFill>
              </a:rPr>
              <a:t>CustomData.Data_1</a:t>
            </a:r>
            <a:r>
              <a:rPr lang="ru-RU" sz="1600" dirty="0" smtClean="0">
                <a:solidFill>
                  <a:srgbClr val="FBFCD0"/>
                </a:solidFill>
              </a:rPr>
              <a:t> объявлены как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ресурсы в объекте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Application </a:t>
            </a:r>
            <a:r>
              <a:rPr lang="ru-RU" sz="1600" dirty="0" smtClean="0">
                <a:solidFill>
                  <a:srgbClr val="FBFCD0"/>
                </a:solidFill>
              </a:rPr>
              <a:t>-  один с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ключом 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“datakey_1”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, другой с ключом 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“</a:t>
            </a:r>
            <a:r>
              <a:rPr lang="en-US" sz="1600" dirty="0" err="1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datakey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_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”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. При создании объектов для их инициализации будут вызваны конструкторы без параметров.</a:t>
            </a:r>
            <a:endParaRPr lang="en-US" sz="1600" dirty="0" smtClean="0">
              <a:solidFill>
                <a:srgbClr val="FBFCD0"/>
              </a:solidFill>
              <a:latin typeface="Arial" pitchFamily="34" charset="0"/>
              <a:cs typeface="Arial" pitchFamily="34" charset="0"/>
            </a:endParaRP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Пространство имен </a:t>
            </a:r>
            <a:r>
              <a:rPr lang="en-US" sz="1600" dirty="0" err="1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CustomData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объявлено в открывающем тэге элемента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Application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с префиксом </a:t>
            </a:r>
            <a:r>
              <a:rPr lang="en-US" sz="1600" dirty="0" err="1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zz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Префикс </a:t>
            </a:r>
            <a:r>
              <a:rPr lang="en-US" sz="1600" dirty="0" err="1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zz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используется в элементах разметки, объявляющих объекты типа 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Data_1.</a:t>
            </a:r>
            <a:endParaRPr lang="ru-RU" sz="1600" dirty="0" smtClean="0">
              <a:solidFill>
                <a:srgbClr val="FBFCD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5720" y="3087903"/>
            <a:ext cx="8572560" cy="276998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&lt;Application x:Class="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Wpf_Resources.App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"</a:t>
            </a:r>
          </a:p>
          <a:p>
            <a:pPr algn="l"/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xmlns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="http://schemas.microsoft.com/winfx/2006/xaml/presentation"</a:t>
            </a:r>
          </a:p>
          <a:p>
            <a:pPr algn="l"/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xmlns:x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="http://schemas.microsoft.com/winfx/2006/xaml"</a:t>
            </a:r>
          </a:p>
          <a:p>
            <a:pPr algn="l"/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xmlns:zz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="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clr-namespace:Custom_Data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"</a:t>
            </a:r>
          </a:p>
          <a:p>
            <a:pPr algn="l"/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StartupUri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="Window1.xaml"&gt;</a:t>
            </a:r>
          </a:p>
          <a:p>
            <a:pPr algn="l"/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&lt;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Application.Resources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algn="l"/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&lt;zz:Data_1 x:Key="datakey_1"&gt; &lt;/zz:Data_1&gt;</a:t>
            </a:r>
          </a:p>
          <a:p>
            <a:pPr algn="l"/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&lt;zz:Data_1 x:Key="datakey_2"&gt; &lt;/zz:Data_1&gt;</a:t>
            </a:r>
          </a:p>
          <a:p>
            <a:pPr algn="l"/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&lt;/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Application.Resources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algn="l"/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&lt;/Application&gt;</a:t>
            </a:r>
            <a:endParaRPr lang="ru-RU" b="1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66670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Работа с объектными ресурсами в коде</a:t>
            </a:r>
            <a:endParaRPr lang="ru-RU" sz="3200" b="1" dirty="0">
              <a:solidFill>
                <a:srgbClr val="FBFCD0"/>
              </a:solidFill>
            </a:endParaRP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0" y="985785"/>
            <a:ext cx="9144000" cy="340735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Класс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FrameworkElement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содержит методы для поиска ресурса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85720" y="1500174"/>
            <a:ext cx="8643998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public Object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FindResource</a:t>
            </a:r>
            <a:r>
              <a:rPr lang="ru-RU" sz="14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( Object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resourceKey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);</a:t>
            </a:r>
            <a:endParaRPr lang="ru-RU" sz="1400" b="1" dirty="0" smtClean="0">
              <a:latin typeface="Courier New" pitchFamily="49" charset="0"/>
              <a:cs typeface="Courier New" pitchFamily="49" charset="0"/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public Object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TryFindResource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( Object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resourceKey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);</a:t>
            </a:r>
            <a:endParaRPr lang="ru-RU" dirty="0">
              <a:latin typeface="Calibri" pitchFamily="34" charset="0"/>
              <a:cs typeface="Courier New" pitchFamily="49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2143116"/>
            <a:ext cx="9144000" cy="2125839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Оба метода возвращают ссылку на ресурс с заданным ключом, если ключ найден. Если ресурс не найден, метод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FindResource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бросает исключение, а метод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TryFindResource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возвращает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null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252000" algn="l">
              <a:spcBef>
                <a:spcPts val="1200"/>
              </a:spcBef>
            </a:pPr>
            <a:endParaRPr lang="ru-RU" sz="1600" dirty="0" smtClean="0">
              <a:solidFill>
                <a:srgbClr val="FBFCD0"/>
              </a:solidFill>
              <a:latin typeface="Arial" pitchFamily="34" charset="0"/>
              <a:cs typeface="Arial" pitchFamily="34" charset="0"/>
            </a:endParaRP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В примере в обработчике </a:t>
            </a:r>
            <a:r>
              <a:rPr lang="en-US" sz="1600" dirty="0" err="1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English_Checked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(события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Checked </a:t>
            </a:r>
            <a:r>
              <a:rPr lang="ru-RU" sz="1600" dirty="0" err="1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радиокнопки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) выполняется поиск ресурса с ключом 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“key_</a:t>
            </a:r>
            <a:r>
              <a:rPr lang="fr-FR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English_Menu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”.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Если ресурс найден и может быть приведен к типу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ContextMenu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он используется как значение свойства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ContextMenu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для 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ListBox1.</a:t>
            </a:r>
            <a:endParaRPr lang="ru-RU" sz="1600" dirty="0" smtClean="0">
              <a:solidFill>
                <a:srgbClr val="FBFCD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2844" y="4458638"/>
            <a:ext cx="8858280" cy="140038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>
              <a:spcBef>
                <a:spcPts val="600"/>
              </a:spcBef>
            </a:pPr>
            <a:r>
              <a:rPr lang="en-US" sz="1300" b="1" dirty="0" smtClean="0">
                <a:latin typeface="Courier New" pitchFamily="49" charset="0"/>
                <a:cs typeface="Courier New" pitchFamily="49" charset="0"/>
              </a:rPr>
              <a:t>private void </a:t>
            </a:r>
            <a:r>
              <a:rPr lang="en-US" sz="1300" b="1" dirty="0" err="1" smtClean="0">
                <a:latin typeface="Courier New" pitchFamily="49" charset="0"/>
                <a:cs typeface="Courier New" pitchFamily="49" charset="0"/>
              </a:rPr>
              <a:t>English_Checked</a:t>
            </a:r>
            <a:r>
              <a:rPr lang="en-US" sz="1300" b="1" dirty="0" smtClean="0">
                <a:latin typeface="Courier New" pitchFamily="49" charset="0"/>
                <a:cs typeface="Courier New" pitchFamily="49" charset="0"/>
              </a:rPr>
              <a:t>(object sender, </a:t>
            </a:r>
            <a:r>
              <a:rPr lang="en-US" sz="1300" b="1" dirty="0" err="1" smtClean="0">
                <a:latin typeface="Courier New" pitchFamily="49" charset="0"/>
                <a:cs typeface="Courier New" pitchFamily="49" charset="0"/>
              </a:rPr>
              <a:t>RoutedEventArgs</a:t>
            </a:r>
            <a:r>
              <a:rPr lang="en-US" sz="1300" b="1" dirty="0" smtClean="0">
                <a:latin typeface="Courier New" pitchFamily="49" charset="0"/>
                <a:cs typeface="Courier New" pitchFamily="49" charset="0"/>
              </a:rPr>
              <a:t> e)</a:t>
            </a:r>
          </a:p>
          <a:p>
            <a:pPr algn="l">
              <a:spcBef>
                <a:spcPts val="600"/>
              </a:spcBef>
            </a:pPr>
            <a:r>
              <a:rPr lang="ru-RU" sz="1300" b="1" dirty="0" smtClean="0">
                <a:latin typeface="Courier New" pitchFamily="49" charset="0"/>
                <a:cs typeface="Courier New" pitchFamily="49" charset="0"/>
              </a:rPr>
              <a:t>{</a:t>
            </a:r>
            <a:endParaRPr lang="en-US" sz="13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600"/>
              </a:spcBef>
            </a:pPr>
            <a:r>
              <a:rPr lang="en-US" sz="1300" b="1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fr-FR" sz="1300" b="1" dirty="0" smtClean="0">
                <a:latin typeface="Courier New" pitchFamily="49" charset="0"/>
                <a:cs typeface="Courier New" pitchFamily="49" charset="0"/>
              </a:rPr>
              <a:t>ContextMenu menu = listBox1.TryFindResource("key_English_Menu") as ContextMenu;</a:t>
            </a:r>
          </a:p>
          <a:p>
            <a:pPr algn="l">
              <a:spcBef>
                <a:spcPts val="600"/>
              </a:spcBef>
            </a:pPr>
            <a:r>
              <a:rPr lang="en-US" sz="1300" b="1" dirty="0" smtClean="0">
                <a:latin typeface="Courier New" pitchFamily="49" charset="0"/>
                <a:cs typeface="Courier New" pitchFamily="49" charset="0"/>
              </a:rPr>
              <a:t>    if (menu != null) listBox1.ContextMenu = menu;</a:t>
            </a:r>
          </a:p>
          <a:p>
            <a:pPr algn="l">
              <a:spcBef>
                <a:spcPts val="600"/>
              </a:spcBef>
            </a:pPr>
            <a:r>
              <a:rPr lang="ru-RU" sz="1300" b="1" dirty="0" smtClean="0">
                <a:latin typeface="Courier New" pitchFamily="49" charset="0"/>
                <a:cs typeface="Courier New" pitchFamily="49" charset="0"/>
              </a:rPr>
              <a:t>}</a:t>
            </a:r>
            <a:endParaRPr lang="ru-RU" sz="1300" b="1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09546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Статические и динамические ресурсы 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WPF</a:t>
            </a:r>
            <a:endParaRPr lang="ru-RU" sz="3200" b="1" dirty="0">
              <a:solidFill>
                <a:srgbClr val="FBFCD0"/>
              </a:solidFill>
              <a:latin typeface="Arial Narrow" pitchFamily="34" charset="0"/>
            </a:endParaRP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0" y="1467778"/>
            <a:ext cx="9144000" cy="3818610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После того</a:t>
            </a:r>
            <a:r>
              <a:rPr lang="en-US" sz="1600" dirty="0" smtClean="0">
                <a:solidFill>
                  <a:srgbClr val="FBFCD0"/>
                </a:solidFill>
              </a:rPr>
              <a:t>, </a:t>
            </a:r>
            <a:r>
              <a:rPr lang="ru-RU" sz="1600" dirty="0" smtClean="0">
                <a:solidFill>
                  <a:srgbClr val="FBFCD0"/>
                </a:solidFill>
              </a:rPr>
              <a:t>как ресурс определен</a:t>
            </a:r>
            <a:r>
              <a:rPr lang="en-US" sz="1600" dirty="0" smtClean="0">
                <a:solidFill>
                  <a:srgbClr val="FBFCD0"/>
                </a:solidFill>
              </a:rPr>
              <a:t>, </a:t>
            </a:r>
            <a:r>
              <a:rPr lang="ru-RU" sz="1600" dirty="0" smtClean="0">
                <a:solidFill>
                  <a:srgbClr val="FBFCD0"/>
                </a:solidFill>
              </a:rPr>
              <a:t>на него можно ссылаться  как в разметке, так и в коде. </a:t>
            </a:r>
            <a:endParaRPr lang="en-US" sz="1600" dirty="0" smtClean="0">
              <a:solidFill>
                <a:srgbClr val="FBFCD0"/>
              </a:solidFill>
            </a:endParaRP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Ресурс можно </a:t>
            </a:r>
            <a:r>
              <a:rPr lang="ru-RU" sz="1600" dirty="0" smtClean="0">
                <a:solidFill>
                  <a:srgbClr val="FBFCD0"/>
                </a:solidFill>
              </a:rPr>
              <a:t>использовать </a:t>
            </a:r>
            <a:r>
              <a:rPr lang="ru-RU" sz="1600" dirty="0" smtClean="0">
                <a:solidFill>
                  <a:srgbClr val="FBFCD0"/>
                </a:solidFill>
              </a:rPr>
              <a:t>как статический или динамический.  В разметке </a:t>
            </a:r>
            <a:r>
              <a:rPr lang="ru-RU" sz="1600" dirty="0" smtClean="0">
                <a:solidFill>
                  <a:srgbClr val="FBFCD0"/>
                </a:solidFill>
              </a:rPr>
              <a:t>определены </a:t>
            </a:r>
            <a:r>
              <a:rPr lang="ru-RU" sz="1600" dirty="0" smtClean="0">
                <a:solidFill>
                  <a:srgbClr val="FBFCD0"/>
                </a:solidFill>
              </a:rPr>
              <a:t>расширения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StaticResource</a:t>
            </a:r>
            <a:r>
              <a:rPr lang="en-US" sz="1600" dirty="0" smtClean="0">
                <a:solidFill>
                  <a:srgbClr val="FBFCD0"/>
                </a:solidFill>
              </a:rPr>
              <a:t>  </a:t>
            </a:r>
            <a:r>
              <a:rPr lang="ru-RU" sz="1600" dirty="0" smtClean="0">
                <a:solidFill>
                  <a:srgbClr val="FBFCD0"/>
                </a:solidFill>
              </a:rPr>
              <a:t>или 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DynamicResource</a:t>
            </a:r>
            <a:r>
              <a:rPr lang="ru-RU" sz="1600" dirty="0" smtClean="0">
                <a:solidFill>
                  <a:srgbClr val="FBFCD0"/>
                </a:solidFill>
              </a:rPr>
              <a:t>.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При обработке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StaticResource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просматриваются доступные словари ресурсов. Это происходит в процессе загрузки, в тот момент, когда свойству необходимо присвоить значение из статических ресурсов.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При обработке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DynamicResource</a:t>
            </a:r>
            <a:r>
              <a:rPr lang="en-US" sz="1600" dirty="0" smtClean="0">
                <a:solidFill>
                  <a:srgbClr val="FBFCD0"/>
                </a:solidFill>
              </a:rPr>
              <a:t>  </a:t>
            </a:r>
            <a:r>
              <a:rPr lang="ru-RU" sz="1600" dirty="0" smtClean="0">
                <a:solidFill>
                  <a:srgbClr val="FBFCD0"/>
                </a:solidFill>
              </a:rPr>
              <a:t>ключ создает выражение</a:t>
            </a:r>
            <a:r>
              <a:rPr lang="en-US" sz="1600" dirty="0" smtClean="0">
                <a:solidFill>
                  <a:srgbClr val="FBFCD0"/>
                </a:solidFill>
              </a:rPr>
              <a:t>, </a:t>
            </a:r>
            <a:r>
              <a:rPr lang="ru-RU" sz="1600" dirty="0" smtClean="0">
                <a:solidFill>
                  <a:srgbClr val="FBFCD0"/>
                </a:solidFill>
              </a:rPr>
              <a:t>которое вычисляется только в процессе выполнения приложения, и тогда на его основе формируется значение</a:t>
            </a:r>
            <a:r>
              <a:rPr lang="en-US" sz="1600" dirty="0" smtClean="0">
                <a:solidFill>
                  <a:srgbClr val="FBFCD0"/>
                </a:solidFill>
              </a:rPr>
              <a:t>. </a:t>
            </a:r>
            <a:r>
              <a:rPr lang="ru-RU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Синтаксический анализ ресурсов выполняется асинхронно. Ресурс, определенный в XAML , может быть не доступен даже в обработчике события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Loaded</a:t>
            </a:r>
            <a:r>
              <a:rPr lang="ru-RU" sz="1600" dirty="0" smtClean="0">
                <a:solidFill>
                  <a:srgbClr val="FBFCD0"/>
                </a:solidFill>
              </a:rPr>
              <a:t> для элемента, в котором он определен.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Доступ к ресурсам из кода эквивалентен ссылке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DynamicResource</a:t>
            </a:r>
            <a:r>
              <a:rPr lang="ru-RU" sz="1600" dirty="0" smtClean="0">
                <a:solidFill>
                  <a:srgbClr val="FBFCD0"/>
                </a:solidFill>
              </a:rPr>
              <a:t>  в XAML. </a:t>
            </a:r>
            <a:endParaRPr lang="ru-RU" sz="1600" dirty="0">
              <a:solidFill>
                <a:srgbClr val="FBFCD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80984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C</a:t>
            </a:r>
            <a:r>
              <a:rPr lang="ru-RU" sz="3200" b="1" dirty="0" err="1" smtClean="0">
                <a:solidFill>
                  <a:srgbClr val="FBFCD0"/>
                </a:solidFill>
                <a:latin typeface="Arial Narrow" pitchFamily="34" charset="0"/>
              </a:rPr>
              <a:t>татические</a:t>
            </a: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 ресурсы 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WPF</a:t>
            </a:r>
            <a:endParaRPr lang="ru-RU" sz="3200" b="1" dirty="0">
              <a:solidFill>
                <a:srgbClr val="FBFCD0"/>
              </a:solidFill>
            </a:endParaRP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0" y="1785926"/>
            <a:ext cx="9144000" cy="3341557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lvl="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В поисках необходимого ключа для статического ресурса словари ресурсов просматриваются  в следующем порядке</a:t>
            </a:r>
            <a:r>
              <a:rPr lang="en-US" sz="1600" dirty="0" smtClean="0">
                <a:solidFill>
                  <a:srgbClr val="FBFCD0"/>
                </a:solidFill>
              </a:rPr>
              <a:t>: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709200" lvl="2" algn="l">
              <a:spcBef>
                <a:spcPts val="6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словарь, определенный в элементе, для которого устанавливается свойство</a:t>
            </a:r>
            <a:r>
              <a:rPr lang="en-US" sz="1600" dirty="0" smtClean="0">
                <a:solidFill>
                  <a:srgbClr val="FBFCD0"/>
                </a:solidFill>
              </a:rPr>
              <a:t>;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709200" lvl="2" algn="l">
              <a:spcBef>
                <a:spcPts val="6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словари логического дерева элементов в направлении к родительскому элементу вплоть до корневого элемента</a:t>
            </a:r>
            <a:r>
              <a:rPr lang="en-US" sz="1600" dirty="0" smtClean="0">
                <a:solidFill>
                  <a:srgbClr val="FBFCD0"/>
                </a:solidFill>
              </a:rPr>
              <a:t>;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709200" lvl="2" algn="l">
              <a:spcBef>
                <a:spcPts val="600"/>
              </a:spcBef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словарь объекта </a:t>
            </a:r>
            <a:r>
              <a:rPr lang="en-US" sz="1600" dirty="0" smtClean="0">
                <a:solidFill>
                  <a:srgbClr val="FBFCD0"/>
                </a:solidFill>
              </a:rPr>
              <a:t>Application.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Словари просматриваются в процессе загрузки, в тот момент, когда свойству необходимо присвоить значение из статических ресурсов.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Опережающие ссылки (</a:t>
            </a:r>
            <a:r>
              <a:rPr lang="en-US" sz="1600" dirty="0" smtClean="0">
                <a:solidFill>
                  <a:srgbClr val="FBFCD0"/>
                </a:solidFill>
              </a:rPr>
              <a:t>forward reference</a:t>
            </a:r>
            <a:r>
              <a:rPr lang="ru-RU" sz="1600" dirty="0" smtClean="0">
                <a:solidFill>
                  <a:srgbClr val="FBFCD0"/>
                </a:solidFill>
              </a:rPr>
              <a:t>) не поддерживаются статическими ресурсами. Внутри самого словаря ресурсов ссылку можно сделать только на ранее определенный ресурс.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38108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Использование статических ресурсов 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WPF</a:t>
            </a:r>
            <a:endParaRPr lang="ru-RU" sz="3200" b="1" dirty="0">
              <a:solidFill>
                <a:srgbClr val="FBFCD0"/>
              </a:solidFill>
            </a:endParaRP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0" y="1372056"/>
            <a:ext cx="9144000" cy="4557274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Статические ресурсы рекомендуется использовать в следующих случаях:</a:t>
            </a:r>
          </a:p>
          <a:p>
            <a:pPr marL="709200" lvl="2" algn="l">
              <a:spcBef>
                <a:spcPts val="12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Значение ресурса не изменяется после того, как на него была сделана ссылка в первый раз.</a:t>
            </a:r>
          </a:p>
          <a:p>
            <a:pPr marL="709200" lvl="2" algn="l">
              <a:spcBef>
                <a:spcPts val="12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Дизайн приложения концентрирует большую часть своих ресурсов в словарях уровня страниц или приложения и ссылки на ресурсы не вычисляются на основе поведения времени выполнения, например, при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загрузке страниц.</a:t>
            </a:r>
          </a:p>
          <a:p>
            <a:pPr marL="709200" lvl="2" algn="l">
              <a:spcBef>
                <a:spcPts val="12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Статический ресурс можно использовать, чтобы присвоить значение свойству, которое не является свойством зависимостей.</a:t>
            </a:r>
          </a:p>
          <a:p>
            <a:pPr marL="709200" lvl="2" algn="l">
              <a:spcBef>
                <a:spcPts val="12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Можно создать словарь ресурсов и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скомпилировать его в </a:t>
            </a:r>
            <a:r>
              <a:rPr lang="en-US" sz="1600" dirty="0" smtClean="0">
                <a:solidFill>
                  <a:srgbClr val="FBFCD0"/>
                </a:solidFill>
              </a:rPr>
              <a:t>DLL</a:t>
            </a:r>
            <a:r>
              <a:rPr lang="ru-RU" sz="1600" dirty="0" smtClean="0">
                <a:solidFill>
                  <a:srgbClr val="FBFCD0"/>
                </a:solidFill>
              </a:rPr>
              <a:t> для повторного использования</a:t>
            </a:r>
            <a:r>
              <a:rPr lang="en-US" sz="1600" dirty="0" smtClean="0">
                <a:solidFill>
                  <a:srgbClr val="FBFCD0"/>
                </a:solidFill>
              </a:rPr>
              <a:t>.</a:t>
            </a:r>
            <a:r>
              <a:rPr lang="ru-RU" sz="1600" dirty="0" smtClean="0">
                <a:solidFill>
                  <a:srgbClr val="FBFCD0"/>
                </a:solidFill>
              </a:rPr>
              <a:t> </a:t>
            </a:r>
          </a:p>
          <a:p>
            <a:pPr marL="709200" lvl="2" algn="l">
              <a:spcBef>
                <a:spcPts val="12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Ресурс используется для того, чтобы установить большое число свойств зависимостей. Свойства зависимостей имеют поддержку для эффективного кэширования, и в случае, когда значение свойства зависимости  можно вычислить при загрузке, использование статических ресурсов повышает эффективность приложения. </a:t>
            </a:r>
            <a:endParaRPr lang="ru-RU" sz="1600" dirty="0">
              <a:solidFill>
                <a:srgbClr val="FBFCD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09546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Использование динамических ресурсов 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WPF</a:t>
            </a:r>
            <a:endParaRPr lang="ru-RU" sz="3200" b="1" dirty="0">
              <a:solidFill>
                <a:srgbClr val="FBFCD0"/>
              </a:solidFill>
            </a:endParaRP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0" y="1424858"/>
            <a:ext cx="9144000" cy="4464941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В следующих случаях используются динамические ресурсы</a:t>
            </a:r>
            <a:r>
              <a:rPr lang="en-US" sz="1600" dirty="0" smtClean="0">
                <a:solidFill>
                  <a:srgbClr val="FBFCD0"/>
                </a:solidFill>
              </a:rPr>
              <a:t>: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709200" lvl="2" algn="l">
              <a:spcBef>
                <a:spcPts val="12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Значение зависит от параметров, которые станут известны только в период выполнения, например, есть ссылки на значения 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err="1" smtClean="0">
                <a:solidFill>
                  <a:srgbClr val="FBFCD0"/>
                </a:solidFill>
              </a:rPr>
              <a:t>SystemColors</a:t>
            </a:r>
            <a:r>
              <a:rPr lang="en-US" sz="1600" dirty="0" smtClean="0">
                <a:solidFill>
                  <a:srgbClr val="FBFCD0"/>
                </a:solidFill>
              </a:rPr>
              <a:t>, </a:t>
            </a:r>
            <a:r>
              <a:rPr lang="en-US" sz="1600" dirty="0" err="1" smtClean="0">
                <a:solidFill>
                  <a:srgbClr val="FBFCD0"/>
                </a:solidFill>
              </a:rPr>
              <a:t>SystemFonts</a:t>
            </a:r>
            <a:r>
              <a:rPr lang="ru-RU" sz="1600" dirty="0" smtClean="0">
                <a:solidFill>
                  <a:srgbClr val="FBFCD0"/>
                </a:solidFill>
              </a:rPr>
              <a:t> или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err="1" smtClean="0">
                <a:solidFill>
                  <a:srgbClr val="FBFCD0"/>
                </a:solidFill>
              </a:rPr>
              <a:t>SystemParameters</a:t>
            </a:r>
            <a:r>
              <a:rPr lang="en-US" sz="1600" dirty="0" smtClean="0">
                <a:solidFill>
                  <a:srgbClr val="FBFCD0"/>
                </a:solidFill>
              </a:rPr>
              <a:t>. 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709200" lvl="2" algn="l">
              <a:spcBef>
                <a:spcPts val="12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Словарь ресурсов изменяется во время работы приложения</a:t>
            </a:r>
            <a:r>
              <a:rPr lang="en-US" sz="1600" dirty="0" smtClean="0">
                <a:solidFill>
                  <a:srgbClr val="FBFCD0"/>
                </a:solidFill>
              </a:rPr>
              <a:t>.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709200" lvl="2" algn="l">
              <a:spcBef>
                <a:spcPts val="12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Ресурсы имеет внутренние связи, использующие 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опережающие ссылки (</a:t>
            </a:r>
            <a:r>
              <a:rPr lang="en-US" sz="1600" dirty="0" smtClean="0">
                <a:solidFill>
                  <a:srgbClr val="FBFCD0"/>
                </a:solidFill>
              </a:rPr>
              <a:t>forward reference</a:t>
            </a:r>
            <a:r>
              <a:rPr lang="ru-RU" sz="1600" dirty="0" smtClean="0">
                <a:solidFill>
                  <a:srgbClr val="FBFCD0"/>
                </a:solidFill>
              </a:rPr>
              <a:t>), которые не поддерживаются статическими ресурсами. 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709200" lvl="2" algn="l">
              <a:spcBef>
                <a:spcPts val="12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Используется большой ресурс, который может быть запрошен не сразу после загрузки</a:t>
            </a:r>
            <a:r>
              <a:rPr lang="en-US" sz="1600" dirty="0" smtClean="0">
                <a:solidFill>
                  <a:srgbClr val="FBFCD0"/>
                </a:solidFill>
              </a:rPr>
              <a:t>. </a:t>
            </a:r>
            <a:r>
              <a:rPr lang="ru-RU" sz="1600" dirty="0" smtClean="0">
                <a:solidFill>
                  <a:srgbClr val="FBFCD0"/>
                </a:solidFill>
              </a:rPr>
              <a:t>В отличие от статических ресурсов, динамические ресурсы не загружаются до тех пор, пока не будут использованы.</a:t>
            </a:r>
          </a:p>
          <a:p>
            <a:pPr marL="709200" lvl="2" algn="l">
              <a:spcBef>
                <a:spcPts val="12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Создается стиль</a:t>
            </a:r>
            <a:r>
              <a:rPr lang="en-US" sz="1600" dirty="0" smtClean="0">
                <a:solidFill>
                  <a:srgbClr val="FBFCD0"/>
                </a:solidFill>
              </a:rPr>
              <a:t> (style), </a:t>
            </a:r>
            <a:r>
              <a:rPr lang="ru-RU" sz="1600" dirty="0" smtClean="0">
                <a:solidFill>
                  <a:srgbClr val="FBFCD0"/>
                </a:solidFill>
              </a:rPr>
              <a:t>в котором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устанавливаются значения , зависящие от других установок пользователя</a:t>
            </a:r>
            <a:r>
              <a:rPr lang="en-US" sz="1600" dirty="0" smtClean="0">
                <a:solidFill>
                  <a:srgbClr val="FBFCD0"/>
                </a:solidFill>
              </a:rPr>
              <a:t>.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709200" lvl="2" algn="l">
              <a:spcBef>
                <a:spcPts val="12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Ресурс используется элементом, для которого в процессе жизни приложения может быть заменен родительский элемент, что возможно изменяет область поиска ресурса.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ru-RU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ru-RU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4062</TotalTime>
  <Words>1140</Words>
  <Application>Microsoft Office PowerPoint</Application>
  <PresentationFormat>Экран (4:3)</PresentationFormat>
  <Paragraphs>91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Оформление по умолчанию</vt:lpstr>
      <vt:lpstr>Ресурсы WPF</vt:lpstr>
      <vt:lpstr>Объектные ресурсы WPF</vt:lpstr>
      <vt:lpstr>Пример определения ресурса в разметке</vt:lpstr>
      <vt:lpstr>Объект пользовательского типа как ресурс</vt:lpstr>
      <vt:lpstr>Работа с объектными ресурсами в коде</vt:lpstr>
      <vt:lpstr>Статические и динамические ресурсы WPF</vt:lpstr>
      <vt:lpstr>Cтатические ресурсы WPF</vt:lpstr>
      <vt:lpstr>Использование статических ресурсов WPF</vt:lpstr>
      <vt:lpstr>Использование динамических ресурсов WPF</vt:lpstr>
    </vt:vector>
  </TitlesOfParts>
  <Company>ВМК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Что такoе .NET?</dc:title>
  <dc:creator>Березина Н.И.</dc:creator>
  <cp:lastModifiedBy>Master</cp:lastModifiedBy>
  <cp:revision>574</cp:revision>
  <dcterms:created xsi:type="dcterms:W3CDTF">2002-03-20T09:43:52Z</dcterms:created>
  <dcterms:modified xsi:type="dcterms:W3CDTF">2010-03-08T12:44:52Z</dcterms:modified>
</cp:coreProperties>
</file>