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30"/>
  </p:notesMasterIdLst>
  <p:sldIdLst>
    <p:sldId id="256" r:id="rId2"/>
    <p:sldId id="261" r:id="rId3"/>
    <p:sldId id="263" r:id="rId4"/>
    <p:sldId id="281" r:id="rId5"/>
    <p:sldId id="264" r:id="rId6"/>
    <p:sldId id="265" r:id="rId7"/>
    <p:sldId id="266" r:id="rId8"/>
    <p:sldId id="305" r:id="rId9"/>
    <p:sldId id="270" r:id="rId10"/>
    <p:sldId id="282" r:id="rId11"/>
    <p:sldId id="311" r:id="rId12"/>
    <p:sldId id="314" r:id="rId13"/>
    <p:sldId id="322" r:id="rId14"/>
    <p:sldId id="321" r:id="rId15"/>
    <p:sldId id="315" r:id="rId16"/>
    <p:sldId id="284" r:id="rId17"/>
    <p:sldId id="285" r:id="rId18"/>
    <p:sldId id="320" r:id="rId19"/>
    <p:sldId id="317" r:id="rId20"/>
    <p:sldId id="272" r:id="rId21"/>
    <p:sldId id="286" r:id="rId22"/>
    <p:sldId id="287" r:id="rId23"/>
    <p:sldId id="288" r:id="rId24"/>
    <p:sldId id="289" r:id="rId25"/>
    <p:sldId id="319" r:id="rId26"/>
    <p:sldId id="323" r:id="rId27"/>
    <p:sldId id="324" r:id="rId28"/>
    <p:sldId id="326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975" autoAdjust="0"/>
  </p:normalViewPr>
  <p:slideViewPr>
    <p:cSldViewPr>
      <p:cViewPr varScale="1">
        <p:scale>
          <a:sx n="83" d="100"/>
          <a:sy n="83" d="100"/>
        </p:scale>
        <p:origin x="-23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D286438-F3E0-4F02-83B1-CD62C27310A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5164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6BC173-FD8F-41F5-BA6E-7BDA49C8F4CD}" type="slidenum">
              <a:rPr lang="ru-RU"/>
              <a:pPr/>
              <a:t>2</a:t>
            </a:fld>
            <a:endParaRPr lang="ru-RU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0038"/>
            <a:ext cx="4702175" cy="3527425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algn="just"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6E980F-8B7A-4110-876F-149593DEDB89}" type="slidenum">
              <a:rPr lang="ru-RU"/>
              <a:pPr/>
              <a:t>3</a:t>
            </a:fld>
            <a:endParaRPr lang="ru-RU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0038"/>
            <a:ext cx="4702175" cy="35274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26D642-43E4-4E6C-945F-058BCBCED9C3}" type="slidenum">
              <a:rPr lang="ru-RU"/>
              <a:pPr/>
              <a:t>4</a:t>
            </a:fld>
            <a:endParaRPr lang="ru-RU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0038"/>
            <a:ext cx="4702175" cy="3527425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 lIns="89926" tIns="44963" rIns="89926" bIns="44963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DD3909-241B-4212-B4FB-ED7A3992B062}" type="slidenum">
              <a:rPr lang="ru-RU"/>
              <a:pPr/>
              <a:t>5</a:t>
            </a:fld>
            <a:endParaRPr lang="ru-RU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0038"/>
            <a:ext cx="4702175" cy="3527425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81E8B8-85B0-49FA-99F7-7802E4818183}" type="slidenum">
              <a:rPr lang="ru-RU"/>
              <a:pPr/>
              <a:t>6</a:t>
            </a:fld>
            <a:endParaRPr lang="ru-RU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E55514-EEEA-403E-B5D4-3DFA186A64B3}" type="slidenum">
              <a:rPr lang="ru-RU"/>
              <a:pPr/>
              <a:t>7</a:t>
            </a:fld>
            <a:endParaRPr lang="ru-RU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0038"/>
            <a:ext cx="4702175" cy="3527425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68C509-B6F2-4D2D-AE5B-DB44FD36C558}" type="slidenum">
              <a:rPr lang="ru-RU"/>
              <a:pPr/>
              <a:t>8</a:t>
            </a:fld>
            <a:endParaRPr lang="ru-RU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0038"/>
            <a:ext cx="4702175" cy="3527425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b="0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16C3E8-5418-4363-B9BF-ADBBD2A5EE48}" type="slidenum">
              <a:rPr lang="ru-RU"/>
              <a:pPr/>
              <a:t>9</a:t>
            </a:fld>
            <a:endParaRPr lang="ru-RU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14498C-E9BD-4722-8805-58852E32DA29}" type="slidenum">
              <a:rPr lang="ru-RU"/>
              <a:pPr/>
              <a:t>10</a:t>
            </a:fld>
            <a:endParaRPr lang="ru-RU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53DAE7-89B4-4BEE-A525-96851C8C1047}" type="slidenum">
              <a:rPr lang="ru-RU"/>
              <a:pPr/>
              <a:t>11</a:t>
            </a:fld>
            <a:endParaRPr lang="ru-RU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905ABA-AD1B-4B3A-BC43-BC29EDCDAC79}" type="slidenum">
              <a:rPr lang="ru-RU"/>
              <a:pPr/>
              <a:t>12</a:t>
            </a:fld>
            <a:endParaRPr lang="ru-RU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F839F2-B10C-46DB-9DCA-C1BEEDCE0C28}" type="slidenum">
              <a:rPr lang="ru-RU"/>
              <a:pPr/>
              <a:t>13</a:t>
            </a:fld>
            <a:endParaRPr lang="ru-RU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17B280-8C80-40A9-8FD4-C5919E500949}" type="slidenum">
              <a:rPr lang="ru-RU"/>
              <a:pPr/>
              <a:t>14</a:t>
            </a:fld>
            <a:endParaRPr lang="ru-RU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B567AF-0500-40F0-B045-936C0C65AEEE}" type="slidenum">
              <a:rPr lang="ru-RU"/>
              <a:pPr/>
              <a:t>15</a:t>
            </a:fld>
            <a:endParaRPr lang="ru-RU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3213"/>
            <a:ext cx="4702175" cy="3527425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6063"/>
            <a:ext cx="5835650" cy="4579937"/>
          </a:xfrm>
          <a:noFill/>
          <a:ln/>
        </p:spPr>
        <p:txBody>
          <a:bodyPr lIns="89926" tIns="44963" rIns="89926" bIns="44963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D239C6-914C-47E9-BE44-FD18C460C50A}" type="slidenum">
              <a:rPr lang="ru-RU"/>
              <a:pPr/>
              <a:t>16</a:t>
            </a:fld>
            <a:endParaRPr lang="ru-RU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854E88-3142-4EAA-8A6E-A58056C9D584}" type="slidenum">
              <a:rPr lang="ru-RU"/>
              <a:pPr/>
              <a:t>17</a:t>
            </a:fld>
            <a:endParaRPr lang="ru-RU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643D15-8A14-419F-A589-F10EDAC1AE2E}" type="slidenum">
              <a:rPr lang="ru-RU"/>
              <a:pPr/>
              <a:t>18</a:t>
            </a:fld>
            <a:endParaRPr lang="ru-RU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D8E207-3BFF-48CE-BA3A-7F8CB79BC4E4}" type="slidenum">
              <a:rPr lang="ru-RU"/>
              <a:pPr/>
              <a:t>19</a:t>
            </a:fld>
            <a:endParaRPr lang="ru-RU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1EF730-346B-4F4C-8653-5EECA26272E7}" type="slidenum">
              <a:rPr lang="ru-RU"/>
              <a:pPr/>
              <a:t>20</a:t>
            </a:fld>
            <a:endParaRPr lang="ru-RU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D8529-1FFE-4A08-AA39-38C2CBBF204A}" type="slidenum">
              <a:rPr lang="ru-RU"/>
              <a:pPr/>
              <a:t>21</a:t>
            </a:fld>
            <a:endParaRPr lang="ru-RU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459206-D99E-46A9-A097-A9FE05BD2264}" type="slidenum">
              <a:rPr lang="ru-RU"/>
              <a:pPr/>
              <a:t>22</a:t>
            </a:fld>
            <a:endParaRPr lang="ru-RU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8ED5CE-044D-4CCA-A69A-C8E1111E2732}" type="slidenum">
              <a:rPr lang="ru-RU"/>
              <a:pPr/>
              <a:t>23</a:t>
            </a:fld>
            <a:endParaRPr lang="ru-RU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E97EAE-C5C4-4B07-954F-ECCE5DF414C6}" type="slidenum">
              <a:rPr lang="ru-RU"/>
              <a:pPr/>
              <a:t>24</a:t>
            </a:fld>
            <a:endParaRPr lang="ru-RU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14C519-68B3-4CC8-9F68-0DE73EE7E65A}" type="slidenum">
              <a:rPr lang="ru-RU"/>
              <a:pPr/>
              <a:t>25</a:t>
            </a:fld>
            <a:endParaRPr lang="ru-RU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FBECE0-3900-4079-A5B5-252427D85169}" type="slidenum">
              <a:rPr lang="ru-RU"/>
              <a:pPr/>
              <a:t>26</a:t>
            </a:fld>
            <a:endParaRPr lang="ru-RU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BDC1A0-C092-412C-8D8E-8BDEA4F7ECF7}" type="slidenum">
              <a:rPr lang="ru-RU"/>
              <a:pPr/>
              <a:t>27</a:t>
            </a:fld>
            <a:endParaRPr lang="ru-RU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3B331C0E-9552-49DD-BDF0-EC574AA9F4E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0E18-60A8-4FEF-8400-FB5D1ACBAD5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D5BCA4-39C3-48BC-A449-A81C3E09A4C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58AA38-A821-438D-8EC8-FF9C8E20A4F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31F53C-F072-475E-A171-BEAFE8CF510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576000-6E4E-4FB6-887C-50C7A50C6BE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022FC4-7987-4CFA-A8B4-B968BD5F786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CCD0D4-BA53-4397-8862-C9532AE6089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D64422-FC5F-4BBC-9C98-0604A7A781B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7AFCFA-A0A8-4035-8D7A-A595F543EC4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F1738A-F823-414A-83C0-462460B05E4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27CD5-24A2-4D0D-A693-716F71F0B83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rebuchet MS" pitchFamily="34" charset="0"/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rebuchet MS" pitchFamily="34" charset="0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rebuchet MS" pitchFamily="34" charset="0"/>
              </a:defRPr>
            </a:lvl1pPr>
          </a:lstStyle>
          <a:p>
            <a:fld id="{0D19D294-64BE-4CDD-97AB-AED4BBCAD23B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petand@lvk.cs.msu.su" TargetMode="External"/><Relationship Id="rId3" Type="http://schemas.openxmlformats.org/officeDocument/2006/relationships/hyperlink" Target="mailto:anvial@lvk.cs.msu.s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Инициализация </a:t>
            </a:r>
            <a:r>
              <a:rPr lang="ru-RU" dirty="0" smtClean="0"/>
              <a:t>сетевого </a:t>
            </a:r>
            <a:r>
              <a:rPr lang="ru-RU" dirty="0" smtClean="0"/>
              <a:t>оборудования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411760" y="5013176"/>
            <a:ext cx="64296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dirty="0">
                <a:latin typeface="+mn-lt"/>
              </a:rPr>
              <a:t>Петухов </a:t>
            </a:r>
            <a:r>
              <a:rPr lang="ru-RU" dirty="0" smtClean="0">
                <a:latin typeface="+mn-lt"/>
              </a:rPr>
              <a:t>Андрей</a:t>
            </a:r>
            <a:endParaRPr lang="en-US" dirty="0" smtClean="0">
              <a:latin typeface="+mn-lt"/>
            </a:endParaRPr>
          </a:p>
          <a:p>
            <a:pPr algn="r"/>
            <a:r>
              <a:rPr lang="en-US" dirty="0" smtClean="0">
                <a:latin typeface="+mn-lt"/>
                <a:hlinkClick r:id="rId2"/>
              </a:rPr>
              <a:t>petand@lvk.cs.msu.su</a:t>
            </a:r>
            <a:endParaRPr lang="ru-RU" dirty="0" smtClean="0">
              <a:latin typeface="+mn-lt"/>
            </a:endParaRPr>
          </a:p>
          <a:p>
            <a:pPr algn="r"/>
            <a:r>
              <a:rPr lang="ru-RU" dirty="0" smtClean="0">
                <a:latin typeface="+mn-lt"/>
              </a:rPr>
              <a:t>Антоненко Виталий</a:t>
            </a:r>
          </a:p>
          <a:p>
            <a:pPr algn="r"/>
            <a:r>
              <a:rPr lang="en-US" dirty="0" smtClean="0">
                <a:latin typeface="+mn-lt"/>
                <a:hlinkClick r:id="rId3"/>
              </a:rPr>
              <a:t>anvial@lvk.cs.msu.su</a:t>
            </a:r>
            <a:endParaRPr lang="ru-RU" dirty="0" smtClean="0">
              <a:latin typeface="+mn-lt"/>
            </a:endParaRPr>
          </a:p>
          <a:p>
            <a:pPr algn="r"/>
            <a:r>
              <a:rPr lang="ru-RU" dirty="0" smtClean="0">
                <a:latin typeface="+mn-lt"/>
              </a:rPr>
              <a:t>комната 247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Управляющее воздействие</a:t>
            </a:r>
            <a:endParaRPr lang="en-US" sz="3200" smtClean="0"/>
          </a:p>
        </p:txBody>
      </p:sp>
      <p:pic>
        <p:nvPicPr>
          <p:cNvPr id="4" name="Рисунок 3" descr="Рисунок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41106"/>
            <a:ext cx="9144000" cy="5375787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0E18-60A8-4FEF-8400-FB5D1ACBAD5A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Обычный режим</a:t>
            </a:r>
            <a:endParaRPr lang="en-US" sz="3200" smtClean="0"/>
          </a:p>
        </p:txBody>
      </p:sp>
      <p:pic>
        <p:nvPicPr>
          <p:cNvPr id="4" name="Рисунок 3" descr="Рисунок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786" y="1624733"/>
            <a:ext cx="7814427" cy="3608534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Привилегированный режим</a:t>
            </a:r>
            <a:endParaRPr lang="en-US" sz="3200" smtClean="0"/>
          </a:p>
        </p:txBody>
      </p:sp>
      <p:pic>
        <p:nvPicPr>
          <p:cNvPr id="4" name="Рисунок 3" descr="Рисунок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8606" y="1271194"/>
            <a:ext cx="7326787" cy="4315612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Привилегированный режим</a:t>
            </a:r>
            <a:endParaRPr lang="en-US" sz="3200" smtClean="0"/>
          </a:p>
        </p:txBody>
      </p:sp>
      <p:pic>
        <p:nvPicPr>
          <p:cNvPr id="4" name="Рисунок 3" descr="Рисунок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0967" y="1612542"/>
            <a:ext cx="8302066" cy="3632916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725488" y="220663"/>
            <a:ext cx="76247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070" tIns="41034" rIns="82070" bIns="41034" anchor="ctr"/>
          <a:lstStyle/>
          <a:p>
            <a:pPr defTabSz="915988" eaLnBrk="0" hangingPunct="0"/>
            <a:endParaRPr lang="ru-RU" sz="4100">
              <a:latin typeface="Times" pitchFamily="18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Инструменты командной строки</a:t>
            </a:r>
            <a:endParaRPr lang="en-US" sz="3200" smtClean="0"/>
          </a:p>
        </p:txBody>
      </p:sp>
      <p:pic>
        <p:nvPicPr>
          <p:cNvPr id="6" name="Рисунок 5" descr="Рисунок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0123" y="1472345"/>
            <a:ext cx="7643753" cy="3913309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Контекстная помощь</a:t>
            </a:r>
            <a:endParaRPr lang="en-US" sz="3200" smtClean="0"/>
          </a:p>
        </p:txBody>
      </p:sp>
      <p:pic>
        <p:nvPicPr>
          <p:cNvPr id="4" name="Рисунок 3" descr="Рисунок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1654" y="1091377"/>
            <a:ext cx="7320691" cy="4675246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Просмотр списка доступных команд</a:t>
            </a:r>
            <a:endParaRPr lang="en-US" sz="3200" smtClean="0"/>
          </a:p>
        </p:txBody>
      </p:sp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731838" y="1905000"/>
            <a:ext cx="7650162" cy="3641725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82124" tIns="41061" rIns="82124" bIns="41061">
            <a:spAutoFit/>
          </a:bodyPr>
          <a:lstStyle/>
          <a:p>
            <a:pPr defTabSz="814388" eaLnBrk="0" hangingPunct="0"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RouterX&gt;</a:t>
            </a:r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?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Exec commands: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  access-enable    Create a temporary Access-List entry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  access-profile   Apply user-profile to interface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  clear            Reset functions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  connect          Open a terminal connection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  disable          Turn off privileged commands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  disconnect       Disconnect an existing network connection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  enable           Turn on privileged commands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  exit             Exit from the EXEC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  help             Description of the interactive help system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  lat              Open a lat connection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  lock             Lock the terminal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  login            Log in as a particular user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  logout           Exit from the EXEC</a:t>
            </a:r>
            <a:br>
              <a:rPr lang="en-US" sz="1600" b="1">
                <a:latin typeface="Courier New" pitchFamily="49" charset="0"/>
              </a:rPr>
            </a:br>
            <a:r>
              <a:rPr lang="en-US" sz="1600" b="1">
                <a:latin typeface="Courier New" pitchFamily="49" charset="0"/>
              </a:rPr>
              <a:t>-- More --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История команд</a:t>
            </a:r>
            <a:endParaRPr lang="en-US" sz="3200" smtClean="0"/>
          </a:p>
        </p:txBody>
      </p:sp>
      <p:pic>
        <p:nvPicPr>
          <p:cNvPr id="4" name="Рисунок 3" descr="Рисунок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1823" y="2350097"/>
            <a:ext cx="8320353" cy="2157806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301P_23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2133600"/>
            <a:ext cx="2665413" cy="335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048000" y="2122488"/>
            <a:ext cx="5791200" cy="31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547" tIns="41273" rIns="82547" bIns="41273"/>
          <a:lstStyle/>
          <a:p>
            <a:pPr eaLnBrk="0" hangingPunct="0">
              <a:buFont typeface="Arial" charset="0"/>
              <a:buNone/>
            </a:pPr>
            <a:r>
              <a:rPr lang="ru-RU" sz="2400" dirty="0">
                <a:latin typeface="+mn-lt"/>
              </a:rPr>
              <a:t>Режимы конфигурации</a:t>
            </a:r>
            <a:r>
              <a:rPr lang="en-US" sz="2400" dirty="0">
                <a:latin typeface="+mn-lt"/>
              </a:rPr>
              <a:t>:</a:t>
            </a:r>
          </a:p>
          <a:p>
            <a:pPr marL="342900" lvl="1" indent="-228600" eaLnBrk="0" hangingPunct="0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2000" dirty="0">
                <a:latin typeface="+mn-lt"/>
              </a:rPr>
              <a:t>Режим глобальной конфигурации</a:t>
            </a:r>
            <a:r>
              <a:rPr lang="en-US" sz="2000" dirty="0">
                <a:latin typeface="+mn-lt"/>
              </a:rPr>
              <a:t> </a:t>
            </a:r>
          </a:p>
          <a:p>
            <a:pPr marL="685800" lvl="2" indent="-228600" eaLnBrk="0" hangingPunct="0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Tx/>
              <a:buChar char="–"/>
            </a:pPr>
            <a:r>
              <a:rPr lang="en-US" sz="2000" b="1" dirty="0" err="1">
                <a:latin typeface="+mn-lt"/>
              </a:rPr>
              <a:t>SwitchX#configure</a:t>
            </a:r>
            <a:r>
              <a:rPr lang="en-US" sz="2000" b="1" dirty="0">
                <a:latin typeface="+mn-lt"/>
              </a:rPr>
              <a:t> terminal</a:t>
            </a:r>
          </a:p>
          <a:p>
            <a:pPr marL="685800" lvl="2" indent="-228600" eaLnBrk="0" hangingPunct="0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Tx/>
              <a:buChar char="–"/>
            </a:pPr>
            <a:r>
              <a:rPr lang="en-US" sz="2000" b="1" dirty="0" err="1">
                <a:latin typeface="+mn-lt"/>
              </a:rPr>
              <a:t>SwitchX</a:t>
            </a:r>
            <a:r>
              <a:rPr lang="en-US" sz="2000" b="1" dirty="0">
                <a:latin typeface="+mn-lt"/>
              </a:rPr>
              <a:t>(</a:t>
            </a:r>
            <a:r>
              <a:rPr lang="en-US" sz="2000" b="1" dirty="0" err="1">
                <a:latin typeface="+mn-lt"/>
              </a:rPr>
              <a:t>config</a:t>
            </a:r>
            <a:r>
              <a:rPr lang="en-US" sz="2000" b="1" dirty="0">
                <a:latin typeface="+mn-lt"/>
              </a:rPr>
              <a:t>)#</a:t>
            </a:r>
          </a:p>
          <a:p>
            <a:pPr marL="342900" lvl="1" indent="-228600" eaLnBrk="0" hangingPunct="0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2000" dirty="0">
                <a:latin typeface="+mn-lt"/>
              </a:rPr>
              <a:t>Режим конфигурации интерфейса</a:t>
            </a:r>
            <a:endParaRPr lang="en-US" sz="2000" dirty="0">
              <a:latin typeface="+mn-lt"/>
            </a:endParaRPr>
          </a:p>
          <a:p>
            <a:pPr marL="685800" lvl="2" indent="-228600" eaLnBrk="0" hangingPunct="0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Tx/>
              <a:buChar char="–"/>
            </a:pPr>
            <a:r>
              <a:rPr lang="en-US" sz="2000" b="1" dirty="0" err="1">
                <a:latin typeface="+mn-lt"/>
              </a:rPr>
              <a:t>SwitchX</a:t>
            </a:r>
            <a:r>
              <a:rPr lang="en-US" sz="2000" b="1" dirty="0">
                <a:latin typeface="+mn-lt"/>
              </a:rPr>
              <a:t>(</a:t>
            </a:r>
            <a:r>
              <a:rPr lang="en-US" sz="2000" b="1" dirty="0" err="1">
                <a:latin typeface="+mn-lt"/>
              </a:rPr>
              <a:t>config</a:t>
            </a:r>
            <a:r>
              <a:rPr lang="en-US" sz="2000" b="1" dirty="0">
                <a:latin typeface="+mn-lt"/>
              </a:rPr>
              <a:t>)#interface fa0/1</a:t>
            </a:r>
          </a:p>
          <a:p>
            <a:pPr marL="685800" lvl="2" indent="-228600" eaLnBrk="0" hangingPunct="0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Tx/>
              <a:buChar char="–"/>
            </a:pPr>
            <a:r>
              <a:rPr lang="en-US" sz="2000" b="1" dirty="0" err="1">
                <a:latin typeface="+mn-lt"/>
              </a:rPr>
              <a:t>SwitchX</a:t>
            </a:r>
            <a:r>
              <a:rPr lang="en-US" sz="2000" b="1" dirty="0">
                <a:latin typeface="+mn-lt"/>
              </a:rPr>
              <a:t>(</a:t>
            </a:r>
            <a:r>
              <a:rPr lang="en-US" sz="2000" b="1" dirty="0" err="1">
                <a:latin typeface="+mn-lt"/>
              </a:rPr>
              <a:t>config</a:t>
            </a:r>
            <a:r>
              <a:rPr lang="en-US" sz="2000" b="1" dirty="0">
                <a:latin typeface="+mn-lt"/>
              </a:rPr>
              <a:t>-if)#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Режимы конфигурации коммутатора</a:t>
            </a:r>
            <a:endParaRPr lang="en-US" sz="320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Режимы конфигурации маршрутизатора</a:t>
            </a:r>
            <a:endParaRPr lang="en-US" sz="320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27CD5-24A2-4D0D-A693-716F71F0B831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1026" name="Picture 2" descr="C:\Users\Пользователь\Desktop\Рисунок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357298"/>
            <a:ext cx="8714551" cy="4826018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Общая настройка сетевого устройства</a:t>
            </a:r>
            <a:endParaRPr lang="en-US" sz="3200" smtClean="0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905000" y="2205038"/>
            <a:ext cx="5546725" cy="216058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2019300" y="2314575"/>
            <a:ext cx="3927475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1427" tIns="30358" rIns="21427" bIns="30358"/>
          <a:lstStyle/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 dirty="0" err="1">
                <a:solidFill>
                  <a:srgbClr val="000000"/>
                </a:solidFill>
                <a:latin typeface="Courier New" pitchFamily="49" charset="0"/>
              </a:rPr>
              <a:t>DeviceX</a:t>
            </a: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1600" b="1" dirty="0" err="1">
                <a:solidFill>
                  <a:srgbClr val="000000"/>
                </a:solidFill>
                <a:latin typeface="Courier New" pitchFamily="49" charset="0"/>
              </a:rPr>
              <a:t>config</a:t>
            </a: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</a:rPr>
              <a:t>)#</a:t>
            </a:r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hostname </a:t>
            </a:r>
            <a:r>
              <a:rPr lang="en-US" sz="1600" b="1" dirty="0" err="1">
                <a:solidFill>
                  <a:schemeClr val="accent2"/>
                </a:solidFill>
                <a:latin typeface="Courier New" pitchFamily="49" charset="0"/>
              </a:rPr>
              <a:t>DeviceX</a:t>
            </a:r>
            <a:endParaRPr lang="en-US" sz="1600" b="1" dirty="0">
              <a:solidFill>
                <a:schemeClr val="accent2"/>
              </a:solidFill>
              <a:latin typeface="Courier New" pitchFamily="49" charset="0"/>
            </a:endParaRPr>
          </a:p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endParaRPr lang="en-US" sz="1600" b="1" dirty="0">
              <a:solidFill>
                <a:srgbClr val="000000"/>
              </a:solidFill>
              <a:latin typeface="Courier New" pitchFamily="49" charset="0"/>
            </a:endParaRPr>
          </a:p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 dirty="0" err="1">
                <a:solidFill>
                  <a:srgbClr val="000000"/>
                </a:solidFill>
                <a:latin typeface="Courier New" pitchFamily="49" charset="0"/>
              </a:rPr>
              <a:t>DeviceX</a:t>
            </a: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1600" b="1" dirty="0" err="1">
                <a:solidFill>
                  <a:srgbClr val="000000"/>
                </a:solidFill>
                <a:latin typeface="Courier New" pitchFamily="49" charset="0"/>
              </a:rPr>
              <a:t>config</a:t>
            </a: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</a:rPr>
              <a:t>)#</a:t>
            </a:r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enable password </a:t>
            </a:r>
            <a:r>
              <a:rPr lang="en-US" sz="1600" b="1" dirty="0" err="1">
                <a:solidFill>
                  <a:schemeClr val="accent2"/>
                </a:solidFill>
                <a:latin typeface="Courier New" pitchFamily="49" charset="0"/>
              </a:rPr>
              <a:t>cisco</a:t>
            </a:r>
            <a:endParaRPr lang="en-US" sz="1600" b="1" dirty="0">
              <a:solidFill>
                <a:schemeClr val="accent2"/>
              </a:solidFill>
              <a:latin typeface="Courier New" pitchFamily="49" charset="0"/>
            </a:endParaRPr>
          </a:p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 dirty="0" err="1">
                <a:solidFill>
                  <a:srgbClr val="000000"/>
                </a:solidFill>
                <a:latin typeface="Courier New" pitchFamily="49" charset="0"/>
              </a:rPr>
              <a:t>DeviceX</a:t>
            </a: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1600" b="1" dirty="0" err="1">
                <a:solidFill>
                  <a:srgbClr val="000000"/>
                </a:solidFill>
                <a:latin typeface="Courier New" pitchFamily="49" charset="0"/>
              </a:rPr>
              <a:t>config</a:t>
            </a: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</a:rPr>
              <a:t>)#</a:t>
            </a:r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enable secret san-</a:t>
            </a:r>
            <a:r>
              <a:rPr lang="en-US" sz="1600" b="1" dirty="0" err="1">
                <a:solidFill>
                  <a:schemeClr val="accent2"/>
                </a:solidFill>
                <a:latin typeface="Courier New" pitchFamily="49" charset="0"/>
              </a:rPr>
              <a:t>fran</a:t>
            </a:r>
            <a:endParaRPr lang="en-US" sz="1600" b="1" dirty="0">
              <a:solidFill>
                <a:schemeClr val="accent2"/>
              </a:solidFill>
              <a:latin typeface="Courier New" pitchFamily="49" charset="0"/>
            </a:endParaRPr>
          </a:p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 dirty="0" err="1">
                <a:solidFill>
                  <a:srgbClr val="000000"/>
                </a:solidFill>
                <a:latin typeface="Courier New" pitchFamily="49" charset="0"/>
              </a:rPr>
              <a:t>DeviceX</a:t>
            </a: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1600" b="1" dirty="0" err="1">
                <a:solidFill>
                  <a:srgbClr val="000000"/>
                </a:solidFill>
                <a:latin typeface="Courier New" pitchFamily="49" charset="0"/>
              </a:rPr>
              <a:t>config</a:t>
            </a: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</a:rPr>
              <a:t>)#</a:t>
            </a:r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service password-encryption</a:t>
            </a:r>
          </a:p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endParaRPr lang="en-US" sz="1600" b="1" dirty="0">
              <a:solidFill>
                <a:schemeClr val="accent2"/>
              </a:solidFill>
              <a:latin typeface="Courier New" pitchFamily="49" charset="0"/>
            </a:endParaRPr>
          </a:p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 dirty="0" err="1">
                <a:solidFill>
                  <a:srgbClr val="000000"/>
                </a:solidFill>
                <a:latin typeface="Courier New" pitchFamily="49" charset="0"/>
              </a:rPr>
              <a:t>DeviceX</a:t>
            </a: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1600" b="1" dirty="0" err="1">
                <a:solidFill>
                  <a:srgbClr val="000000"/>
                </a:solidFill>
                <a:latin typeface="Courier New" pitchFamily="49" charset="0"/>
              </a:rPr>
              <a:t>config</a:t>
            </a: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</a:rPr>
              <a:t>)#</a:t>
            </a:r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banner </a:t>
            </a:r>
            <a:r>
              <a:rPr lang="en-US" sz="1600" b="1" dirty="0" err="1">
                <a:solidFill>
                  <a:schemeClr val="accent2"/>
                </a:solidFill>
                <a:latin typeface="Courier New" pitchFamily="49" charset="0"/>
              </a:rPr>
              <a:t>motd</a:t>
            </a:r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 # Authorized</a:t>
            </a:r>
          </a:p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access</a:t>
            </a:r>
          </a:p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only! #</a:t>
            </a:r>
          </a:p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endParaRPr lang="en-US" sz="1600" b="1" dirty="0">
              <a:solidFill>
                <a:srgbClr val="000000"/>
              </a:solidFill>
              <a:latin typeface="Courier New" pitchFamily="49" charset="0"/>
            </a:endParaRPr>
          </a:p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endParaRPr lang="en-US" sz="1600" b="1" dirty="0">
              <a:solidFill>
                <a:schemeClr val="accent2"/>
              </a:solidFill>
              <a:latin typeface="Courier New" pitchFamily="49" charset="0"/>
            </a:endParaRPr>
          </a:p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endParaRPr lang="en-US" sz="1600" b="1" dirty="0">
              <a:solidFill>
                <a:schemeClr val="accent2"/>
              </a:solidFill>
              <a:latin typeface="Courier New" pitchFamily="49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0E18-60A8-4FEF-8400-FB5D1ACBAD5A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Конфигурирование консольного соединения на сетевом устройстве</a:t>
            </a:r>
            <a:endParaRPr lang="en-US" sz="3200" smtClean="0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905000" y="2205038"/>
            <a:ext cx="5100638" cy="6445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2019300" y="2314575"/>
            <a:ext cx="3927475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1427" tIns="30358" rIns="21427" bIns="30358"/>
          <a:lstStyle/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DeviceX(config)#</a:t>
            </a:r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line console 0</a:t>
            </a:r>
          </a:p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DeviceX(config-line)#</a:t>
            </a:r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exec-timeout 20 30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908175" y="3213100"/>
            <a:ext cx="5100638" cy="65087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2019300" y="3324225"/>
            <a:ext cx="3927475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1427" tIns="30358" rIns="21427" bIns="30358"/>
          <a:lstStyle/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DeviceX(config)#</a:t>
            </a:r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line console 0</a:t>
            </a:r>
          </a:p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DeviceX(config-line)#</a:t>
            </a:r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logging synchronous</a:t>
            </a:r>
          </a:p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endParaRPr lang="en-US" sz="1600" b="1">
              <a:solidFill>
                <a:srgbClr val="AA0008"/>
              </a:solidFill>
              <a:latin typeface="Courier New" pitchFamily="49" charset="0"/>
            </a:endParaRP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1908175" y="4292600"/>
            <a:ext cx="5100638" cy="9366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2019300" y="4403725"/>
            <a:ext cx="3927475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1427" tIns="30358" rIns="21427" bIns="30358"/>
          <a:lstStyle/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DeviceX(config)#</a:t>
            </a:r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line console 0 </a:t>
            </a:r>
          </a:p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DeviceX(config-line)#</a:t>
            </a:r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password cisco</a:t>
            </a:r>
            <a:endParaRPr lang="en-US" sz="1600" b="1">
              <a:solidFill>
                <a:srgbClr val="000000"/>
              </a:solidFill>
              <a:latin typeface="Courier New" pitchFamily="49" charset="0"/>
            </a:endParaRPr>
          </a:p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DeviceX(config-line)#</a:t>
            </a:r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login</a:t>
            </a:r>
          </a:p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endParaRPr lang="en-US" sz="1600" b="1">
              <a:solidFill>
                <a:srgbClr val="AA0008"/>
              </a:solidFill>
              <a:latin typeface="Courier New" pitchFamily="49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0E18-60A8-4FEF-8400-FB5D1ACBAD5A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Конфигурирование терминального соединения</a:t>
            </a:r>
            <a:r>
              <a:rPr lang="en-US" sz="3200" smtClean="0"/>
              <a:t> </a:t>
            </a:r>
            <a:r>
              <a:rPr lang="ru-RU" sz="3200" smtClean="0"/>
              <a:t>на сетевом устройстве</a:t>
            </a:r>
            <a:endParaRPr lang="en-US" sz="3200" smtClean="0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905000" y="2205038"/>
            <a:ext cx="5100638" cy="6445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019300" y="2314575"/>
            <a:ext cx="3927475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1427" tIns="30358" rIns="21427" bIns="30358"/>
          <a:lstStyle/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DeviceX(config)#</a:t>
            </a:r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line vty 0 4</a:t>
            </a:r>
          </a:p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DeviceX(config-line)#</a:t>
            </a:r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exec-timeout 20 30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908175" y="3213100"/>
            <a:ext cx="5100638" cy="65087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2019300" y="3324225"/>
            <a:ext cx="3927475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1427" tIns="30358" rIns="21427" bIns="30358"/>
          <a:lstStyle/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DeviceX(config)#</a:t>
            </a:r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line vty 0 4</a:t>
            </a:r>
          </a:p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DeviceX(config-line)#</a:t>
            </a:r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logging synchronous</a:t>
            </a:r>
          </a:p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endParaRPr lang="en-US" sz="1600" b="1">
              <a:solidFill>
                <a:srgbClr val="AA0008"/>
              </a:solidFill>
              <a:latin typeface="Courier New" pitchFamily="49" charset="0"/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1908175" y="4292600"/>
            <a:ext cx="5100638" cy="9366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2019300" y="4403725"/>
            <a:ext cx="3927475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1427" tIns="30358" rIns="21427" bIns="30358"/>
          <a:lstStyle/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DeviceX(config)#</a:t>
            </a:r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line vty 0 4</a:t>
            </a:r>
          </a:p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DeviceX(config-line)#</a:t>
            </a:r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password cisco</a:t>
            </a:r>
            <a:endParaRPr lang="en-US" sz="1600" b="1">
              <a:solidFill>
                <a:srgbClr val="000000"/>
              </a:solidFill>
              <a:latin typeface="Courier New" pitchFamily="49" charset="0"/>
            </a:endParaRPr>
          </a:p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DeviceX(config-line)#</a:t>
            </a:r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login</a:t>
            </a:r>
          </a:p>
          <a:p>
            <a:pPr defTabSz="1028700" eaLnBrk="0" hangingPunct="0">
              <a:lnSpc>
                <a:spcPts val="1575"/>
              </a:lnSpc>
              <a:tabLst>
                <a:tab pos="514350" algn="l"/>
                <a:tab pos="1028700" algn="l"/>
                <a:tab pos="1543050" algn="l"/>
              </a:tabLst>
            </a:pPr>
            <a:endParaRPr lang="en-US" sz="1600" b="1">
              <a:solidFill>
                <a:srgbClr val="AA0008"/>
              </a:solidFill>
              <a:latin typeface="Courier New" pitchFamily="49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0E18-60A8-4FEF-8400-FB5D1ACBAD5A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104900" y="1803400"/>
            <a:ext cx="5414963" cy="6032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1169988" y="1855788"/>
            <a:ext cx="5386387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1427" tIns="30358" rIns="21427" bIns="30358"/>
          <a:lstStyle/>
          <a:p>
            <a:pPr defTabSz="1028700" eaLnBrk="0" hangingPunct="0">
              <a:lnSpc>
                <a:spcPts val="18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RouterX(config)#</a:t>
            </a:r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interface </a:t>
            </a:r>
            <a:r>
              <a:rPr lang="en-US" sz="1600" b="1" i="1">
                <a:solidFill>
                  <a:schemeClr val="accent2"/>
                </a:solidFill>
                <a:latin typeface="Courier New" pitchFamily="49" charset="0"/>
              </a:rPr>
              <a:t>type number</a:t>
            </a:r>
            <a:endParaRPr lang="en-US" sz="1600" b="1">
              <a:solidFill>
                <a:schemeClr val="accent2"/>
              </a:solidFill>
              <a:latin typeface="Courier New" pitchFamily="49" charset="0"/>
            </a:endParaRPr>
          </a:p>
          <a:p>
            <a:pPr defTabSz="1028700" eaLnBrk="0" hangingPunct="0">
              <a:lnSpc>
                <a:spcPts val="18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RouterX(config-if)#</a:t>
            </a:r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1116013" y="5157788"/>
            <a:ext cx="5429250" cy="35401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wrap="none" lIns="24105" tIns="34148" rIns="24105" bIns="34148"/>
          <a:lstStyle/>
          <a:p>
            <a:endParaRPr lang="ru-RU"/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1187450" y="5192713"/>
            <a:ext cx="3714750" cy="3063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 lIns="24104" tIns="34147" rIns="24104" bIns="34147"/>
          <a:lstStyle/>
          <a:p>
            <a:pPr defTabSz="1028700" eaLnBrk="0" hangingPunct="0">
              <a:lnSpc>
                <a:spcPts val="1800"/>
              </a:lnSpc>
              <a:buClr>
                <a:schemeClr val="accent1"/>
              </a:buClr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RouterX(config-if)#</a:t>
            </a:r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exit</a:t>
            </a:r>
          </a:p>
        </p:txBody>
      </p:sp>
      <p:sp>
        <p:nvSpPr>
          <p:cNvPr id="17414" name="Rectangle 8"/>
          <p:cNvSpPr>
            <a:spLocks noChangeArrowheads="1"/>
          </p:cNvSpPr>
          <p:nvPr/>
        </p:nvSpPr>
        <p:spPr bwMode="auto">
          <a:xfrm>
            <a:off x="1116013" y="2852738"/>
            <a:ext cx="5403850" cy="55721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wrap="none" lIns="24105" tIns="34148" rIns="24105" bIns="34148"/>
          <a:lstStyle/>
          <a:p>
            <a:endParaRPr lang="ru-RU"/>
          </a:p>
        </p:txBody>
      </p:sp>
      <p:sp>
        <p:nvSpPr>
          <p:cNvPr id="17415" name="Rectangle 9"/>
          <p:cNvSpPr>
            <a:spLocks noChangeArrowheads="1"/>
          </p:cNvSpPr>
          <p:nvPr/>
        </p:nvSpPr>
        <p:spPr bwMode="auto">
          <a:xfrm>
            <a:off x="1181100" y="2878138"/>
            <a:ext cx="6486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4104" tIns="34147" rIns="24104" bIns="34147"/>
          <a:lstStyle/>
          <a:p>
            <a:pPr defTabSz="1028700" eaLnBrk="0" hangingPunct="0">
              <a:lnSpc>
                <a:spcPts val="1800"/>
              </a:lnSpc>
              <a:buClr>
                <a:schemeClr val="accent1"/>
              </a:buClr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RouterX(config)#</a:t>
            </a:r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interface </a:t>
            </a:r>
            <a:r>
              <a:rPr lang="en-US" sz="1600" b="1" i="1">
                <a:solidFill>
                  <a:schemeClr val="accent2"/>
                </a:solidFill>
                <a:latin typeface="Courier New" pitchFamily="49" charset="0"/>
              </a:rPr>
              <a:t>type slot/port</a:t>
            </a:r>
          </a:p>
          <a:p>
            <a:pPr defTabSz="1028700" eaLnBrk="0" hangingPunct="0">
              <a:lnSpc>
                <a:spcPts val="1800"/>
              </a:lnSpc>
              <a:buClr>
                <a:schemeClr val="accent1"/>
              </a:buClr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RouterX(config-if)#</a:t>
            </a:r>
          </a:p>
        </p:txBody>
      </p:sp>
      <p:sp>
        <p:nvSpPr>
          <p:cNvPr id="17416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Настройка интерфейса</a:t>
            </a:r>
            <a:endParaRPr lang="en-US" sz="3200" smtClean="0"/>
          </a:p>
        </p:txBody>
      </p:sp>
      <p:sp>
        <p:nvSpPr>
          <p:cNvPr id="17417" name="Rectangle 12"/>
          <p:cNvSpPr>
            <a:spLocks noChangeArrowheads="1"/>
          </p:cNvSpPr>
          <p:nvPr/>
        </p:nvSpPr>
        <p:spPr bwMode="auto">
          <a:xfrm>
            <a:off x="1116013" y="3716338"/>
            <a:ext cx="5414962" cy="4064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8" name="Rectangle 13"/>
          <p:cNvSpPr>
            <a:spLocks noChangeArrowheads="1"/>
          </p:cNvSpPr>
          <p:nvPr/>
        </p:nvSpPr>
        <p:spPr bwMode="auto">
          <a:xfrm>
            <a:off x="1181100" y="3768725"/>
            <a:ext cx="5386388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1427" tIns="30358" rIns="21427" bIns="30358"/>
          <a:lstStyle/>
          <a:p>
            <a:pPr defTabSz="1028700" eaLnBrk="0" hangingPunct="0">
              <a:lnSpc>
                <a:spcPts val="18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RouterX(config-if)# </a:t>
            </a:r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description </a:t>
            </a:r>
            <a:r>
              <a:rPr lang="en-US" sz="1600" b="1" i="1">
                <a:solidFill>
                  <a:schemeClr val="accent2"/>
                </a:solidFill>
                <a:latin typeface="Courier New" pitchFamily="49" charset="0"/>
              </a:rPr>
              <a:t>string</a:t>
            </a:r>
            <a:r>
              <a:rPr lang="en-US" sz="1600">
                <a:solidFill>
                  <a:srgbClr val="000000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17419" name="Rectangle 14"/>
          <p:cNvSpPr>
            <a:spLocks noChangeArrowheads="1"/>
          </p:cNvSpPr>
          <p:nvPr/>
        </p:nvSpPr>
        <p:spPr bwMode="auto">
          <a:xfrm>
            <a:off x="1116013" y="4365625"/>
            <a:ext cx="5414962" cy="4064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20" name="Rectangle 15"/>
          <p:cNvSpPr>
            <a:spLocks noChangeArrowheads="1"/>
          </p:cNvSpPr>
          <p:nvPr/>
        </p:nvSpPr>
        <p:spPr bwMode="auto">
          <a:xfrm>
            <a:off x="1181100" y="4418013"/>
            <a:ext cx="5386388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1427" tIns="30358" rIns="21427" bIns="30358"/>
          <a:lstStyle/>
          <a:p>
            <a:pPr defTabSz="1028700" eaLnBrk="0" hangingPunct="0">
              <a:lnSpc>
                <a:spcPts val="18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RouterX(config-if)# </a:t>
            </a:r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clock rate </a:t>
            </a:r>
            <a:r>
              <a:rPr lang="en-US" sz="1600" b="1" i="1">
                <a:solidFill>
                  <a:schemeClr val="accent2"/>
                </a:solidFill>
                <a:latin typeface="Courier New" pitchFamily="49" charset="0"/>
              </a:rPr>
              <a:t>number</a:t>
            </a:r>
            <a:endParaRPr lang="en-US" sz="160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"/>
          <p:cNvSpPr>
            <a:spLocks noChangeArrowheads="1"/>
          </p:cNvSpPr>
          <p:nvPr/>
        </p:nvSpPr>
        <p:spPr bwMode="auto">
          <a:xfrm>
            <a:off x="1403350" y="5589588"/>
            <a:ext cx="6480175" cy="71913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lIns="116532" tIns="58267" rIns="116532" bIns="58267">
            <a:spAutoFit/>
          </a:bodyPr>
          <a:lstStyle/>
          <a:p>
            <a:endParaRPr lang="ru-RU"/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317500" y="3921125"/>
            <a:ext cx="8382000" cy="124777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lIns="116532" tIns="58267" rIns="116532" bIns="58267">
            <a:spAutoFit/>
          </a:bodyPr>
          <a:lstStyle/>
          <a:p>
            <a:endParaRPr lang="ru-RU"/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574675" y="266700"/>
            <a:ext cx="79597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lIns="82121" tIns="41059" rIns="82121" bIns="41059" anchor="ctr" anchorCtr="1"/>
          <a:lstStyle/>
          <a:p>
            <a:pPr eaLnBrk="0" hangingPunct="0"/>
            <a:endParaRPr lang="ru-RU" sz="2400"/>
          </a:p>
        </p:txBody>
      </p:sp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365125" y="3352800"/>
            <a:ext cx="8261350" cy="175432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</p:spPr>
        <p:txBody>
          <a:bodyPr lIns="91436" tIns="45718" rIns="91436" bIns="45718" anchor="ctr">
            <a:spAutoFit/>
          </a:bodyPr>
          <a:lstStyle/>
          <a:p>
            <a:pPr marL="228600" indent="-228600" eaLnBrk="0" hangingPunct="0"/>
            <a:r>
              <a:rPr lang="ru-RU" sz="2400" dirty="0">
                <a:latin typeface="+mn-lt"/>
              </a:rPr>
              <a:t>Пример</a:t>
            </a:r>
            <a:r>
              <a:rPr lang="en-US" sz="2400" dirty="0"/>
              <a:t>:</a:t>
            </a:r>
          </a:p>
          <a:p>
            <a:pPr marL="228600" indent="-228600" eaLnBrk="0" hangingPunct="0"/>
            <a:endParaRPr lang="en-US" sz="2400" dirty="0"/>
          </a:p>
          <a:p>
            <a:pPr marL="228600" indent="-228600" eaLnBrk="0" hangingPunct="0"/>
            <a:r>
              <a:rPr lang="en-US" sz="2000" b="1" dirty="0" err="1">
                <a:latin typeface="Courier New" pitchFamily="49" charset="0"/>
              </a:rPr>
              <a:t>SwitchX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config</a:t>
            </a:r>
            <a:r>
              <a:rPr lang="en-US" sz="2000" b="1" dirty="0">
                <a:latin typeface="Courier New" pitchFamily="49" charset="0"/>
              </a:rPr>
              <a:t>)#interface </a:t>
            </a:r>
            <a:r>
              <a:rPr lang="en-US" sz="2000" b="1" dirty="0" err="1">
                <a:latin typeface="Courier New" pitchFamily="49" charset="0"/>
              </a:rPr>
              <a:t>vlan</a:t>
            </a:r>
            <a:r>
              <a:rPr lang="en-US" sz="2000" b="1" dirty="0">
                <a:latin typeface="Courier New" pitchFamily="49" charset="0"/>
              </a:rPr>
              <a:t> 1</a:t>
            </a:r>
          </a:p>
          <a:p>
            <a:pPr marL="228600" indent="-228600" eaLnBrk="0" hangingPunct="0">
              <a:buClr>
                <a:schemeClr val="accent1"/>
              </a:buClr>
            </a:pPr>
            <a:r>
              <a:rPr lang="en-US" sz="2000" b="1" dirty="0" err="1">
                <a:latin typeface="Courier New" pitchFamily="49" charset="0"/>
              </a:rPr>
              <a:t>SwitchX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config</a:t>
            </a:r>
            <a:r>
              <a:rPr lang="en-US" sz="2000" b="1" dirty="0">
                <a:latin typeface="Courier New" pitchFamily="49" charset="0"/>
              </a:rPr>
              <a:t>-if)#</a:t>
            </a:r>
            <a:r>
              <a:rPr lang="en-US" sz="2000" b="1" dirty="0" err="1">
                <a:latin typeface="Courier New" pitchFamily="49" charset="0"/>
              </a:rPr>
              <a:t>ip</a:t>
            </a:r>
            <a:r>
              <a:rPr lang="en-US" sz="2000" b="1" dirty="0">
                <a:latin typeface="Courier New" pitchFamily="49" charset="0"/>
              </a:rPr>
              <a:t> address 10.5.5.11 255.255.255.0</a:t>
            </a:r>
          </a:p>
          <a:p>
            <a:pPr marL="228600" indent="-228600" eaLnBrk="0" hangingPunct="0">
              <a:buClr>
                <a:schemeClr val="accent1"/>
              </a:buClr>
            </a:pPr>
            <a:r>
              <a:rPr lang="en-US" sz="2000" b="1" dirty="0" err="1">
                <a:latin typeface="Courier New" pitchFamily="49" charset="0"/>
              </a:rPr>
              <a:t>SwitchX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config</a:t>
            </a:r>
            <a:r>
              <a:rPr lang="en-US" sz="2000" b="1" dirty="0">
                <a:latin typeface="Courier New" pitchFamily="49" charset="0"/>
              </a:rPr>
              <a:t>-if)#no shutdown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365125" y="1830388"/>
            <a:ext cx="8305800" cy="111918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lIns="116532" tIns="58267" rIns="116532" bIns="58267">
            <a:spAutoFit/>
          </a:bodyPr>
          <a:lstStyle/>
          <a:p>
            <a:endParaRPr lang="ru-RU"/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523875" y="2005013"/>
            <a:ext cx="7994650" cy="70167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</p:spPr>
        <p:txBody>
          <a:bodyPr lIns="91436" tIns="45718" rIns="91436" bIns="45718" anchor="ctr">
            <a:spAutoFit/>
          </a:bodyPr>
          <a:lstStyle/>
          <a:p>
            <a:pPr eaLnBrk="0" hangingPunct="0"/>
            <a:r>
              <a:rPr lang="en-US" sz="2000" b="1">
                <a:latin typeface="Courier New" pitchFamily="49" charset="0"/>
              </a:rPr>
              <a:t>SwitchX(config)#interface vlan 1</a:t>
            </a:r>
          </a:p>
          <a:p>
            <a:pPr eaLnBrk="0" hangingPunct="0"/>
            <a:r>
              <a:rPr lang="en-US" sz="2000" b="1">
                <a:latin typeface="Courier New" pitchFamily="49" charset="0"/>
              </a:rPr>
              <a:t>SwitchX(config-if)#</a:t>
            </a:r>
            <a:r>
              <a:rPr lang="en-US" sz="2000" b="1">
                <a:solidFill>
                  <a:schemeClr val="accent2"/>
                </a:solidFill>
                <a:latin typeface="Courier New" pitchFamily="49" charset="0"/>
              </a:rPr>
              <a:t>ip address {</a:t>
            </a:r>
            <a:r>
              <a:rPr lang="en-US" sz="2000" b="1" i="1">
                <a:solidFill>
                  <a:schemeClr val="accent2"/>
                </a:solidFill>
                <a:latin typeface="Courier New" pitchFamily="49" charset="0"/>
              </a:rPr>
              <a:t>ip</a:t>
            </a:r>
            <a:r>
              <a:rPr lang="en-US" sz="2000" b="1" i="1">
                <a:solidFill>
                  <a:schemeClr val="accent1"/>
                </a:solidFill>
                <a:latin typeface="Courier New" pitchFamily="49" charset="0"/>
              </a:rPr>
              <a:t> </a:t>
            </a:r>
            <a:r>
              <a:rPr lang="en-US" sz="2000" b="1" i="1">
                <a:solidFill>
                  <a:schemeClr val="accent2"/>
                </a:solidFill>
                <a:latin typeface="Courier New" pitchFamily="49" charset="0"/>
              </a:rPr>
              <a:t>address</a:t>
            </a:r>
            <a:r>
              <a:rPr lang="en-US" sz="2000" b="1">
                <a:solidFill>
                  <a:schemeClr val="accent2"/>
                </a:solidFill>
                <a:latin typeface="Courier New" pitchFamily="49" charset="0"/>
              </a:rPr>
              <a:t>} {</a:t>
            </a:r>
            <a:r>
              <a:rPr lang="en-US" sz="2000" b="1" i="1">
                <a:solidFill>
                  <a:schemeClr val="accent2"/>
                </a:solidFill>
                <a:latin typeface="Courier New" pitchFamily="49" charset="0"/>
              </a:rPr>
              <a:t>mask</a:t>
            </a:r>
            <a:r>
              <a:rPr lang="en-US" sz="2000" b="1">
                <a:solidFill>
                  <a:schemeClr val="accent2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1844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Настройка </a:t>
            </a:r>
            <a:r>
              <a:rPr lang="en-US" sz="3200" smtClean="0"/>
              <a:t>IP </a:t>
            </a:r>
            <a:r>
              <a:rPr lang="ru-RU" sz="3200" smtClean="0"/>
              <a:t>адреса коммутатора</a:t>
            </a:r>
            <a:endParaRPr lang="en-US" sz="3200" smtClean="0"/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1908175" y="5775325"/>
            <a:ext cx="54403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SwitchX(config)#</a:t>
            </a:r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ip host Router-X-1 10.1.1.1</a:t>
            </a:r>
            <a:endParaRPr lang="ru-RU" sz="1600" b="1">
              <a:solidFill>
                <a:schemeClr val="accent2"/>
              </a:solidFill>
              <a:latin typeface="Courier New" pitchFamily="49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685800" y="5446713"/>
            <a:ext cx="7696200" cy="42068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lIns="116532" tIns="58267" rIns="116532" bIns="58267">
            <a:spAutoFit/>
          </a:bodyPr>
          <a:lstStyle/>
          <a:p>
            <a:pPr defTabSz="814388" eaLnBrk="0" hangingPunct="0">
              <a:lnSpc>
                <a:spcPct val="90000"/>
              </a:lnSpc>
            </a:pPr>
            <a:r>
              <a:rPr lang="en-US" sz="2000" b="1" dirty="0" err="1">
                <a:latin typeface="Courier New" pitchFamily="49" charset="0"/>
              </a:rPr>
              <a:t>SwitchX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config</a:t>
            </a:r>
            <a:r>
              <a:rPr lang="en-US" sz="2000" b="1" dirty="0">
                <a:latin typeface="Courier New" pitchFamily="49" charset="0"/>
              </a:rPr>
              <a:t>)#</a:t>
            </a:r>
            <a:r>
              <a:rPr lang="en-US" sz="2000" b="1" dirty="0" err="1">
                <a:latin typeface="Courier New" pitchFamily="49" charset="0"/>
              </a:rPr>
              <a:t>ip</a:t>
            </a:r>
            <a:r>
              <a:rPr lang="en-US" sz="2000" b="1" dirty="0">
                <a:latin typeface="Courier New" pitchFamily="49" charset="0"/>
              </a:rPr>
              <a:t> default-gateway 172.20.137.1</a:t>
            </a: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574675" y="266700"/>
            <a:ext cx="79597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lIns="82121" tIns="41059" rIns="82121" bIns="41059" anchor="ctr" anchorCtr="1"/>
          <a:lstStyle/>
          <a:p>
            <a:pPr eaLnBrk="0" hangingPunct="0"/>
            <a:endParaRPr lang="ru-RU" sz="2400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685800" y="4989513"/>
            <a:ext cx="1391720" cy="461661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</p:spPr>
        <p:txBody>
          <a:bodyPr wrap="none" lIns="91436" tIns="45718" rIns="91436" bIns="45718" anchor="ctr">
            <a:spAutoFit/>
          </a:bodyPr>
          <a:lstStyle/>
          <a:p>
            <a:pPr marL="228600" indent="-228600" eaLnBrk="0" hangingPunct="0"/>
            <a:r>
              <a:rPr lang="ru-RU" sz="2400" dirty="0">
                <a:latin typeface="+mn-lt"/>
              </a:rPr>
              <a:t>Пример</a:t>
            </a:r>
            <a:r>
              <a:rPr lang="en-US" sz="2400" dirty="0">
                <a:latin typeface="+mn-lt"/>
              </a:rPr>
              <a:t>:</a:t>
            </a:r>
            <a:endParaRPr lang="en-US" sz="2000" b="1" dirty="0">
              <a:latin typeface="+mn-lt"/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685800" y="3998913"/>
            <a:ext cx="7626350" cy="42068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lIns="116532" tIns="58267" rIns="116532" bIns="58267">
            <a:spAutoFit/>
          </a:bodyPr>
          <a:lstStyle/>
          <a:p>
            <a:pPr defTabSz="814388" eaLnBrk="0" hangingPunct="0">
              <a:lnSpc>
                <a:spcPct val="90000"/>
              </a:lnSpc>
            </a:pPr>
            <a:r>
              <a:rPr lang="en-US" sz="2000" b="1">
                <a:latin typeface="Courier New" pitchFamily="49" charset="0"/>
              </a:rPr>
              <a:t>SwitchX(config)#</a:t>
            </a:r>
            <a:r>
              <a:rPr lang="en-US" sz="2000" b="1">
                <a:solidFill>
                  <a:schemeClr val="accent2"/>
                </a:solidFill>
                <a:latin typeface="Courier New" pitchFamily="49" charset="0"/>
              </a:rPr>
              <a:t>ip default-gateway {</a:t>
            </a:r>
            <a:r>
              <a:rPr lang="en-US" sz="2000" b="1" i="1">
                <a:solidFill>
                  <a:schemeClr val="accent2"/>
                </a:solidFill>
                <a:latin typeface="Courier New" pitchFamily="49" charset="0"/>
              </a:rPr>
              <a:t>ip address</a:t>
            </a:r>
            <a:r>
              <a:rPr lang="en-US" sz="2000" b="1">
                <a:solidFill>
                  <a:schemeClr val="accent2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title"/>
          </p:nvPr>
        </p:nvSpPr>
        <p:spPr>
          <a:xfrm>
            <a:off x="214282" y="274638"/>
            <a:ext cx="8715436" cy="1143000"/>
          </a:xfrm>
        </p:spPr>
        <p:txBody>
          <a:bodyPr/>
          <a:lstStyle/>
          <a:p>
            <a:r>
              <a:rPr lang="ru-RU" sz="3200" dirty="0" smtClean="0"/>
              <a:t>Настройка шлюза</a:t>
            </a:r>
            <a:r>
              <a:rPr lang="en-US" sz="3200" dirty="0" smtClean="0"/>
              <a:t> </a:t>
            </a:r>
            <a:r>
              <a:rPr lang="ru-RU" sz="3200" dirty="0" smtClean="0"/>
              <a:t>по умолчанию у коммутатора</a:t>
            </a:r>
            <a:endParaRPr lang="en-US" sz="3200" dirty="0" smtClean="0"/>
          </a:p>
        </p:txBody>
      </p:sp>
      <p:pic>
        <p:nvPicPr>
          <p:cNvPr id="21511" name="Picture 7" descr="301P_94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1981200"/>
            <a:ext cx="4537075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317500" y="3921125"/>
            <a:ext cx="8382000" cy="124777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lIns="116532" tIns="58267" rIns="116532" bIns="58267">
            <a:spAutoFit/>
          </a:bodyPr>
          <a:lstStyle/>
          <a:p>
            <a:endParaRPr lang="ru-RU"/>
          </a:p>
        </p:txBody>
      </p:sp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574675" y="266700"/>
            <a:ext cx="79597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lIns="82121" tIns="41059" rIns="82121" bIns="41059" anchor="ctr" anchorCtr="1"/>
          <a:lstStyle/>
          <a:p>
            <a:pPr eaLnBrk="0" hangingPunct="0"/>
            <a:endParaRPr lang="ru-RU" sz="2400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365125" y="3352800"/>
            <a:ext cx="8261350" cy="175432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</p:spPr>
        <p:txBody>
          <a:bodyPr lIns="91436" tIns="45718" rIns="91436" bIns="45718" anchor="ctr">
            <a:spAutoFit/>
          </a:bodyPr>
          <a:lstStyle/>
          <a:p>
            <a:pPr marL="228600" indent="-228600" eaLnBrk="0" hangingPunct="0"/>
            <a:r>
              <a:rPr lang="ru-RU" sz="2400" dirty="0">
                <a:latin typeface="+mn-lt"/>
              </a:rPr>
              <a:t>Пример</a:t>
            </a:r>
            <a:r>
              <a:rPr lang="en-US" sz="2400" dirty="0"/>
              <a:t>:</a:t>
            </a:r>
          </a:p>
          <a:p>
            <a:pPr marL="228600" indent="-228600" eaLnBrk="0" hangingPunct="0"/>
            <a:endParaRPr lang="en-US" sz="2400" dirty="0"/>
          </a:p>
          <a:p>
            <a:pPr marL="228600" indent="-228600" eaLnBrk="0" hangingPunct="0"/>
            <a:r>
              <a:rPr lang="en-US" sz="2000" b="1" dirty="0" err="1">
                <a:latin typeface="Courier New" pitchFamily="49" charset="0"/>
              </a:rPr>
              <a:t>RouterX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config</a:t>
            </a:r>
            <a:r>
              <a:rPr lang="en-US" sz="2000" b="1" dirty="0">
                <a:latin typeface="Courier New" pitchFamily="49" charset="0"/>
              </a:rPr>
              <a:t>)#interface </a:t>
            </a:r>
            <a:r>
              <a:rPr lang="en-US" sz="2000" b="1" dirty="0" err="1">
                <a:latin typeface="Courier New" pitchFamily="49" charset="0"/>
              </a:rPr>
              <a:t>ethernet</a:t>
            </a:r>
            <a:r>
              <a:rPr lang="en-US" sz="2000" b="1" dirty="0">
                <a:latin typeface="Courier New" pitchFamily="49" charset="0"/>
              </a:rPr>
              <a:t> 0</a:t>
            </a:r>
          </a:p>
          <a:p>
            <a:pPr marL="228600" indent="-228600" eaLnBrk="0" hangingPunct="0">
              <a:buClr>
                <a:schemeClr val="accent1"/>
              </a:buClr>
            </a:pPr>
            <a:r>
              <a:rPr lang="en-US" sz="2000" b="1" dirty="0" err="1">
                <a:latin typeface="Courier New" pitchFamily="49" charset="0"/>
              </a:rPr>
              <a:t>RouterX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config</a:t>
            </a:r>
            <a:r>
              <a:rPr lang="en-US" sz="2000" b="1" dirty="0">
                <a:latin typeface="Courier New" pitchFamily="49" charset="0"/>
              </a:rPr>
              <a:t>-if)#</a:t>
            </a:r>
            <a:r>
              <a:rPr lang="en-US" sz="2000" b="1" dirty="0" err="1">
                <a:latin typeface="Courier New" pitchFamily="49" charset="0"/>
              </a:rPr>
              <a:t>ip</a:t>
            </a:r>
            <a:r>
              <a:rPr lang="en-US" sz="2000" b="1" dirty="0">
                <a:latin typeface="Courier New" pitchFamily="49" charset="0"/>
              </a:rPr>
              <a:t> address 10.5.5.11 255.255.255.0</a:t>
            </a:r>
          </a:p>
          <a:p>
            <a:pPr marL="228600" indent="-228600" eaLnBrk="0" hangingPunct="0">
              <a:buClr>
                <a:schemeClr val="accent1"/>
              </a:buClr>
            </a:pPr>
            <a:r>
              <a:rPr lang="en-US" sz="2000" b="1" dirty="0" err="1">
                <a:latin typeface="Courier New" pitchFamily="49" charset="0"/>
              </a:rPr>
              <a:t>RouterX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config</a:t>
            </a:r>
            <a:r>
              <a:rPr lang="en-US" sz="2000" b="1" dirty="0">
                <a:latin typeface="Courier New" pitchFamily="49" charset="0"/>
              </a:rPr>
              <a:t>-if)#no shutdown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365125" y="1830388"/>
            <a:ext cx="8305800" cy="111918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lIns="116532" tIns="58267" rIns="116532" bIns="58267">
            <a:spAutoFit/>
          </a:bodyPr>
          <a:lstStyle/>
          <a:p>
            <a:endParaRPr lang="ru-RU"/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523875" y="2005013"/>
            <a:ext cx="7994650" cy="70167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</p:spPr>
        <p:txBody>
          <a:bodyPr lIns="91436" tIns="45718" rIns="91436" bIns="45718" anchor="ctr">
            <a:spAutoFit/>
          </a:bodyPr>
          <a:lstStyle/>
          <a:p>
            <a:pPr eaLnBrk="0" hangingPunct="0"/>
            <a:r>
              <a:rPr lang="en-US" sz="2000" b="1" dirty="0" err="1">
                <a:latin typeface="Courier New" pitchFamily="49" charset="0"/>
              </a:rPr>
              <a:t>RouterX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config</a:t>
            </a:r>
            <a:r>
              <a:rPr lang="en-US" sz="2000" b="1" dirty="0">
                <a:latin typeface="Courier New" pitchFamily="49" charset="0"/>
              </a:rPr>
              <a:t>)#interface </a:t>
            </a:r>
            <a:r>
              <a:rPr lang="en-US" sz="2000" b="1" dirty="0" err="1">
                <a:latin typeface="Courier New" pitchFamily="49" charset="0"/>
              </a:rPr>
              <a:t>ethernet</a:t>
            </a:r>
            <a:r>
              <a:rPr lang="en-US" sz="2000" b="1" dirty="0">
                <a:latin typeface="Courier New" pitchFamily="49" charset="0"/>
              </a:rPr>
              <a:t> 0</a:t>
            </a:r>
          </a:p>
          <a:p>
            <a:pPr eaLnBrk="0" hangingPunct="0"/>
            <a:r>
              <a:rPr lang="en-US" sz="2000" b="1" dirty="0" err="1">
                <a:latin typeface="Courier New" pitchFamily="49" charset="0"/>
              </a:rPr>
              <a:t>RouterX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config</a:t>
            </a:r>
            <a:r>
              <a:rPr lang="en-US" sz="2000" b="1" dirty="0">
                <a:latin typeface="Courier New" pitchFamily="49" charset="0"/>
              </a:rPr>
              <a:t>-if)#</a:t>
            </a:r>
            <a:r>
              <a:rPr lang="en-US" sz="2000" b="1" dirty="0" err="1">
                <a:solidFill>
                  <a:schemeClr val="accent2"/>
                </a:solidFill>
                <a:latin typeface="Courier New" pitchFamily="49" charset="0"/>
              </a:rPr>
              <a:t>ip</a:t>
            </a:r>
            <a:r>
              <a:rPr lang="en-US" sz="2000" b="1" dirty="0">
                <a:solidFill>
                  <a:schemeClr val="accent2"/>
                </a:solidFill>
                <a:latin typeface="Courier New" pitchFamily="49" charset="0"/>
              </a:rPr>
              <a:t> address {</a:t>
            </a:r>
            <a:r>
              <a:rPr lang="en-US" sz="2000" b="1" i="1" dirty="0" err="1">
                <a:solidFill>
                  <a:schemeClr val="accent2"/>
                </a:solidFill>
                <a:latin typeface="Courier New" pitchFamily="49" charset="0"/>
              </a:rPr>
              <a:t>ip</a:t>
            </a:r>
            <a:r>
              <a:rPr lang="en-US" sz="2000" b="1" i="1" dirty="0">
                <a:solidFill>
                  <a:schemeClr val="accent1"/>
                </a:solidFill>
                <a:latin typeface="Courier New" pitchFamily="49" charset="0"/>
              </a:rPr>
              <a:t> </a:t>
            </a:r>
            <a:r>
              <a:rPr lang="en-US" sz="2000" b="1" i="1" dirty="0">
                <a:solidFill>
                  <a:schemeClr val="accent2"/>
                </a:solidFill>
                <a:latin typeface="Courier New" pitchFamily="49" charset="0"/>
              </a:rPr>
              <a:t>address</a:t>
            </a:r>
            <a:r>
              <a:rPr lang="en-US" sz="2000" b="1" dirty="0">
                <a:solidFill>
                  <a:schemeClr val="accent2"/>
                </a:solidFill>
                <a:latin typeface="Courier New" pitchFamily="49" charset="0"/>
              </a:rPr>
              <a:t>} {</a:t>
            </a:r>
            <a:r>
              <a:rPr lang="en-US" sz="2000" b="1" i="1" dirty="0">
                <a:solidFill>
                  <a:schemeClr val="accent2"/>
                </a:solidFill>
                <a:latin typeface="Courier New" pitchFamily="49" charset="0"/>
              </a:rPr>
              <a:t>mask</a:t>
            </a:r>
            <a:r>
              <a:rPr lang="en-US" sz="2000" b="1" dirty="0">
                <a:solidFill>
                  <a:schemeClr val="accent2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Настройка </a:t>
            </a:r>
            <a:r>
              <a:rPr lang="en-US" sz="3200" smtClean="0"/>
              <a:t>IP </a:t>
            </a:r>
            <a:r>
              <a:rPr lang="ru-RU" sz="3200" smtClean="0"/>
              <a:t>адреса маршрутизатора</a:t>
            </a:r>
            <a:endParaRPr lang="en-US" sz="3200" smtClean="0"/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1403350" y="5589588"/>
            <a:ext cx="6480175" cy="71913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lIns="116532" tIns="58267" rIns="116532" bIns="58267">
            <a:spAutoFit/>
          </a:bodyPr>
          <a:lstStyle/>
          <a:p>
            <a:endParaRPr lang="ru-RU"/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1908175" y="5775325"/>
            <a:ext cx="56848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 err="1">
                <a:solidFill>
                  <a:srgbClr val="000000"/>
                </a:solidFill>
                <a:latin typeface="Courier New" pitchFamily="49" charset="0"/>
              </a:rPr>
              <a:t>RouterX</a:t>
            </a: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1600" b="1" dirty="0" err="1">
                <a:solidFill>
                  <a:srgbClr val="000000"/>
                </a:solidFill>
                <a:latin typeface="Courier New" pitchFamily="49" charset="0"/>
              </a:rPr>
              <a:t>config</a:t>
            </a: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</a:rPr>
              <a:t>)#</a:t>
            </a:r>
            <a:r>
              <a:rPr lang="en-US" sz="1600" b="1" dirty="0" err="1">
                <a:solidFill>
                  <a:schemeClr val="accent2"/>
                </a:solidFill>
                <a:latin typeface="Courier New" pitchFamily="49" charset="0"/>
              </a:rPr>
              <a:t>ip</a:t>
            </a:r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 host Switch-X-1 10.1.1.100</a:t>
            </a:r>
            <a:endParaRPr lang="ru-RU" sz="1600" b="1" dirty="0">
              <a:solidFill>
                <a:schemeClr val="accent2"/>
              </a:solidFill>
              <a:latin typeface="Courier New" pitchFamily="49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301625" y="4022725"/>
            <a:ext cx="8477250" cy="136366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384175" y="4097338"/>
            <a:ext cx="6262688" cy="137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1427" tIns="30358" rIns="21427" bIns="30358"/>
          <a:lstStyle/>
          <a:p>
            <a:pPr defTabSz="1028700" eaLnBrk="0" hangingPunct="0">
              <a:lnSpc>
                <a:spcPts val="18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300" b="1">
                <a:solidFill>
                  <a:srgbClr val="000000"/>
                </a:solidFill>
                <a:latin typeface="Courier New" pitchFamily="49" charset="0"/>
              </a:rPr>
              <a:t>RouterX#</a:t>
            </a:r>
            <a:r>
              <a:rPr lang="en-US" sz="1300" b="1">
                <a:solidFill>
                  <a:schemeClr val="accent2"/>
                </a:solidFill>
                <a:latin typeface="Courier New" pitchFamily="49" charset="0"/>
              </a:rPr>
              <a:t>configure terminal</a:t>
            </a:r>
          </a:p>
          <a:p>
            <a:pPr defTabSz="1028700" eaLnBrk="0" hangingPunct="0">
              <a:lnSpc>
                <a:spcPts val="18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300" b="1">
                <a:solidFill>
                  <a:srgbClr val="000000"/>
                </a:solidFill>
                <a:latin typeface="Courier New" pitchFamily="49" charset="0"/>
              </a:rPr>
              <a:t>RouterX(config)#</a:t>
            </a:r>
            <a:r>
              <a:rPr lang="en-US" sz="1300" b="1">
                <a:solidFill>
                  <a:schemeClr val="accent2"/>
                </a:solidFill>
                <a:latin typeface="Courier New" pitchFamily="49" charset="0"/>
              </a:rPr>
              <a:t>interface serial 0</a:t>
            </a:r>
            <a:r>
              <a:rPr lang="en-US" sz="1300" b="1">
                <a:solidFill>
                  <a:srgbClr val="AA0008"/>
                </a:solidFill>
                <a:latin typeface="Courier New" pitchFamily="49" charset="0"/>
              </a:rPr>
              <a:t> </a:t>
            </a:r>
          </a:p>
          <a:p>
            <a:pPr defTabSz="1028700" eaLnBrk="0" hangingPunct="0">
              <a:lnSpc>
                <a:spcPts val="18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300" b="1">
                <a:solidFill>
                  <a:srgbClr val="000000"/>
                </a:solidFill>
                <a:latin typeface="Courier New" pitchFamily="49" charset="0"/>
              </a:rPr>
              <a:t>RouterX(config-if)#</a:t>
            </a:r>
            <a:r>
              <a:rPr lang="en-US" sz="1300" b="1">
                <a:solidFill>
                  <a:schemeClr val="accent2"/>
                </a:solidFill>
                <a:latin typeface="Courier New" pitchFamily="49" charset="0"/>
              </a:rPr>
              <a:t>no shutdown</a:t>
            </a:r>
          </a:p>
          <a:p>
            <a:pPr defTabSz="1028700" eaLnBrk="0" hangingPunct="0">
              <a:lnSpc>
                <a:spcPts val="18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300" b="1">
                <a:solidFill>
                  <a:srgbClr val="000000"/>
                </a:solidFill>
                <a:latin typeface="Courier New" pitchFamily="49" charset="0"/>
              </a:rPr>
              <a:t>%LINK-3-UPDOWN:  Interface Serial0, changed state to up</a:t>
            </a:r>
          </a:p>
          <a:p>
            <a:pPr defTabSz="1028700" eaLnBrk="0" hangingPunct="0">
              <a:lnSpc>
                <a:spcPts val="18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300" b="1">
                <a:solidFill>
                  <a:srgbClr val="000000"/>
                </a:solidFill>
                <a:latin typeface="Courier New" pitchFamily="49" charset="0"/>
              </a:rPr>
              <a:t>%LINEPROTO-5-UPDOWN: Line Protocol on Interface Serial0, changed state to up </a:t>
            </a:r>
          </a:p>
          <a:p>
            <a:pPr defTabSz="1028700" eaLnBrk="0" hangingPunct="0">
              <a:lnSpc>
                <a:spcPts val="1800"/>
              </a:lnSpc>
              <a:tabLst>
                <a:tab pos="514350" algn="l"/>
                <a:tab pos="1028700" algn="l"/>
                <a:tab pos="1543050" algn="l"/>
              </a:tabLst>
            </a:pPr>
            <a:endParaRPr lang="en-US" sz="1300" b="1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301625" y="1841500"/>
            <a:ext cx="8482013" cy="136366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5" name="Rectangle 6"/>
          <p:cNvSpPr>
            <a:spLocks noChangeArrowheads="1"/>
          </p:cNvSpPr>
          <p:nvPr/>
        </p:nvSpPr>
        <p:spPr bwMode="auto">
          <a:xfrm>
            <a:off x="403225" y="1935163"/>
            <a:ext cx="546417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1427" tIns="30358" rIns="21427" bIns="30358"/>
          <a:lstStyle/>
          <a:p>
            <a:pPr defTabSz="1028700" eaLnBrk="0" hangingPunct="0">
              <a:lnSpc>
                <a:spcPts val="18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300" b="1">
                <a:solidFill>
                  <a:srgbClr val="000000"/>
                </a:solidFill>
                <a:latin typeface="Courier New" pitchFamily="49" charset="0"/>
              </a:rPr>
              <a:t>RouterX#</a:t>
            </a:r>
            <a:r>
              <a:rPr lang="en-US" sz="1300" b="1">
                <a:solidFill>
                  <a:schemeClr val="accent2"/>
                </a:solidFill>
                <a:latin typeface="Courier New" pitchFamily="49" charset="0"/>
              </a:rPr>
              <a:t>configure terminal</a:t>
            </a:r>
          </a:p>
          <a:p>
            <a:pPr defTabSz="1028700" eaLnBrk="0" hangingPunct="0">
              <a:lnSpc>
                <a:spcPts val="18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300" b="1">
                <a:solidFill>
                  <a:srgbClr val="000000"/>
                </a:solidFill>
                <a:latin typeface="Courier New" pitchFamily="49" charset="0"/>
              </a:rPr>
              <a:t>RouterX(config)#</a:t>
            </a:r>
            <a:r>
              <a:rPr lang="en-US" sz="1300" b="1">
                <a:solidFill>
                  <a:schemeClr val="accent2"/>
                </a:solidFill>
                <a:latin typeface="Courier New" pitchFamily="49" charset="0"/>
              </a:rPr>
              <a:t>interface serial 0</a:t>
            </a:r>
            <a:r>
              <a:rPr lang="en-US" sz="1300" b="1">
                <a:solidFill>
                  <a:srgbClr val="AA0008"/>
                </a:solidFill>
                <a:latin typeface="Courier New" pitchFamily="49" charset="0"/>
              </a:rPr>
              <a:t> </a:t>
            </a:r>
          </a:p>
          <a:p>
            <a:pPr defTabSz="1028700" eaLnBrk="0" hangingPunct="0">
              <a:lnSpc>
                <a:spcPts val="18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300" b="1">
                <a:solidFill>
                  <a:srgbClr val="000000"/>
                </a:solidFill>
                <a:latin typeface="Courier New" pitchFamily="49" charset="0"/>
              </a:rPr>
              <a:t>RouterX(config-if)#</a:t>
            </a:r>
            <a:r>
              <a:rPr lang="en-US" sz="1300" b="1">
                <a:solidFill>
                  <a:schemeClr val="accent2"/>
                </a:solidFill>
                <a:latin typeface="Courier New" pitchFamily="49" charset="0"/>
              </a:rPr>
              <a:t>shutdown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300" b="1">
                <a:latin typeface="Courier New" pitchFamily="49" charset="0"/>
              </a:rPr>
              <a:t>%LINK-5-CHANGED: Interface Serial0, changed state to administratively down 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300" b="1">
                <a:latin typeface="Courier New" pitchFamily="49" charset="0"/>
              </a:rPr>
              <a:t>%LINEPROTO-5-UPDOWN: Line protocol on Interface Serial0, changed state to down </a:t>
            </a:r>
          </a:p>
        </p:txBody>
      </p:sp>
      <p:sp>
        <p:nvSpPr>
          <p:cNvPr id="2048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Включение и отключение интерфейса</a:t>
            </a:r>
            <a:endParaRPr lang="en-US" sz="3200" smtClean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Текущая и начальная конфигурация</a:t>
            </a:r>
            <a:endParaRPr lang="en-US" sz="3200" smtClean="0"/>
          </a:p>
        </p:txBody>
      </p:sp>
      <p:pic>
        <p:nvPicPr>
          <p:cNvPr id="4" name="Рисунок 3" descr="Рисунок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057" y="2066656"/>
            <a:ext cx="8545886" cy="2724687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Сохранение конфигурации</a:t>
            </a:r>
            <a:endParaRPr lang="en-US" sz="3200" smtClean="0"/>
          </a:p>
        </p:txBody>
      </p:sp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1828800" y="2590800"/>
            <a:ext cx="5327650" cy="1863725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82124" tIns="41061" rIns="82124" bIns="41061">
            <a:spAutoFit/>
          </a:bodyPr>
          <a:lstStyle/>
          <a:p>
            <a:pPr defTabSz="814388" eaLnBrk="0" hangingPunct="0">
              <a:lnSpc>
                <a:spcPct val="90000"/>
              </a:lnSpc>
              <a:spcBef>
                <a:spcPct val="35000"/>
              </a:spcBef>
            </a:pPr>
            <a:r>
              <a:rPr lang="en-US" sz="1600" b="1" dirty="0" err="1">
                <a:latin typeface="Courier New" pitchFamily="49" charset="0"/>
              </a:rPr>
              <a:t>SwitchX</a:t>
            </a:r>
            <a:endParaRPr lang="en-US" sz="1600" b="1" dirty="0">
              <a:latin typeface="Courier New" pitchFamily="49" charset="0"/>
            </a:endParaRPr>
          </a:p>
          <a:p>
            <a:pPr defTabSz="814388" eaLnBrk="0" hangingPunct="0">
              <a:lnSpc>
                <a:spcPct val="90000"/>
              </a:lnSpc>
              <a:spcBef>
                <a:spcPct val="35000"/>
              </a:spcBef>
            </a:pPr>
            <a:r>
              <a:rPr lang="en-US" sz="1600" b="1" dirty="0" err="1">
                <a:latin typeface="Courier New" pitchFamily="49" charset="0"/>
              </a:rPr>
              <a:t>SwitchX</a:t>
            </a:r>
            <a:r>
              <a:rPr lang="en-US" sz="1600" b="1" dirty="0">
                <a:latin typeface="Courier New" pitchFamily="49" charset="0"/>
              </a:rPr>
              <a:t> </a:t>
            </a:r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copy running-</a:t>
            </a:r>
            <a:r>
              <a:rPr lang="en-US" sz="1600" b="1" dirty="0" err="1">
                <a:solidFill>
                  <a:schemeClr val="accent2"/>
                </a:solidFill>
                <a:latin typeface="Courier New" pitchFamily="49" charset="0"/>
              </a:rPr>
              <a:t>config</a:t>
            </a:r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 startup-</a:t>
            </a:r>
            <a:r>
              <a:rPr lang="en-US" sz="1600" b="1" dirty="0" err="1">
                <a:solidFill>
                  <a:schemeClr val="accent2"/>
                </a:solidFill>
                <a:latin typeface="Courier New" pitchFamily="49" charset="0"/>
              </a:rPr>
              <a:t>config</a:t>
            </a:r>
            <a:endParaRPr lang="en-US" sz="1600" b="1" dirty="0">
              <a:solidFill>
                <a:schemeClr val="accent2"/>
              </a:solidFill>
              <a:latin typeface="Courier New" pitchFamily="49" charset="0"/>
            </a:endParaRPr>
          </a:p>
          <a:p>
            <a:pPr defTabSz="814388" eaLnBrk="0" hangingPunct="0">
              <a:lnSpc>
                <a:spcPct val="90000"/>
              </a:lnSpc>
              <a:spcBef>
                <a:spcPct val="35000"/>
              </a:spcBef>
            </a:pPr>
            <a:r>
              <a:rPr lang="en-US" sz="1600" b="1" dirty="0">
                <a:latin typeface="Courier New" pitchFamily="49" charset="0"/>
              </a:rPr>
              <a:t>Destination filename [startup-</a:t>
            </a:r>
            <a:r>
              <a:rPr lang="en-US" sz="1600" b="1" dirty="0" err="1">
                <a:latin typeface="Courier New" pitchFamily="49" charset="0"/>
              </a:rPr>
              <a:t>config</a:t>
            </a:r>
            <a:r>
              <a:rPr lang="en-US" sz="1600" b="1" dirty="0">
                <a:latin typeface="Courier New" pitchFamily="49" charset="0"/>
              </a:rPr>
              <a:t>]?</a:t>
            </a:r>
          </a:p>
          <a:p>
            <a:pPr defTabSz="814388" eaLnBrk="0" hangingPunct="0">
              <a:lnSpc>
                <a:spcPct val="90000"/>
              </a:lnSpc>
              <a:spcBef>
                <a:spcPct val="35000"/>
              </a:spcBef>
            </a:pPr>
            <a:r>
              <a:rPr lang="en-US" sz="1600" b="1" dirty="0">
                <a:latin typeface="Courier New" pitchFamily="49" charset="0"/>
              </a:rPr>
              <a:t>Building configuration…</a:t>
            </a:r>
          </a:p>
          <a:p>
            <a:pPr defTabSz="814388" eaLnBrk="0" hangingPunct="0">
              <a:lnSpc>
                <a:spcPct val="90000"/>
              </a:lnSpc>
              <a:spcBef>
                <a:spcPct val="35000"/>
              </a:spcBef>
            </a:pPr>
            <a:endParaRPr lang="en-US" sz="1600" b="1" dirty="0">
              <a:latin typeface="Courier New" pitchFamily="49" charset="0"/>
            </a:endParaRPr>
          </a:p>
          <a:p>
            <a:pPr defTabSz="814388" eaLnBrk="0" hangingPunct="0">
              <a:lnSpc>
                <a:spcPct val="90000"/>
              </a:lnSpc>
              <a:spcBef>
                <a:spcPct val="35000"/>
              </a:spcBef>
            </a:pPr>
            <a:r>
              <a:rPr lang="en-US" sz="1600" b="1" dirty="0" err="1">
                <a:latin typeface="Courier New" pitchFamily="49" charset="0"/>
              </a:rPr>
              <a:t>SwitchX</a:t>
            </a:r>
            <a:endParaRPr lang="en-US" sz="1600" b="1" dirty="0">
              <a:latin typeface="Courier New" pitchFamily="49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0E18-60A8-4FEF-8400-FB5D1ACBAD5A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Вывод информации о сетевом устройстве</a:t>
            </a:r>
            <a:endParaRPr lang="en-US" sz="3200" smtClean="0"/>
          </a:p>
        </p:txBody>
      </p:sp>
      <p:grpSp>
        <p:nvGrpSpPr>
          <p:cNvPr id="25603" name="Group 3"/>
          <p:cNvGrpSpPr>
            <a:grpSpLocks/>
          </p:cNvGrpSpPr>
          <p:nvPr/>
        </p:nvGrpSpPr>
        <p:grpSpPr bwMode="auto">
          <a:xfrm>
            <a:off x="685800" y="1828800"/>
            <a:ext cx="7385050" cy="531813"/>
            <a:chOff x="508" y="1197"/>
            <a:chExt cx="3048" cy="279"/>
          </a:xfrm>
          <a:noFill/>
        </p:grpSpPr>
        <p:sp>
          <p:nvSpPr>
            <p:cNvPr id="25613" name="Rectangle 4"/>
            <p:cNvSpPr>
              <a:spLocks noChangeArrowheads="1"/>
            </p:cNvSpPr>
            <p:nvPr/>
          </p:nvSpPr>
          <p:spPr bwMode="auto">
            <a:xfrm>
              <a:off x="512" y="1197"/>
              <a:ext cx="3044" cy="279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24093" tIns="34133" rIns="24093" bIns="34133"/>
            <a:lstStyle/>
            <a:p>
              <a:endParaRPr lang="ru-RU"/>
            </a:p>
          </p:txBody>
        </p:sp>
        <p:sp>
          <p:nvSpPr>
            <p:cNvPr id="25614" name="Rectangle 5"/>
            <p:cNvSpPr>
              <a:spLocks noChangeArrowheads="1"/>
            </p:cNvSpPr>
            <p:nvPr/>
          </p:nvSpPr>
          <p:spPr bwMode="auto">
            <a:xfrm>
              <a:off x="508" y="1201"/>
              <a:ext cx="3044" cy="271"/>
            </a:xfrm>
            <a:prstGeom prst="rect">
              <a:avLst/>
            </a:prstGeom>
            <a:grp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24093" tIns="34133" rIns="24093" bIns="34133"/>
            <a:lstStyle/>
            <a:p>
              <a:endParaRPr lang="ru-RU"/>
            </a:p>
          </p:txBody>
        </p:sp>
      </p:grpSp>
      <p:sp>
        <p:nvSpPr>
          <p:cNvPr id="25604" name="Rectangle 6"/>
          <p:cNvSpPr>
            <a:spLocks noChangeArrowheads="1"/>
          </p:cNvSpPr>
          <p:nvPr/>
        </p:nvSpPr>
        <p:spPr bwMode="auto">
          <a:xfrm>
            <a:off x="855663" y="1922463"/>
            <a:ext cx="2343150" cy="56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4092" tIns="34132" rIns="24092" bIns="34132"/>
          <a:lstStyle/>
          <a:p>
            <a:pPr defTabSz="1028700" eaLnBrk="0" hangingPunct="0">
              <a:lnSpc>
                <a:spcPts val="2250"/>
              </a:lnSpc>
              <a:spcAft>
                <a:spcPts val="900"/>
              </a:spcAft>
              <a:tabLst>
                <a:tab pos="514350" algn="l"/>
                <a:tab pos="1028700" algn="l"/>
                <a:tab pos="1543050" algn="l"/>
              </a:tabLst>
            </a:pPr>
            <a:r>
              <a:rPr lang="en-US" sz="20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DeviceX#show version </a:t>
            </a:r>
          </a:p>
        </p:txBody>
      </p:sp>
      <p:grpSp>
        <p:nvGrpSpPr>
          <p:cNvPr id="25605" name="Group 8"/>
          <p:cNvGrpSpPr>
            <a:grpSpLocks/>
          </p:cNvGrpSpPr>
          <p:nvPr/>
        </p:nvGrpSpPr>
        <p:grpSpPr bwMode="auto">
          <a:xfrm>
            <a:off x="684213" y="2924175"/>
            <a:ext cx="7370762" cy="517525"/>
            <a:chOff x="508" y="2277"/>
            <a:chExt cx="3245" cy="290"/>
          </a:xfrm>
          <a:noFill/>
        </p:grpSpPr>
        <p:sp>
          <p:nvSpPr>
            <p:cNvPr id="25611" name="Rectangle 9"/>
            <p:cNvSpPr>
              <a:spLocks noChangeArrowheads="1"/>
            </p:cNvSpPr>
            <p:nvPr/>
          </p:nvSpPr>
          <p:spPr bwMode="auto">
            <a:xfrm>
              <a:off x="513" y="2277"/>
              <a:ext cx="3240" cy="29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24093" tIns="34133" rIns="24093" bIns="34133"/>
            <a:lstStyle/>
            <a:p>
              <a:endParaRPr lang="ru-RU"/>
            </a:p>
          </p:txBody>
        </p:sp>
        <p:sp>
          <p:nvSpPr>
            <p:cNvPr id="25612" name="Rectangle 10"/>
            <p:cNvSpPr>
              <a:spLocks noChangeArrowheads="1"/>
            </p:cNvSpPr>
            <p:nvPr/>
          </p:nvSpPr>
          <p:spPr bwMode="auto">
            <a:xfrm>
              <a:off x="508" y="2281"/>
              <a:ext cx="3241" cy="282"/>
            </a:xfrm>
            <a:prstGeom prst="rect">
              <a:avLst/>
            </a:prstGeom>
            <a:grp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24093" tIns="34133" rIns="24093" bIns="34133"/>
            <a:lstStyle/>
            <a:p>
              <a:endParaRPr lang="ru-RU"/>
            </a:p>
          </p:txBody>
        </p:sp>
      </p:grpSp>
      <p:sp>
        <p:nvSpPr>
          <p:cNvPr id="25606" name="Rectangle 11"/>
          <p:cNvSpPr>
            <a:spLocks noChangeArrowheads="1"/>
          </p:cNvSpPr>
          <p:nvPr/>
        </p:nvSpPr>
        <p:spPr bwMode="auto">
          <a:xfrm>
            <a:off x="827088" y="2997200"/>
            <a:ext cx="3040062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4092" tIns="34132" rIns="24092" bIns="34132"/>
          <a:lstStyle/>
          <a:p>
            <a:pPr defTabSz="1028700" eaLnBrk="0" hangingPunct="0">
              <a:lnSpc>
                <a:spcPts val="2250"/>
              </a:lnSpc>
              <a:spcAft>
                <a:spcPts val="900"/>
              </a:spcAft>
              <a:tabLst>
                <a:tab pos="514350" algn="l"/>
                <a:tab pos="1028700" algn="l"/>
                <a:tab pos="1543050" algn="l"/>
              </a:tabLst>
            </a:pPr>
            <a:r>
              <a:rPr lang="en-US" sz="20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DeviceX#show running-config</a:t>
            </a:r>
          </a:p>
        </p:txBody>
      </p:sp>
      <p:grpSp>
        <p:nvGrpSpPr>
          <p:cNvPr id="25607" name="Group 13"/>
          <p:cNvGrpSpPr>
            <a:grpSpLocks/>
          </p:cNvGrpSpPr>
          <p:nvPr/>
        </p:nvGrpSpPr>
        <p:grpSpPr bwMode="auto">
          <a:xfrm>
            <a:off x="684213" y="4076700"/>
            <a:ext cx="7370762" cy="517525"/>
            <a:chOff x="508" y="2277"/>
            <a:chExt cx="3245" cy="290"/>
          </a:xfrm>
          <a:noFill/>
        </p:grpSpPr>
        <p:sp>
          <p:nvSpPr>
            <p:cNvPr id="25609" name="Rectangle 14"/>
            <p:cNvSpPr>
              <a:spLocks noChangeArrowheads="1"/>
            </p:cNvSpPr>
            <p:nvPr/>
          </p:nvSpPr>
          <p:spPr bwMode="auto">
            <a:xfrm>
              <a:off x="513" y="2277"/>
              <a:ext cx="3240" cy="29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24093" tIns="34133" rIns="24093" bIns="34133"/>
            <a:lstStyle/>
            <a:p>
              <a:endParaRPr lang="ru-RU"/>
            </a:p>
          </p:txBody>
        </p:sp>
        <p:sp>
          <p:nvSpPr>
            <p:cNvPr id="25610" name="Rectangle 15"/>
            <p:cNvSpPr>
              <a:spLocks noChangeArrowheads="1"/>
            </p:cNvSpPr>
            <p:nvPr/>
          </p:nvSpPr>
          <p:spPr bwMode="auto">
            <a:xfrm>
              <a:off x="508" y="2281"/>
              <a:ext cx="3241" cy="282"/>
            </a:xfrm>
            <a:prstGeom prst="rect">
              <a:avLst/>
            </a:prstGeom>
            <a:grp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24093" tIns="34133" rIns="24093" bIns="34133"/>
            <a:lstStyle/>
            <a:p>
              <a:endParaRPr lang="ru-RU"/>
            </a:p>
          </p:txBody>
        </p:sp>
      </p:grpSp>
      <p:sp>
        <p:nvSpPr>
          <p:cNvPr id="25608" name="Rectangle 16"/>
          <p:cNvSpPr>
            <a:spLocks noChangeArrowheads="1"/>
          </p:cNvSpPr>
          <p:nvPr/>
        </p:nvSpPr>
        <p:spPr bwMode="auto">
          <a:xfrm>
            <a:off x="827088" y="4149725"/>
            <a:ext cx="5943600" cy="3683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 lIns="24092" tIns="34132" rIns="24092" bIns="34132"/>
          <a:lstStyle/>
          <a:p>
            <a:pPr defTabSz="1028700" eaLnBrk="0" hangingPunct="0">
              <a:lnSpc>
                <a:spcPts val="2250"/>
              </a:lnSpc>
              <a:spcAft>
                <a:spcPts val="900"/>
              </a:spcAft>
              <a:tabLst>
                <a:tab pos="514350" algn="l"/>
                <a:tab pos="1028700" algn="l"/>
                <a:tab pos="1543050" algn="l"/>
              </a:tabLst>
            </a:pPr>
            <a:r>
              <a:rPr lang="en-US" sz="20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DeviceX#show interfaces </a:t>
            </a: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457200" y="1371600"/>
            <a:ext cx="8305800" cy="5229225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lIns="82124" tIns="41061" rIns="82124" bIns="41061">
            <a:spAutoFit/>
          </a:bodyPr>
          <a:lstStyle/>
          <a:p>
            <a:pPr defTabSz="814388" eaLnBrk="0" hangingPunct="0">
              <a:lnSpc>
                <a:spcPct val="90000"/>
              </a:lnSpc>
            </a:pPr>
            <a:r>
              <a:rPr lang="en-US" sz="1200" b="1" dirty="0" err="1">
                <a:latin typeface="Courier New" pitchFamily="49" charset="0"/>
              </a:rPr>
              <a:t>Switch#show</a:t>
            </a:r>
            <a:r>
              <a:rPr lang="en-US" sz="1200" b="1" dirty="0">
                <a:latin typeface="Courier New" pitchFamily="49" charset="0"/>
              </a:rPr>
              <a:t> version</a:t>
            </a:r>
          </a:p>
          <a:p>
            <a:pPr defTabSz="814388" eaLnBrk="0" hangingPunct="0">
              <a:lnSpc>
                <a:spcPct val="90000"/>
              </a:lnSpc>
            </a:pPr>
            <a:endParaRPr lang="en-US" sz="1200" b="1" dirty="0">
              <a:latin typeface="Courier New" pitchFamily="49" charset="0"/>
            </a:endParaRPr>
          </a:p>
          <a:p>
            <a:pPr defTabSz="814388" eaLnBrk="0" hangingPunct="0">
              <a:lnSpc>
                <a:spcPct val="90000"/>
              </a:lnSpc>
            </a:pPr>
            <a:endParaRPr lang="en-US" sz="1200" b="1" dirty="0">
              <a:latin typeface="Courier New" pitchFamily="49" charset="0"/>
            </a:endParaRPr>
          </a:p>
          <a:p>
            <a:pPr defTabSz="814388" eaLnBrk="0" hangingPunct="0">
              <a:lnSpc>
                <a:spcPct val="90000"/>
              </a:lnSpc>
            </a:pPr>
            <a:endParaRPr lang="en-US" sz="1200" b="1" dirty="0">
              <a:latin typeface="Courier New" pitchFamily="49" charset="0"/>
            </a:endParaRPr>
          </a:p>
          <a:p>
            <a:pPr defTabSz="814388" eaLnBrk="0" hangingPunct="0">
              <a:lnSpc>
                <a:spcPct val="90000"/>
              </a:lnSpc>
            </a:pPr>
            <a:r>
              <a:rPr lang="en-US" sz="1200" b="1" dirty="0">
                <a:latin typeface="Courier New" pitchFamily="49" charset="0"/>
              </a:rPr>
              <a:t>SOFTWARE (fc1)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200" b="1" dirty="0">
                <a:latin typeface="Courier New" pitchFamily="49" charset="0"/>
              </a:rPr>
              <a:t>Copyright (c) 1986-2006 by Cisco Systems, Inc.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200" b="1" dirty="0">
                <a:latin typeface="Courier New" pitchFamily="49" charset="0"/>
              </a:rPr>
              <a:t>Compiled Fri 28-Jul-06 11:57 by </a:t>
            </a:r>
            <a:r>
              <a:rPr lang="en-US" sz="1200" b="1" dirty="0" err="1">
                <a:latin typeface="Courier New" pitchFamily="49" charset="0"/>
              </a:rPr>
              <a:t>yenanh</a:t>
            </a:r>
            <a:endParaRPr lang="en-US" sz="1200" b="1" dirty="0">
              <a:latin typeface="Courier New" pitchFamily="49" charset="0"/>
            </a:endParaRPr>
          </a:p>
          <a:p>
            <a:pPr defTabSz="814388" eaLnBrk="0" hangingPunct="0">
              <a:lnSpc>
                <a:spcPct val="90000"/>
              </a:lnSpc>
            </a:pPr>
            <a:r>
              <a:rPr lang="en-US" sz="1200" b="1" dirty="0">
                <a:latin typeface="Courier New" pitchFamily="49" charset="0"/>
              </a:rPr>
              <a:t>Image text-base: 0x00003000, data-base: 0x00BB7944</a:t>
            </a:r>
          </a:p>
          <a:p>
            <a:pPr defTabSz="814388" eaLnBrk="0" hangingPunct="0">
              <a:lnSpc>
                <a:spcPct val="90000"/>
              </a:lnSpc>
            </a:pPr>
            <a:endParaRPr lang="en-US" sz="1200" b="1" dirty="0">
              <a:latin typeface="Courier New" pitchFamily="49" charset="0"/>
            </a:endParaRPr>
          </a:p>
          <a:p>
            <a:pPr defTabSz="814388" eaLnBrk="0" hangingPunct="0">
              <a:lnSpc>
                <a:spcPct val="90000"/>
              </a:lnSpc>
            </a:pPr>
            <a:r>
              <a:rPr lang="en-US" sz="1200" b="1" dirty="0">
                <a:latin typeface="Courier New" pitchFamily="49" charset="0"/>
              </a:rPr>
              <a:t>ROM: Bootstrap program is C2960 boot loader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200" b="1" dirty="0">
                <a:latin typeface="Courier New" pitchFamily="49" charset="0"/>
              </a:rPr>
              <a:t>BOOTLDR: C2960 Boot Loader (C2960-HBOOT-M) Version 12.2(25r)SEE1, RELEASE SOFTWARE (fc1)</a:t>
            </a:r>
          </a:p>
          <a:p>
            <a:pPr defTabSz="814388" eaLnBrk="0" hangingPunct="0">
              <a:lnSpc>
                <a:spcPct val="90000"/>
              </a:lnSpc>
            </a:pPr>
            <a:endParaRPr lang="en-US" sz="1200" b="1" dirty="0">
              <a:latin typeface="Courier New" pitchFamily="49" charset="0"/>
            </a:endParaRPr>
          </a:p>
          <a:p>
            <a:pPr defTabSz="814388" eaLnBrk="0" hangingPunct="0">
              <a:lnSpc>
                <a:spcPct val="90000"/>
              </a:lnSpc>
            </a:pPr>
            <a:endParaRPr lang="en-US" sz="1200" b="1" dirty="0">
              <a:latin typeface="Courier New" pitchFamily="49" charset="0"/>
            </a:endParaRPr>
          </a:p>
          <a:p>
            <a:pPr defTabSz="814388" eaLnBrk="0" hangingPunct="0">
              <a:lnSpc>
                <a:spcPct val="90000"/>
              </a:lnSpc>
            </a:pPr>
            <a:endParaRPr lang="en-US" sz="1200" b="1" dirty="0">
              <a:latin typeface="Courier New" pitchFamily="49" charset="0"/>
            </a:endParaRPr>
          </a:p>
          <a:p>
            <a:pPr defTabSz="814388" eaLnBrk="0" hangingPunct="0">
              <a:lnSpc>
                <a:spcPct val="90000"/>
              </a:lnSpc>
            </a:pPr>
            <a:r>
              <a:rPr lang="en-US" sz="1200" b="1" dirty="0">
                <a:latin typeface="Courier New" pitchFamily="49" charset="0"/>
              </a:rPr>
              <a:t>System returned to ROM by power-on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200" b="1" dirty="0">
                <a:latin typeface="Courier New" pitchFamily="49" charset="0"/>
              </a:rPr>
              <a:t>System image file is "flash:c2960-lanbasek9-mz.122-25.SEE2/c2960-lanbasek9-mz.122-25.SEE2.bin"</a:t>
            </a:r>
          </a:p>
          <a:p>
            <a:pPr defTabSz="814388" eaLnBrk="0" hangingPunct="0">
              <a:lnSpc>
                <a:spcPct val="90000"/>
              </a:lnSpc>
            </a:pPr>
            <a:endParaRPr lang="en-US" sz="1200" b="1" dirty="0">
              <a:latin typeface="Courier New" pitchFamily="49" charset="0"/>
            </a:endParaRPr>
          </a:p>
          <a:p>
            <a:pPr defTabSz="814388" eaLnBrk="0" hangingPunct="0">
              <a:lnSpc>
                <a:spcPct val="90000"/>
              </a:lnSpc>
            </a:pPr>
            <a:endParaRPr lang="en-US" sz="1200" b="1" dirty="0">
              <a:latin typeface="Courier New" pitchFamily="49" charset="0"/>
            </a:endParaRPr>
          </a:p>
          <a:p>
            <a:pPr defTabSz="814388" eaLnBrk="0" hangingPunct="0">
              <a:lnSpc>
                <a:spcPct val="90000"/>
              </a:lnSpc>
            </a:pPr>
            <a:endParaRPr lang="en-US" sz="1200" b="1" dirty="0">
              <a:latin typeface="Courier New" pitchFamily="49" charset="0"/>
            </a:endParaRPr>
          </a:p>
          <a:p>
            <a:pPr defTabSz="814388" eaLnBrk="0" hangingPunct="0">
              <a:lnSpc>
                <a:spcPct val="90000"/>
              </a:lnSpc>
            </a:pPr>
            <a:endParaRPr lang="en-US" sz="1200" b="1" dirty="0">
              <a:latin typeface="Courier New" pitchFamily="49" charset="0"/>
            </a:endParaRPr>
          </a:p>
          <a:p>
            <a:pPr defTabSz="814388" eaLnBrk="0" hangingPunct="0">
              <a:lnSpc>
                <a:spcPct val="90000"/>
              </a:lnSpc>
            </a:pPr>
            <a:r>
              <a:rPr lang="en-US" sz="1200" b="1" dirty="0">
                <a:latin typeface="Courier New" pitchFamily="49" charset="0"/>
              </a:rPr>
              <a:t>Processor board ID FOC1052W3XC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200" b="1" dirty="0">
                <a:latin typeface="Courier New" pitchFamily="49" charset="0"/>
              </a:rPr>
              <a:t>Last reset from power-on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200" b="1" dirty="0">
                <a:latin typeface="Courier New" pitchFamily="49" charset="0"/>
              </a:rPr>
              <a:t>1 Virtual Ethernet interface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200" b="1" dirty="0">
                <a:latin typeface="Courier New" pitchFamily="49" charset="0"/>
              </a:rPr>
              <a:t>24 </a:t>
            </a:r>
            <a:r>
              <a:rPr lang="en-US" sz="1200" b="1" dirty="0" err="1">
                <a:latin typeface="Courier New" pitchFamily="49" charset="0"/>
              </a:rPr>
              <a:t>FastEthernet</a:t>
            </a:r>
            <a:r>
              <a:rPr lang="en-US" sz="1200" b="1" dirty="0">
                <a:latin typeface="Courier New" pitchFamily="49" charset="0"/>
              </a:rPr>
              <a:t> interfaces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200" b="1" dirty="0">
                <a:latin typeface="Courier New" pitchFamily="49" charset="0"/>
              </a:rPr>
              <a:t>2 Gigabit Ethernet interfaces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200" b="1" dirty="0">
                <a:latin typeface="Courier New" pitchFamily="49" charset="0"/>
              </a:rPr>
              <a:t>The password-recovery mechanism is enabled.</a:t>
            </a:r>
          </a:p>
          <a:p>
            <a:pPr defTabSz="814388" eaLnBrk="0" hangingPunct="0">
              <a:lnSpc>
                <a:spcPct val="90000"/>
              </a:lnSpc>
            </a:pPr>
            <a:endParaRPr lang="en-US" sz="1200" b="1" dirty="0">
              <a:latin typeface="Courier New" pitchFamily="49" charset="0"/>
            </a:endParaRPr>
          </a:p>
          <a:p>
            <a:pPr defTabSz="814388" eaLnBrk="0" hangingPunct="0">
              <a:lnSpc>
                <a:spcPct val="90000"/>
              </a:lnSpc>
            </a:pPr>
            <a:r>
              <a:rPr lang="en-US" sz="1200" b="1" dirty="0">
                <a:latin typeface="Courier New" pitchFamily="49" charset="0"/>
              </a:rPr>
              <a:t>! Text omitted</a:t>
            </a:r>
          </a:p>
          <a:p>
            <a:pPr defTabSz="814388" eaLnBrk="0" hangingPunct="0">
              <a:lnSpc>
                <a:spcPct val="90000"/>
              </a:lnSpc>
            </a:pPr>
            <a:endParaRPr lang="en-US" sz="1200" b="1" dirty="0">
              <a:latin typeface="Courier New" pitchFamily="49" charset="0"/>
            </a:endParaRPr>
          </a:p>
          <a:p>
            <a:pPr defTabSz="814388" eaLnBrk="0" hangingPunct="0">
              <a:lnSpc>
                <a:spcPct val="90000"/>
              </a:lnSpc>
            </a:pPr>
            <a:r>
              <a:rPr lang="en-US" sz="1200" b="1" dirty="0">
                <a:latin typeface="Courier New" pitchFamily="49" charset="0"/>
              </a:rPr>
              <a:t>Switch#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Команда </a:t>
            </a:r>
            <a:r>
              <a:rPr lang="en-US" sz="3200" smtClean="0"/>
              <a:t>show version </a:t>
            </a:r>
            <a:r>
              <a:rPr lang="ru-RU" sz="3200" smtClean="0"/>
              <a:t>на коммутаторе</a:t>
            </a:r>
            <a:endParaRPr lang="en-US" sz="3200" smtClean="0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533400" y="1676400"/>
            <a:ext cx="8077200" cy="247650"/>
          </a:xfrm>
          <a:prstGeom prst="rect">
            <a:avLst/>
          </a:prstGeom>
          <a:solidFill>
            <a:srgbClr val="F0C566"/>
          </a:solidFill>
          <a:ln w="28575" algn="ctr">
            <a:noFill/>
            <a:miter lim="800000"/>
            <a:headEnd/>
            <a:tailEnd/>
          </a:ln>
        </p:spPr>
        <p:txBody>
          <a:bodyPr lIns="82124" tIns="41061" rIns="82124" bIns="41061">
            <a:spAutoFit/>
          </a:bodyPr>
          <a:lstStyle/>
          <a:p>
            <a:pPr defTabSz="814388" eaLnBrk="0" hangingPunct="0">
              <a:lnSpc>
                <a:spcPct val="90000"/>
              </a:lnSpc>
            </a:pPr>
            <a:r>
              <a:rPr lang="en-US" sz="1200" b="1">
                <a:latin typeface="Courier New" pitchFamily="49" charset="0"/>
              </a:rPr>
              <a:t>Cisco IOS Software, C2960 Software (C2960-LANBASEK9-M), Version 12.2(25)SEE2, RELEASE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533400" y="3352800"/>
            <a:ext cx="2819400" cy="247650"/>
          </a:xfrm>
          <a:prstGeom prst="rect">
            <a:avLst/>
          </a:prstGeom>
          <a:solidFill>
            <a:srgbClr val="F0C566"/>
          </a:solidFill>
          <a:ln w="28575" algn="ctr">
            <a:noFill/>
            <a:miter lim="800000"/>
            <a:headEnd/>
            <a:tailEnd/>
          </a:ln>
        </p:spPr>
        <p:txBody>
          <a:bodyPr lIns="82124" tIns="41061" rIns="82124" bIns="41061">
            <a:spAutoFit/>
          </a:bodyPr>
          <a:lstStyle/>
          <a:p>
            <a:pPr defTabSz="814388" eaLnBrk="0" hangingPunct="0">
              <a:lnSpc>
                <a:spcPct val="90000"/>
              </a:lnSpc>
            </a:pPr>
            <a:r>
              <a:rPr lang="en-US" sz="1200" b="1">
                <a:latin typeface="Courier New" pitchFamily="49" charset="0"/>
              </a:rPr>
              <a:t>Switch uptime is 24 minutes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533400" y="4343400"/>
            <a:ext cx="8153400" cy="412750"/>
          </a:xfrm>
          <a:prstGeom prst="rect">
            <a:avLst/>
          </a:prstGeom>
          <a:solidFill>
            <a:srgbClr val="F0C566"/>
          </a:solidFill>
          <a:ln w="28575" algn="ctr">
            <a:noFill/>
            <a:miter lim="800000"/>
            <a:headEnd/>
            <a:tailEnd/>
          </a:ln>
        </p:spPr>
        <p:txBody>
          <a:bodyPr lIns="82124" tIns="41061" rIns="82124" bIns="41061">
            <a:spAutoFit/>
          </a:bodyPr>
          <a:lstStyle/>
          <a:p>
            <a:pPr defTabSz="814388" eaLnBrk="0" hangingPunct="0">
              <a:lnSpc>
                <a:spcPct val="90000"/>
              </a:lnSpc>
            </a:pPr>
            <a:r>
              <a:rPr lang="en-US" sz="1200" b="1">
                <a:latin typeface="Courier New" pitchFamily="49" charset="0"/>
              </a:rPr>
              <a:t>cisco WS-C2960-24TT-L (PowerPC405) processor (revision B0) with 61440K/4088K bytes of memory.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Команда</a:t>
            </a:r>
            <a:r>
              <a:rPr lang="en-US" sz="3200" smtClean="0"/>
              <a:t> show interfaces</a:t>
            </a:r>
            <a:r>
              <a:rPr lang="ru-RU" sz="3200" smtClean="0"/>
              <a:t> на коммутаторе</a:t>
            </a:r>
            <a:endParaRPr lang="en-US" sz="3200" smtClean="0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838200" y="1447800"/>
            <a:ext cx="7315200" cy="5151438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lIns="82124" tIns="41061" rIns="82124" bIns="41061">
            <a:spAutoFit/>
          </a:bodyPr>
          <a:lstStyle/>
          <a:p>
            <a:pPr defTabSz="814388" eaLnBrk="0" hangingPunct="0">
              <a:lnSpc>
                <a:spcPct val="110000"/>
              </a:lnSpc>
            </a:pPr>
            <a:r>
              <a:rPr lang="en-US" sz="1200" b="1" dirty="0" err="1">
                <a:latin typeface="Courier New" pitchFamily="49" charset="0"/>
              </a:rPr>
              <a:t>SwitchX#show</a:t>
            </a:r>
            <a:r>
              <a:rPr lang="en-US" sz="1200" b="1" dirty="0">
                <a:latin typeface="Courier New" pitchFamily="49" charset="0"/>
              </a:rPr>
              <a:t> interfaces FastEthernet0/2</a:t>
            </a: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FastEthernet0/2 is up, line protocol is up (connected)</a:t>
            </a: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  </a:t>
            </a:r>
            <a:r>
              <a:rPr lang="en-US" sz="1200" b="1" dirty="0">
                <a:solidFill>
                  <a:srgbClr val="7030A0"/>
                </a:solidFill>
                <a:latin typeface="Courier New" pitchFamily="49" charset="0"/>
              </a:rPr>
              <a:t>Hardware is Fast Ethernet, address is 0008.a445.ce82 (</a:t>
            </a:r>
            <a:r>
              <a:rPr lang="en-US" sz="1200" b="1" dirty="0" err="1">
                <a:solidFill>
                  <a:srgbClr val="7030A0"/>
                </a:solidFill>
                <a:latin typeface="Courier New" pitchFamily="49" charset="0"/>
              </a:rPr>
              <a:t>bia</a:t>
            </a:r>
            <a:r>
              <a:rPr lang="en-US" sz="1200" b="1" dirty="0">
                <a:solidFill>
                  <a:srgbClr val="7030A0"/>
                </a:solidFill>
                <a:latin typeface="Courier New" pitchFamily="49" charset="0"/>
              </a:rPr>
              <a:t> 0008.a445.ce82)</a:t>
            </a: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  MTU 1500 bytes, BW 10000 Kbit, DLY 1000 </a:t>
            </a:r>
            <a:r>
              <a:rPr lang="en-US" sz="1200" b="1" dirty="0" err="1">
                <a:latin typeface="Courier New" pitchFamily="49" charset="0"/>
              </a:rPr>
              <a:t>usec</a:t>
            </a:r>
            <a:r>
              <a:rPr lang="en-US" sz="1200" b="1" dirty="0">
                <a:latin typeface="Courier New" pitchFamily="49" charset="0"/>
              </a:rPr>
              <a:t>,</a:t>
            </a: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     reliability 255/255, </a:t>
            </a:r>
            <a:r>
              <a:rPr lang="en-US" sz="1200" b="1" dirty="0" err="1">
                <a:latin typeface="Courier New" pitchFamily="49" charset="0"/>
              </a:rPr>
              <a:t>txload</a:t>
            </a:r>
            <a:r>
              <a:rPr lang="en-US" sz="1200" b="1" dirty="0">
                <a:latin typeface="Courier New" pitchFamily="49" charset="0"/>
              </a:rPr>
              <a:t> 1/255, </a:t>
            </a:r>
            <a:r>
              <a:rPr lang="en-US" sz="1200" b="1" dirty="0" err="1">
                <a:latin typeface="Courier New" pitchFamily="49" charset="0"/>
              </a:rPr>
              <a:t>rxload</a:t>
            </a:r>
            <a:r>
              <a:rPr lang="en-US" sz="1200" b="1" dirty="0">
                <a:latin typeface="Courier New" pitchFamily="49" charset="0"/>
              </a:rPr>
              <a:t> 1/255</a:t>
            </a: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  Encapsulation ARPA, loopback not set</a:t>
            </a: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  </a:t>
            </a:r>
            <a:r>
              <a:rPr lang="en-US" sz="1200" b="1" dirty="0" err="1">
                <a:latin typeface="Courier New" pitchFamily="49" charset="0"/>
              </a:rPr>
              <a:t>Keepalive</a:t>
            </a:r>
            <a:r>
              <a:rPr lang="en-US" sz="1200" b="1" dirty="0">
                <a:latin typeface="Courier New" pitchFamily="49" charset="0"/>
              </a:rPr>
              <a:t> set (10 sec)</a:t>
            </a: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  </a:t>
            </a:r>
            <a:r>
              <a:rPr lang="en-US" sz="1200" b="1" dirty="0">
                <a:solidFill>
                  <a:srgbClr val="7030A0"/>
                </a:solidFill>
                <a:latin typeface="Courier New" pitchFamily="49" charset="0"/>
              </a:rPr>
              <a:t>Half-duplex, 10Mb/s</a:t>
            </a: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  input flow-control is unsupported output flow-control is unsupported</a:t>
            </a: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  ARP type: ARPA, ARP Timeout 04:00:00</a:t>
            </a: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  Last input 4w6d, output 00:00:01, output hang never</a:t>
            </a: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  Last clearing of "show interface" counters never</a:t>
            </a: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  Input queue: 0/75/0/0 (size/max/drops/flushes); Total output drops: 0</a:t>
            </a: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  </a:t>
            </a:r>
            <a:r>
              <a:rPr lang="en-US" sz="1200" b="1" dirty="0" err="1">
                <a:latin typeface="Courier New" pitchFamily="49" charset="0"/>
              </a:rPr>
              <a:t>Queueing</a:t>
            </a:r>
            <a:r>
              <a:rPr lang="en-US" sz="1200" b="1" dirty="0">
                <a:latin typeface="Courier New" pitchFamily="49" charset="0"/>
              </a:rPr>
              <a:t> strategy: </a:t>
            </a:r>
            <a:r>
              <a:rPr lang="en-US" sz="1200" b="1" dirty="0" err="1">
                <a:latin typeface="Courier New" pitchFamily="49" charset="0"/>
              </a:rPr>
              <a:t>fifo</a:t>
            </a:r>
            <a:endParaRPr lang="en-US" sz="1200" b="1" dirty="0">
              <a:latin typeface="Courier New" pitchFamily="49" charset="0"/>
            </a:endParaRP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  Output queue: 0/40 (size/max)</a:t>
            </a: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  5 minute input rate 0 bits/sec, 0 packets/sec</a:t>
            </a: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  5 minute output rate 0 bits/sec, 0 packets/sec</a:t>
            </a: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     182979 packets input, 16802150 bytes, 0 no buffer</a:t>
            </a: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     Received 49954 broadcasts (0 multicast)</a:t>
            </a: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     0 runts, 0 giants, 0 throttles</a:t>
            </a: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     0 input errors, </a:t>
            </a:r>
            <a:r>
              <a:rPr lang="en-US" sz="1200" b="1" dirty="0">
                <a:solidFill>
                  <a:srgbClr val="7030A0"/>
                </a:solidFill>
                <a:latin typeface="Courier New" pitchFamily="49" charset="0"/>
              </a:rPr>
              <a:t>0 CRC</a:t>
            </a:r>
            <a:r>
              <a:rPr lang="en-US" sz="1200" b="1" dirty="0">
                <a:latin typeface="Courier New" pitchFamily="49" charset="0"/>
              </a:rPr>
              <a:t>, 0 frame, 0 overrun, 8 ignored</a:t>
            </a: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     0 watchdog, 20115 multicast, 0 pause input</a:t>
            </a: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     0 input packets with dribble condition detected</a:t>
            </a: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     3747473 packets output, 353656347 bytes, 0 </a:t>
            </a:r>
            <a:r>
              <a:rPr lang="en-US" sz="1200" b="1" dirty="0" err="1">
                <a:latin typeface="Courier New" pitchFamily="49" charset="0"/>
              </a:rPr>
              <a:t>underruns</a:t>
            </a:r>
            <a:endParaRPr lang="en-US" sz="1200" b="1" dirty="0">
              <a:latin typeface="Courier New" pitchFamily="49" charset="0"/>
            </a:endParaRPr>
          </a:p>
          <a:p>
            <a:pPr defTabSz="814388" eaLnBrk="0" hangingPunct="0">
              <a:lnSpc>
                <a:spcPct val="110000"/>
              </a:lnSpc>
            </a:pPr>
            <a:r>
              <a:rPr lang="en-US" sz="1200" b="1" dirty="0">
                <a:latin typeface="Courier New" pitchFamily="49" charset="0"/>
              </a:rPr>
              <a:t> --More--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Команда</a:t>
            </a:r>
            <a:r>
              <a:rPr lang="en-US" sz="3200" smtClean="0"/>
              <a:t> </a:t>
            </a:r>
            <a:r>
              <a:rPr lang="en-US" sz="3200" b="1" smtClean="0"/>
              <a:t>show interfaces</a:t>
            </a:r>
            <a:r>
              <a:rPr lang="ru-RU" sz="3200" b="1" smtClean="0"/>
              <a:t> </a:t>
            </a:r>
            <a:r>
              <a:rPr lang="ru-RU" sz="3200" smtClean="0"/>
              <a:t>на маршрутизаторе</a:t>
            </a:r>
            <a:endParaRPr lang="en-US" sz="3200" smtClean="0"/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609600" y="1828800"/>
            <a:ext cx="7851775" cy="4337050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82124" tIns="41061" rIns="82124" bIns="41061">
            <a:spAutoFit/>
          </a:bodyPr>
          <a:lstStyle/>
          <a:p>
            <a:pPr defTabSz="814388" eaLnBrk="0" hangingPunct="0">
              <a:lnSpc>
                <a:spcPct val="90000"/>
              </a:lnSpc>
            </a:pPr>
            <a:r>
              <a:rPr lang="en-US" sz="1400" b="1" dirty="0" err="1">
                <a:latin typeface="Courier New" pitchFamily="49" charset="0"/>
              </a:rPr>
              <a:t>RouterX#</a:t>
            </a:r>
            <a:r>
              <a:rPr lang="en-US" sz="1400" b="1" dirty="0" err="1">
                <a:solidFill>
                  <a:schemeClr val="accent2"/>
                </a:solidFill>
                <a:latin typeface="Courier New" pitchFamily="49" charset="0"/>
              </a:rPr>
              <a:t>show</a:t>
            </a:r>
            <a:r>
              <a:rPr lang="en-US" sz="1400" b="1" dirty="0">
                <a:solidFill>
                  <a:schemeClr val="accent2"/>
                </a:solidFill>
                <a:latin typeface="Courier New" pitchFamily="49" charset="0"/>
              </a:rPr>
              <a:t> interfaces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400" b="1" dirty="0">
                <a:latin typeface="Courier New" pitchFamily="49" charset="0"/>
              </a:rPr>
              <a:t>Ethernet0 is up, line protocol is up 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400" b="1" dirty="0">
                <a:latin typeface="Courier New" pitchFamily="49" charset="0"/>
              </a:rPr>
              <a:t>  Hardware is Lance, address is 00e0.1e5d.ae2f (</a:t>
            </a:r>
            <a:r>
              <a:rPr lang="en-US" sz="1400" b="1" dirty="0" err="1">
                <a:latin typeface="Courier New" pitchFamily="49" charset="0"/>
              </a:rPr>
              <a:t>bia</a:t>
            </a:r>
            <a:r>
              <a:rPr lang="en-US" sz="1400" b="1" dirty="0">
                <a:latin typeface="Courier New" pitchFamily="49" charset="0"/>
              </a:rPr>
              <a:t> 00e0.1e5d.ae2f)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400" b="1" dirty="0">
                <a:latin typeface="Courier New" pitchFamily="49" charset="0"/>
              </a:rPr>
              <a:t>  Internet address is 10.1.1.11/24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400" b="1" dirty="0">
                <a:latin typeface="Courier New" pitchFamily="49" charset="0"/>
              </a:rPr>
              <a:t>  MTU 1500 bytes, BW 10000 Kbit, DLY 1000 </a:t>
            </a:r>
            <a:r>
              <a:rPr lang="en-US" sz="1400" b="1" dirty="0" err="1">
                <a:latin typeface="Courier New" pitchFamily="49" charset="0"/>
              </a:rPr>
              <a:t>usec</a:t>
            </a:r>
            <a:r>
              <a:rPr lang="en-US" sz="1400" b="1" dirty="0">
                <a:latin typeface="Courier New" pitchFamily="49" charset="0"/>
              </a:rPr>
              <a:t>, rely 255/255, load 1/255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400" b="1" dirty="0">
                <a:latin typeface="Courier New" pitchFamily="49" charset="0"/>
              </a:rPr>
              <a:t>  Encapsulation ARPA, loopback not set, </a:t>
            </a:r>
            <a:r>
              <a:rPr lang="en-US" sz="1400" b="1" dirty="0" err="1">
                <a:latin typeface="Courier New" pitchFamily="49" charset="0"/>
              </a:rPr>
              <a:t>keepalive</a:t>
            </a:r>
            <a:r>
              <a:rPr lang="en-US" sz="1400" b="1" dirty="0">
                <a:latin typeface="Courier New" pitchFamily="49" charset="0"/>
              </a:rPr>
              <a:t> set (10 sec)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400" b="1" dirty="0">
                <a:latin typeface="Courier New" pitchFamily="49" charset="0"/>
              </a:rPr>
              <a:t>  ARP type: ARPA, ARP Timeout 04:00:00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400" b="1" dirty="0">
                <a:latin typeface="Courier New" pitchFamily="49" charset="0"/>
              </a:rPr>
              <a:t>  Last input 00:00:07, output 00:00:08, output hang never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400" b="1" dirty="0">
                <a:latin typeface="Courier New" pitchFamily="49" charset="0"/>
              </a:rPr>
              <a:t>  Last clearing of "show interface" counters never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400" b="1" dirty="0">
                <a:latin typeface="Courier New" pitchFamily="49" charset="0"/>
              </a:rPr>
              <a:t>  </a:t>
            </a:r>
            <a:r>
              <a:rPr lang="en-US" sz="1400" b="1" dirty="0" err="1">
                <a:latin typeface="Courier New" pitchFamily="49" charset="0"/>
              </a:rPr>
              <a:t>Queueing</a:t>
            </a:r>
            <a:r>
              <a:rPr lang="en-US" sz="1400" b="1" dirty="0">
                <a:latin typeface="Courier New" pitchFamily="49" charset="0"/>
              </a:rPr>
              <a:t> strategy: </a:t>
            </a:r>
            <a:r>
              <a:rPr lang="en-US" sz="1400" b="1" dirty="0" err="1">
                <a:latin typeface="Courier New" pitchFamily="49" charset="0"/>
              </a:rPr>
              <a:t>fifo</a:t>
            </a:r>
            <a:endParaRPr lang="en-US" sz="1400" b="1" dirty="0">
              <a:latin typeface="Courier New" pitchFamily="49" charset="0"/>
            </a:endParaRPr>
          </a:p>
          <a:p>
            <a:pPr defTabSz="814388" eaLnBrk="0" hangingPunct="0">
              <a:lnSpc>
                <a:spcPct val="90000"/>
              </a:lnSpc>
            </a:pPr>
            <a:r>
              <a:rPr lang="en-US" sz="1400" b="1" dirty="0">
                <a:latin typeface="Courier New" pitchFamily="49" charset="0"/>
              </a:rPr>
              <a:t>  Output queue 0/40, 0 drops; input queue 0/75, 0 drops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400" b="1" dirty="0">
                <a:latin typeface="Courier New" pitchFamily="49" charset="0"/>
              </a:rPr>
              <a:t>  5 minute input rate 0 bits/sec, 0 packets/sec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400" b="1" dirty="0">
                <a:latin typeface="Courier New" pitchFamily="49" charset="0"/>
              </a:rPr>
              <a:t>  5 minute output rate 0 bits/sec, 0 packets/sec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400" b="1" dirty="0">
                <a:latin typeface="Courier New" pitchFamily="49" charset="0"/>
              </a:rPr>
              <a:t>     81833 packets input, 27556491 bytes, 0 no buffer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400" b="1" dirty="0">
                <a:latin typeface="Courier New" pitchFamily="49" charset="0"/>
              </a:rPr>
              <a:t>     Received 42308 broadcasts, 0 runts, 0 giants, 0 throttles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400" b="1" dirty="0">
                <a:latin typeface="Courier New" pitchFamily="49" charset="0"/>
              </a:rPr>
              <a:t>     1 input errors, 0 CRC, 0 frame, 0 overrun, 1 ignored, 0 abort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400" b="1" dirty="0">
                <a:latin typeface="Courier New" pitchFamily="49" charset="0"/>
              </a:rPr>
              <a:t>     0 input packets with dribble condition detected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400" b="1" dirty="0">
                <a:latin typeface="Courier New" pitchFamily="49" charset="0"/>
              </a:rPr>
              <a:t>     55794 packets output, 3929696 bytes, 0 </a:t>
            </a:r>
            <a:r>
              <a:rPr lang="en-US" sz="1400" b="1" dirty="0" err="1">
                <a:latin typeface="Courier New" pitchFamily="49" charset="0"/>
              </a:rPr>
              <a:t>underruns</a:t>
            </a:r>
            <a:endParaRPr lang="en-US" sz="1400" b="1" dirty="0">
              <a:latin typeface="Courier New" pitchFamily="49" charset="0"/>
            </a:endParaRPr>
          </a:p>
          <a:p>
            <a:pPr defTabSz="814388" eaLnBrk="0" hangingPunct="0">
              <a:lnSpc>
                <a:spcPct val="90000"/>
              </a:lnSpc>
            </a:pPr>
            <a:r>
              <a:rPr lang="en-US" sz="1400" b="1" dirty="0">
                <a:latin typeface="Courier New" pitchFamily="49" charset="0"/>
              </a:rPr>
              <a:t>     0 output errors, 0 collisions, 1 interface resets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400" b="1" dirty="0">
                <a:latin typeface="Courier New" pitchFamily="49" charset="0"/>
              </a:rPr>
              <a:t>     0 babbles, 0 late collision, 4 deferred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400" b="1" dirty="0">
                <a:latin typeface="Courier New" pitchFamily="49" charset="0"/>
              </a:rPr>
              <a:t>     0 lost carrier, 0 no carrier</a:t>
            </a:r>
          </a:p>
          <a:p>
            <a:pPr defTabSz="814388" eaLnBrk="0" hangingPunct="0">
              <a:lnSpc>
                <a:spcPct val="90000"/>
              </a:lnSpc>
            </a:pPr>
            <a:r>
              <a:rPr lang="en-US" sz="1400" b="1" dirty="0">
                <a:latin typeface="Courier New" pitchFamily="49" charset="0"/>
              </a:rPr>
              <a:t>     0 output buffer failures, 0 output buffers swapped out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Команда</a:t>
            </a:r>
            <a:r>
              <a:rPr lang="en-US" sz="3200" smtClean="0"/>
              <a:t> </a:t>
            </a:r>
            <a:r>
              <a:rPr lang="en-US" sz="3200" b="1" smtClean="0"/>
              <a:t>show controllers</a:t>
            </a:r>
            <a:r>
              <a:rPr lang="ru-RU" sz="3200" b="1" smtClean="0"/>
              <a:t> </a:t>
            </a:r>
            <a:r>
              <a:rPr lang="ru-RU" sz="3200" smtClean="0"/>
              <a:t>на маршрутизаторе</a:t>
            </a:r>
            <a:endParaRPr lang="en-US" sz="3200" smtClean="0"/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609600" y="1828800"/>
            <a:ext cx="7280275" cy="37322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82124" tIns="41061" rIns="82124" bIns="41061">
            <a:spAutoFit/>
          </a:bodyPr>
          <a:lstStyle/>
          <a:p>
            <a:pPr defTabSz="814388" eaLnBrk="0" hangingPunct="0">
              <a:lnSpc>
                <a:spcPct val="90000"/>
              </a:lnSpc>
            </a:pPr>
            <a:r>
              <a:rPr lang="en-US" sz="1400" b="1">
                <a:latin typeface="Courier New" pitchFamily="49" charset="0"/>
              </a:rPr>
              <a:t>RouterX#</a:t>
            </a:r>
            <a:r>
              <a:rPr lang="en-US" sz="1400" b="1">
                <a:solidFill>
                  <a:schemeClr val="accent2"/>
                </a:solidFill>
                <a:latin typeface="Courier New" pitchFamily="49" charset="0"/>
              </a:rPr>
              <a:t>show controllers serial 0</a:t>
            </a:r>
          </a:p>
          <a:p>
            <a:pPr defTabSz="814388"/>
            <a:r>
              <a:rPr lang="en-US" sz="1500" b="1">
                <a:latin typeface="Courier New" pitchFamily="49" charset="0"/>
              </a:rPr>
              <a:t>HD unit 0, idb = 0xCF958, driver structure at 0xD4DC8</a:t>
            </a:r>
          </a:p>
          <a:p>
            <a:pPr defTabSz="814388"/>
            <a:r>
              <a:rPr lang="en-US" sz="1500" b="1">
                <a:latin typeface="Courier New" pitchFamily="49" charset="0"/>
              </a:rPr>
              <a:t>buffer size 1524  HD unit 0, </a:t>
            </a:r>
            <a:r>
              <a:rPr lang="en-US" sz="1500" b="1">
                <a:solidFill>
                  <a:schemeClr val="accent2"/>
                </a:solidFill>
                <a:latin typeface="Courier New" pitchFamily="49" charset="0"/>
              </a:rPr>
              <a:t>V.35 DCE cable</a:t>
            </a:r>
          </a:p>
          <a:p>
            <a:pPr defTabSz="814388"/>
            <a:r>
              <a:rPr lang="en-US" sz="1500" b="1">
                <a:latin typeface="Courier New" pitchFamily="49" charset="0"/>
              </a:rPr>
              <a:t>cpb = 0x21, eda = 0x4940, cda = 0x4800</a:t>
            </a:r>
          </a:p>
          <a:p>
            <a:pPr defTabSz="814388"/>
            <a:r>
              <a:rPr lang="en-US" sz="1500" b="1">
                <a:latin typeface="Courier New" pitchFamily="49" charset="0"/>
              </a:rPr>
              <a:t>RX ring with 16 entries at 0x214800</a:t>
            </a:r>
          </a:p>
          <a:p>
            <a:pPr defTabSz="814388"/>
            <a:r>
              <a:rPr lang="en-US" sz="1500" b="1">
                <a:latin typeface="Courier New" pitchFamily="49" charset="0"/>
              </a:rPr>
              <a:t>00 bd_ptr=0x4800 pak=0x0D7E04 ds=0x21ECC8 status=00 pak_size=0</a:t>
            </a:r>
          </a:p>
          <a:p>
            <a:pPr defTabSz="814388"/>
            <a:r>
              <a:rPr lang="en-US" sz="1500" b="1">
                <a:latin typeface="Courier New" pitchFamily="49" charset="0"/>
              </a:rPr>
              <a:t>01 bd_ptr=0x4814 pak=0x0D7C04 ds=0x21E60C status=00 pak_size=0</a:t>
            </a:r>
          </a:p>
          <a:p>
            <a:pPr defTabSz="814388"/>
            <a:r>
              <a:rPr lang="en-US" sz="1500" b="1">
                <a:latin typeface="Courier New" pitchFamily="49" charset="0"/>
              </a:rPr>
              <a:t>02 bd_ptr=0x4828 pak=0x0D7A04 ds=0x21DF50 status=00 pak_size=0</a:t>
            </a:r>
          </a:p>
          <a:p>
            <a:pPr defTabSz="814388"/>
            <a:r>
              <a:rPr lang="en-US" sz="1500" b="1">
                <a:latin typeface="Courier New" pitchFamily="49" charset="0"/>
              </a:rPr>
              <a:t>03 bd_ptr=0x483C pak=0x0D7804 ds=0x21D894 status=00 pak_size=0</a:t>
            </a:r>
          </a:p>
          <a:p>
            <a:pPr defTabSz="814388"/>
            <a:r>
              <a:rPr lang="en-US" sz="1500" b="1">
                <a:latin typeface="Courier New" pitchFamily="49" charset="0"/>
              </a:rPr>
              <a:t>04 bd_ptr=0x4850 pak=0x0D7604 ds=0x21D1D8 status=00 pak_size=0</a:t>
            </a:r>
          </a:p>
          <a:p>
            <a:pPr defTabSz="814388"/>
            <a:r>
              <a:rPr lang="en-US" sz="1500" b="1">
                <a:latin typeface="Courier New" pitchFamily="49" charset="0"/>
              </a:rPr>
              <a:t>05 bd_ptr=0x4864 pak=0x0D7404 ds=0x21CB1C status=00 pak_size=0</a:t>
            </a:r>
          </a:p>
          <a:p>
            <a:pPr defTabSz="814388"/>
            <a:r>
              <a:rPr lang="en-US" sz="1500" b="1">
                <a:latin typeface="Courier New" pitchFamily="49" charset="0"/>
              </a:rPr>
              <a:t>06 bd_ptr=0x4878 pak=0x0D7204 ds=0x21C460 status=00 pak_size=0</a:t>
            </a:r>
          </a:p>
          <a:p>
            <a:pPr defTabSz="814388"/>
            <a:r>
              <a:rPr lang="en-US" sz="1500" b="1">
                <a:latin typeface="Courier New" pitchFamily="49" charset="0"/>
              </a:rPr>
              <a:t>07 bd_ptr=0x488C pak=0x0D7004 ds=0x21BDA4 status=00 pak_size=0</a:t>
            </a:r>
          </a:p>
          <a:p>
            <a:pPr defTabSz="814388"/>
            <a:r>
              <a:rPr lang="en-US" sz="1500" b="1">
                <a:latin typeface="Courier New" pitchFamily="49" charset="0"/>
              </a:rPr>
              <a:t>08 bd_ptr=0x48A0 pak=0x0D6E04 ds=0x21B6E8 status=00 pak_size=0</a:t>
            </a:r>
          </a:p>
          <a:p>
            <a:pPr defTabSz="814388"/>
            <a:r>
              <a:rPr lang="en-US" sz="1500" b="1">
                <a:latin typeface="Courier New" pitchFamily="49" charset="0"/>
              </a:rPr>
              <a:t>09 bd_ptr=0x48B4 pak=0x0D6C04 ds=0x21B02C status=00 pak_size=0</a:t>
            </a:r>
          </a:p>
          <a:p>
            <a:pPr defTabSz="814388"/>
            <a:r>
              <a:rPr lang="en-US" sz="1500" b="1">
                <a:latin typeface="Courier New" pitchFamily="49" charset="0"/>
              </a:rPr>
              <a:t>10 bd_ptr=0x48C8 pak=0x0D6A04 ds=0x21A970 status=00 pak_size=0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Команда</a:t>
            </a:r>
            <a:r>
              <a:rPr lang="en-US" sz="3200" smtClean="0"/>
              <a:t> </a:t>
            </a:r>
            <a:r>
              <a:rPr lang="en-US" sz="3200" b="1" smtClean="0"/>
              <a:t>show cdp neighbors</a:t>
            </a:r>
            <a:r>
              <a:rPr lang="ru-RU" sz="3200" b="1" smtClean="0"/>
              <a:t> </a:t>
            </a:r>
            <a:r>
              <a:rPr lang="ru-RU" sz="3200" smtClean="0"/>
              <a:t>на сетевых устройствах</a:t>
            </a:r>
            <a:endParaRPr lang="en-US" sz="3200" smtClean="0"/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611188" y="1797050"/>
            <a:ext cx="8170862" cy="243046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82124" tIns="41061" rIns="82124" bIns="41061">
            <a:spAutoFit/>
          </a:bodyPr>
          <a:lstStyle/>
          <a:p>
            <a:pPr defTabSz="814388" eaLnBrk="0" hangingPunct="0">
              <a:lnSpc>
                <a:spcPct val="90000"/>
              </a:lnSpc>
            </a:pPr>
            <a:r>
              <a:rPr lang="en-US" sz="1400" b="1">
                <a:latin typeface="Courier New" pitchFamily="49" charset="0"/>
              </a:rPr>
              <a:t>SwitchX#</a:t>
            </a:r>
            <a:r>
              <a:rPr lang="en-US" sz="1400" b="1">
                <a:solidFill>
                  <a:schemeClr val="accent2"/>
                </a:solidFill>
                <a:latin typeface="Courier New" pitchFamily="49" charset="0"/>
              </a:rPr>
              <a:t>show cdp neighbors</a:t>
            </a:r>
          </a:p>
          <a:p>
            <a:pPr defTabSz="814388"/>
            <a:r>
              <a:rPr lang="en-US" sz="1400" b="1">
                <a:latin typeface="Courier New" pitchFamily="49" charset="0"/>
              </a:rPr>
              <a:t>Switch&gt;sh cdp nei</a:t>
            </a:r>
          </a:p>
          <a:p>
            <a:pPr defTabSz="814388"/>
            <a:r>
              <a:rPr lang="en-US" sz="1400" b="1">
                <a:latin typeface="Courier New" pitchFamily="49" charset="0"/>
              </a:rPr>
              <a:t>Capability Codes: R - Router, T - Trans Bridge, B - Source Route Bridge</a:t>
            </a:r>
          </a:p>
          <a:p>
            <a:pPr defTabSz="814388"/>
            <a:r>
              <a:rPr lang="en-US" sz="1400" b="1">
                <a:latin typeface="Courier New" pitchFamily="49" charset="0"/>
              </a:rPr>
              <a:t>                  S - Switch, H - Host, I - IGMP, r - Repeater, P - Phone</a:t>
            </a:r>
          </a:p>
          <a:p>
            <a:pPr defTabSz="814388"/>
            <a:endParaRPr lang="en-US" sz="1400" b="1">
              <a:latin typeface="Courier New" pitchFamily="49" charset="0"/>
            </a:endParaRPr>
          </a:p>
          <a:p>
            <a:pPr defTabSz="814388"/>
            <a:r>
              <a:rPr lang="en-US" sz="1400" b="1">
                <a:latin typeface="Courier New" pitchFamily="49" charset="0"/>
              </a:rPr>
              <a:t>Device ID        Local Intrfce     Holdtme    Capability  Platform  Port ID</a:t>
            </a:r>
          </a:p>
          <a:p>
            <a:pPr defTabSz="814388"/>
            <a:r>
              <a:rPr lang="en-US" sz="1400" b="1">
                <a:latin typeface="Courier New" pitchFamily="49" charset="0"/>
              </a:rPr>
              <a:t>Router           Fas 0/5            163           R       2500      Eth 1</a:t>
            </a:r>
          </a:p>
          <a:p>
            <a:pPr defTabSz="814388"/>
            <a:r>
              <a:rPr lang="en-US" sz="1400" b="1">
                <a:latin typeface="Courier New" pitchFamily="49" charset="0"/>
              </a:rPr>
              <a:t>Router           Fas 0/3            156           R       2500      Eth 0</a:t>
            </a:r>
          </a:p>
          <a:p>
            <a:pPr defTabSz="814388"/>
            <a:r>
              <a:rPr lang="en-US" sz="1400" b="1">
                <a:latin typeface="Courier New" pitchFamily="49" charset="0"/>
              </a:rPr>
              <a:t>Router           Fas 0/2            160           R       2511      Eth 0</a:t>
            </a:r>
          </a:p>
          <a:p>
            <a:pPr defTabSz="814388"/>
            <a:r>
              <a:rPr lang="en-US" sz="1400" b="1">
                <a:latin typeface="Courier New" pitchFamily="49" charset="0"/>
              </a:rPr>
              <a:t>Router           Fas 0/1            153           R       2500      Eth 0</a:t>
            </a:r>
          </a:p>
          <a:p>
            <a:pPr defTabSz="814388"/>
            <a:endParaRPr lang="en-US" sz="1400" b="1">
              <a:latin typeface="Courier New" pitchFamily="49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Вопросы?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oo many files design templat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02-Overview of OCTAVE and NIST 800-30</Template>
  <TotalTime>193</TotalTime>
  <Words>1902</Words>
  <Application>Microsoft Macintosh PowerPoint</Application>
  <PresentationFormat>Экран (4:3)</PresentationFormat>
  <Paragraphs>283</Paragraphs>
  <Slides>28</Slides>
  <Notes>26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Too many files design template</vt:lpstr>
      <vt:lpstr>Инициализация сетевого оборудования</vt:lpstr>
      <vt:lpstr>Управляющее воздействие</vt:lpstr>
      <vt:lpstr>Обычный режим</vt:lpstr>
      <vt:lpstr>Привилегированный режим</vt:lpstr>
      <vt:lpstr>Привилегированный режим</vt:lpstr>
      <vt:lpstr>Инструменты командной строки</vt:lpstr>
      <vt:lpstr>Контекстная помощь</vt:lpstr>
      <vt:lpstr>Просмотр списка доступных команд</vt:lpstr>
      <vt:lpstr>История команд</vt:lpstr>
      <vt:lpstr>Режимы конфигурации коммутатора</vt:lpstr>
      <vt:lpstr>Режимы конфигурации маршрутизатора</vt:lpstr>
      <vt:lpstr>Общая настройка сетевого устройства</vt:lpstr>
      <vt:lpstr>Конфигурирование консольного соединения на сетевом устройстве</vt:lpstr>
      <vt:lpstr>Конфигурирование терминального соединения на сетевом устройстве</vt:lpstr>
      <vt:lpstr>Настройка интерфейса</vt:lpstr>
      <vt:lpstr>Настройка IP адреса коммутатора</vt:lpstr>
      <vt:lpstr>Настройка шлюза по умолчанию у коммутатора</vt:lpstr>
      <vt:lpstr>Настройка IP адреса маршрутизатора</vt:lpstr>
      <vt:lpstr>Включение и отключение интерфейса</vt:lpstr>
      <vt:lpstr>Текущая и начальная конфигурация</vt:lpstr>
      <vt:lpstr>Сохранение конфигурации</vt:lpstr>
      <vt:lpstr>Вывод информации о сетевом устройстве</vt:lpstr>
      <vt:lpstr>Команда show version на коммутаторе</vt:lpstr>
      <vt:lpstr>Команда show interfaces на коммутаторе</vt:lpstr>
      <vt:lpstr>Команда show interfaces на маршрутизаторе</vt:lpstr>
      <vt:lpstr>Команда show controllers на маршрутизаторе</vt:lpstr>
      <vt:lpstr>Команда show cdp neighbors на сетевых устройствах</vt:lpstr>
      <vt:lpstr>Вопросы?</vt:lpstr>
    </vt:vector>
  </TitlesOfParts>
  <Company>World of Glass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Компьютерные Сети, практикум</dc:title>
  <dc:subject>Первоначальная настройка сетевого оборудования</dc:subject>
  <dc:creator>Петухов Андрей</dc:creator>
  <cp:lastModifiedBy>Andrew Petukhov</cp:lastModifiedBy>
  <cp:revision>56</cp:revision>
  <dcterms:created xsi:type="dcterms:W3CDTF">2008-03-05T19:10:00Z</dcterms:created>
  <dcterms:modified xsi:type="dcterms:W3CDTF">2011-02-14T13:14:53Z</dcterms:modified>
</cp:coreProperties>
</file>