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3"/>
  </p:notesMasterIdLst>
  <p:sldIdLst>
    <p:sldId id="256" r:id="rId2"/>
    <p:sldId id="327" r:id="rId3"/>
    <p:sldId id="338" r:id="rId4"/>
    <p:sldId id="339" r:id="rId5"/>
    <p:sldId id="335" r:id="rId6"/>
    <p:sldId id="336" r:id="rId7"/>
    <p:sldId id="369" r:id="rId8"/>
    <p:sldId id="328" r:id="rId9"/>
    <p:sldId id="365" r:id="rId10"/>
    <p:sldId id="329" r:id="rId11"/>
    <p:sldId id="366" r:id="rId12"/>
    <p:sldId id="330" r:id="rId13"/>
    <p:sldId id="367" r:id="rId14"/>
    <p:sldId id="331" r:id="rId15"/>
    <p:sldId id="368" r:id="rId16"/>
    <p:sldId id="332" r:id="rId17"/>
    <p:sldId id="361" r:id="rId18"/>
    <p:sldId id="358" r:id="rId19"/>
    <p:sldId id="359" r:id="rId20"/>
    <p:sldId id="334" r:id="rId21"/>
    <p:sldId id="32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31" autoAdjust="0"/>
  </p:normalViewPr>
  <p:slideViewPr>
    <p:cSldViewPr>
      <p:cViewPr>
        <p:scale>
          <a:sx n="99" d="100"/>
          <a:sy n="99" d="100"/>
        </p:scale>
        <p:origin x="-1128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D286438-F3E0-4F02-83B1-CD62C27310A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516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1"/>
          <p:cNvSpPr txBox="1">
            <a:spLocks noChangeArrowheads="1"/>
          </p:cNvSpPr>
          <p:nvPr/>
        </p:nvSpPr>
        <p:spPr bwMode="auto">
          <a:xfrm>
            <a:off x="989478" y="697703"/>
            <a:ext cx="4889917" cy="342566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59" tIns="45030" rIns="90059" bIns="45030" anchor="ctr"/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/>
          </a:p>
        </p:txBody>
      </p:sp>
      <p:sp>
        <p:nvSpPr>
          <p:cNvPr id="69635" name="Text Box 2"/>
          <p:cNvSpPr>
            <a:spLocks noGrp="1" noChangeArrowheads="1"/>
          </p:cNvSpPr>
          <p:nvPr>
            <p:ph type="body"/>
          </p:nvPr>
        </p:nvSpPr>
        <p:spPr>
          <a:xfrm>
            <a:off x="914919" y="4348075"/>
            <a:ext cx="5021950" cy="39285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ヒラギノ角ゴ Pro W3" pitchFamily="-107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1144813" y="798274"/>
            <a:ext cx="4573035" cy="320409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59" tIns="45030" rIns="90059" bIns="45030" anchor="ctr"/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/>
          </a:p>
        </p:txBody>
      </p:sp>
      <p:sp>
        <p:nvSpPr>
          <p:cNvPr id="73731" name="Text Box 2"/>
          <p:cNvSpPr>
            <a:spLocks noGrp="1" noChangeArrowheads="1"/>
          </p:cNvSpPr>
          <p:nvPr>
            <p:ph type="body"/>
          </p:nvPr>
        </p:nvSpPr>
        <p:spPr>
          <a:xfrm>
            <a:off x="914919" y="4348075"/>
            <a:ext cx="5021950" cy="39285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ヒラギノ角ゴ Pro W3" pitchFamily="-10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1144813" y="798274"/>
            <a:ext cx="4573035" cy="320409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59" tIns="45030" rIns="90059" bIns="45030" anchor="ctr"/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/>
          </a:p>
        </p:txBody>
      </p:sp>
      <p:sp>
        <p:nvSpPr>
          <p:cNvPr id="73731" name="Text Box 2"/>
          <p:cNvSpPr>
            <a:spLocks noGrp="1" noChangeArrowheads="1"/>
          </p:cNvSpPr>
          <p:nvPr>
            <p:ph type="body"/>
          </p:nvPr>
        </p:nvSpPr>
        <p:spPr>
          <a:xfrm>
            <a:off x="914919" y="4348075"/>
            <a:ext cx="5021950" cy="39285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ヒラギノ角ゴ Pro W3" pitchFamily="-107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1144813" y="798274"/>
            <a:ext cx="4573035" cy="320409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59" tIns="45030" rIns="90059" bIns="45030" anchor="ctr"/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/>
          </a:p>
        </p:txBody>
      </p:sp>
      <p:sp>
        <p:nvSpPr>
          <p:cNvPr id="73731" name="Text Box 2"/>
          <p:cNvSpPr>
            <a:spLocks noGrp="1" noChangeArrowheads="1"/>
          </p:cNvSpPr>
          <p:nvPr>
            <p:ph type="body"/>
          </p:nvPr>
        </p:nvSpPr>
        <p:spPr>
          <a:xfrm>
            <a:off x="914919" y="4348075"/>
            <a:ext cx="5021950" cy="39285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ヒラギノ角ゴ Pro W3" pitchFamily="-107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1144813" y="798274"/>
            <a:ext cx="4573035" cy="320409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59" tIns="45030" rIns="90059" bIns="45030" anchor="ctr"/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/>
          </a:p>
        </p:txBody>
      </p:sp>
      <p:sp>
        <p:nvSpPr>
          <p:cNvPr id="73731" name="Text Box 2"/>
          <p:cNvSpPr>
            <a:spLocks noGrp="1" noChangeArrowheads="1"/>
          </p:cNvSpPr>
          <p:nvPr>
            <p:ph type="body"/>
          </p:nvPr>
        </p:nvSpPr>
        <p:spPr>
          <a:xfrm>
            <a:off x="914919" y="4348075"/>
            <a:ext cx="5021950" cy="39285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ヒラギノ角ゴ Pro W3" pitchFamily="-107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1144813" y="798274"/>
            <a:ext cx="4573035" cy="320409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59" tIns="45030" rIns="90059" bIns="45030" anchor="ctr"/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/>
          </a:p>
        </p:txBody>
      </p:sp>
      <p:sp>
        <p:nvSpPr>
          <p:cNvPr id="73731" name="Text Box 2"/>
          <p:cNvSpPr>
            <a:spLocks noGrp="1" noChangeArrowheads="1"/>
          </p:cNvSpPr>
          <p:nvPr>
            <p:ph type="body"/>
          </p:nvPr>
        </p:nvSpPr>
        <p:spPr>
          <a:xfrm>
            <a:off x="914919" y="4348075"/>
            <a:ext cx="5021950" cy="39285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ヒラギノ角ゴ Pro W3" pitchFamily="-10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1"/>
          <p:cNvSpPr txBox="1">
            <a:spLocks noChangeArrowheads="1"/>
          </p:cNvSpPr>
          <p:nvPr/>
        </p:nvSpPr>
        <p:spPr bwMode="auto">
          <a:xfrm>
            <a:off x="1144813" y="798274"/>
            <a:ext cx="4573035" cy="320409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59" tIns="45030" rIns="90059" bIns="45030" anchor="ctr"/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en-US"/>
          </a:p>
        </p:txBody>
      </p:sp>
      <p:sp>
        <p:nvSpPr>
          <p:cNvPr id="91139" name="Text Box 2"/>
          <p:cNvSpPr>
            <a:spLocks noGrp="1" noChangeArrowheads="1"/>
          </p:cNvSpPr>
          <p:nvPr>
            <p:ph type="body"/>
          </p:nvPr>
        </p:nvSpPr>
        <p:spPr>
          <a:xfrm>
            <a:off x="914919" y="4348075"/>
            <a:ext cx="5021950" cy="39285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ヒラギノ角ゴ Pro W3" pitchFamily="-107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3B331C0E-9552-49DD-BDF0-EC574AA9F4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370E18-60A8-4FEF-8400-FB5D1ACBAD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D5BCA4-39C3-48BC-A449-A81C3E09A4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8AA38-A821-438D-8EC8-FF9C8E20A4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31F53C-F072-475E-A171-BEAFE8CF51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576000-6E4E-4FB6-887C-50C7A50C6B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022FC4-7987-4CFA-A8B4-B968BD5F78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CCD0D4-BA53-4397-8862-C9532AE608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D64422-FC5F-4BBC-9C98-0604A7A781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7AFCFA-A0A8-4035-8D7A-A595F543EC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F1738A-F823-414A-83C0-462460B05E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rebuchet MS" pitchFamily="34" charset="0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rebuchet MS" pitchFamily="34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rebuchet MS" pitchFamily="34" charset="0"/>
              </a:defRPr>
            </a:lvl1pPr>
          </a:lstStyle>
          <a:p>
            <a:fld id="{0D19D294-64BE-4CDD-97AB-AED4BBCAD23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hyperlink" Target="mailto:anvial@lvk.cs.msu.su" TargetMode="External"/><Relationship Id="rId4" Type="http://schemas.openxmlformats.org/officeDocument/2006/relationships/hyperlink" Target="mailto:petand@lvk.cs.msu.s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Сетевые </a:t>
            </a:r>
            <a:r>
              <a:rPr lang="ru-RU" dirty="0" smtClean="0"/>
              <a:t>технологии </a:t>
            </a:r>
            <a:br>
              <a:rPr lang="ru-RU" dirty="0" smtClean="0"/>
            </a:br>
            <a:r>
              <a:rPr lang="ru-RU" dirty="0" smtClean="0"/>
              <a:t>Основные принципы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11760" y="5013176"/>
            <a:ext cx="64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+mn-lt"/>
              </a:rPr>
              <a:t>Петухов </a:t>
            </a:r>
            <a:r>
              <a:rPr lang="ru-RU" dirty="0" smtClean="0">
                <a:latin typeface="+mn-lt"/>
              </a:rPr>
              <a:t>Андрей</a:t>
            </a:r>
            <a:endParaRPr lang="en-US" dirty="0" smtClean="0">
              <a:latin typeface="+mn-lt"/>
            </a:endParaRPr>
          </a:p>
          <a:p>
            <a:pPr algn="r"/>
            <a:r>
              <a:rPr lang="en-US" dirty="0" smtClean="0">
                <a:latin typeface="+mn-lt"/>
                <a:hlinkClick r:id="rId4"/>
              </a:rPr>
              <a:t>petand@lvk.cs.msu.su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Антоненко Виталий</a:t>
            </a:r>
          </a:p>
          <a:p>
            <a:pPr algn="r"/>
            <a:r>
              <a:rPr lang="en-US" dirty="0" smtClean="0">
                <a:latin typeface="+mn-lt"/>
                <a:hlinkClick r:id="rId5"/>
              </a:rPr>
              <a:t>anvial@lvk.cs.msu.su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комната 247</a:t>
            </a:r>
            <a:endParaRPr lang="ru-RU" dirty="0">
              <a:latin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Стеки протоколов</a:t>
            </a:r>
            <a:br>
              <a:rPr lang="ru-RU" dirty="0"/>
            </a:br>
            <a:r>
              <a:rPr lang="ru-RU" sz="2000" dirty="0"/>
              <a:t>Необходимость </a:t>
            </a:r>
            <a:r>
              <a:rPr lang="ru-RU" sz="2000" dirty="0" err="1"/>
              <a:t>многоуровневости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9552" y="1556792"/>
            <a:ext cx="8208912" cy="484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Развитие и </a:t>
            </a:r>
            <a:r>
              <a:rPr lang="ru-RU" sz="2400" kern="0" dirty="0" smtClean="0"/>
              <a:t>использовани</a:t>
            </a:r>
            <a:r>
              <a:rPr lang="ru-RU" sz="2400" kern="0" dirty="0"/>
              <a:t>е</a:t>
            </a:r>
            <a:r>
              <a:rPr lang="ru-RU" sz="2400" kern="0" dirty="0" smtClean="0"/>
              <a:t> </a:t>
            </a:r>
            <a:r>
              <a:rPr lang="ru-RU" sz="2400" kern="0" dirty="0"/>
              <a:t>сложных систем без введения уровней абстракции было бы </a:t>
            </a:r>
            <a:r>
              <a:rPr lang="ru-RU" sz="2400" kern="0" dirty="0" smtClean="0"/>
              <a:t>невозможно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Пример: работа с автомобилем. Уровни </a:t>
            </a:r>
            <a:r>
              <a:rPr lang="ru-RU" sz="2400" kern="0" dirty="0" smtClean="0"/>
              <a:t>абстракции: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технологический (завод)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инженерный (сервис)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пользовательский (водители)</a:t>
            </a:r>
            <a:endParaRPr lang="ru-RU" sz="2400" kern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Пример: </a:t>
            </a:r>
            <a:r>
              <a:rPr lang="ru-RU" sz="2400" kern="0" dirty="0" smtClean="0"/>
              <a:t>работа с </a:t>
            </a:r>
            <a:r>
              <a:rPr lang="en-US" sz="2400" kern="0" dirty="0" smtClean="0"/>
              <a:t>PC</a:t>
            </a:r>
            <a:r>
              <a:rPr lang="ru-RU" sz="2400" kern="0" dirty="0" smtClean="0"/>
              <a:t>. </a:t>
            </a:r>
            <a:r>
              <a:rPr lang="ru-RU" sz="2400" kern="0" dirty="0"/>
              <a:t>Уровни </a:t>
            </a:r>
            <a:r>
              <a:rPr lang="ru-RU" sz="2400" kern="0" dirty="0" smtClean="0"/>
              <a:t>абстракции: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аппаратный (электроника)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системный (ОС, драйверы)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прикладной (программы)</a:t>
            </a:r>
            <a:endParaRPr lang="ru-RU" sz="2000" kern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Появление </a:t>
            </a:r>
            <a:r>
              <a:rPr lang="ru-RU" sz="2400" kern="0" dirty="0"/>
              <a:t>новых уровней абстракции </a:t>
            </a:r>
            <a:r>
              <a:rPr lang="ru-RU" sz="2400" kern="0" dirty="0" smtClean="0"/>
              <a:t>является следствием </a:t>
            </a:r>
            <a:r>
              <a:rPr lang="ru-RU" sz="2400" kern="0" dirty="0"/>
              <a:t>(и целью!) развития технологий</a:t>
            </a:r>
            <a:endParaRPr lang="ru-RU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11392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ru-RU" sz="4000" dirty="0"/>
              <a:t>Особенности </a:t>
            </a:r>
            <a:r>
              <a:rPr lang="ru-RU" sz="4000" dirty="0" smtClean="0"/>
              <a:t>сетей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как предмета деятельности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772400" cy="4343400"/>
          </a:xfrm>
        </p:spPr>
        <p:txBody>
          <a:bodyPr/>
          <a:lstStyle/>
          <a:p>
            <a:pPr marL="609600" indent="-609600"/>
            <a:r>
              <a:rPr lang="ru-RU" sz="2400" b="1" dirty="0"/>
              <a:t>Масштабность</a:t>
            </a:r>
            <a:r>
              <a:rPr lang="ru-RU" sz="2400" dirty="0"/>
              <a:t> (большая размерность задач)</a:t>
            </a:r>
          </a:p>
          <a:p>
            <a:pPr marL="609600" indent="-609600"/>
            <a:r>
              <a:rPr lang="ru-RU" sz="2400" dirty="0"/>
              <a:t>Сложность</a:t>
            </a:r>
          </a:p>
          <a:p>
            <a:pPr marL="609600" indent="-609600"/>
            <a:r>
              <a:rPr lang="ru-RU" sz="2400" dirty="0"/>
              <a:t>Стохастичность</a:t>
            </a:r>
          </a:p>
          <a:p>
            <a:pPr marL="609600" indent="-609600"/>
            <a:r>
              <a:rPr lang="ru-RU" sz="2400" dirty="0" err="1"/>
              <a:t>Многопараметричность</a:t>
            </a:r>
            <a:r>
              <a:rPr lang="ru-RU" sz="2400" dirty="0"/>
              <a:t> / многокритериальность (Производительность – Качество – Стоимость) </a:t>
            </a:r>
          </a:p>
          <a:p>
            <a:pPr marL="609600" indent="-609600"/>
            <a:r>
              <a:rPr lang="ru-RU" sz="2400" dirty="0" err="1"/>
              <a:t>Многотехнологичность</a:t>
            </a:r>
            <a:r>
              <a:rPr lang="ru-RU" sz="2400" dirty="0"/>
              <a:t> (</a:t>
            </a:r>
            <a:r>
              <a:rPr lang="en-US" sz="2400" dirty="0"/>
              <a:t>PSTN – ISDN – Internet – ATM</a:t>
            </a:r>
            <a:r>
              <a:rPr lang="ru-RU" sz="2400" dirty="0"/>
              <a:t>…</a:t>
            </a:r>
            <a:r>
              <a:rPr lang="en-US" sz="2400" dirty="0"/>
              <a:t>)</a:t>
            </a:r>
          </a:p>
          <a:p>
            <a:pPr marL="609600" indent="-609600"/>
            <a:r>
              <a:rPr lang="ru-RU" sz="2400" b="1" dirty="0"/>
              <a:t>Инерционность развития</a:t>
            </a:r>
          </a:p>
          <a:p>
            <a:pPr marL="609600" indent="-609600"/>
            <a:endParaRPr lang="ru-RU" sz="2400" dirty="0"/>
          </a:p>
          <a:p>
            <a:pPr marL="609600" indent="-609600"/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E18-60A8-4FEF-8400-FB5D1ACBAD5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9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077200" cy="838200"/>
          </a:xfrm>
        </p:spPr>
        <p:txBody>
          <a:bodyPr/>
          <a:lstStyle/>
          <a:p>
            <a:r>
              <a:rPr lang="ru-RU" sz="4000"/>
              <a:t>Основные требования к сетям связи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772400" cy="4343400"/>
          </a:xfrm>
        </p:spPr>
        <p:txBody>
          <a:bodyPr/>
          <a:lstStyle/>
          <a:p>
            <a:pPr marL="609600" indent="-609600"/>
            <a:r>
              <a:rPr lang="ru-RU" sz="2400" dirty="0"/>
              <a:t>Эффективность (в смысле бизнес-управления)</a:t>
            </a:r>
          </a:p>
          <a:p>
            <a:pPr marL="609600" indent="-609600"/>
            <a:r>
              <a:rPr lang="ru-RU" sz="2400" b="1" dirty="0"/>
              <a:t>Расширяемость</a:t>
            </a:r>
          </a:p>
          <a:p>
            <a:pPr marL="609600" indent="-609600"/>
            <a:r>
              <a:rPr lang="ru-RU" sz="2400" b="1" dirty="0"/>
              <a:t>Масштабируемость</a:t>
            </a:r>
          </a:p>
          <a:p>
            <a:pPr marL="609600" indent="-609600"/>
            <a:r>
              <a:rPr lang="ru-RU" sz="2400" dirty="0" smtClean="0"/>
              <a:t>Надежность </a:t>
            </a:r>
          </a:p>
          <a:p>
            <a:pPr marL="609600" indent="-609600"/>
            <a:r>
              <a:rPr lang="ru-RU" sz="2400" dirty="0" smtClean="0"/>
              <a:t>Эксплуатационная </a:t>
            </a:r>
            <a:r>
              <a:rPr lang="ru-RU" sz="2400" dirty="0"/>
              <a:t>пригодность</a:t>
            </a:r>
            <a:endParaRPr lang="en-US" sz="2400" dirty="0"/>
          </a:p>
          <a:p>
            <a:pPr marL="609600" indent="-609600"/>
            <a:r>
              <a:rPr lang="ru-RU" sz="2400" dirty="0"/>
              <a:t>Необходимая производительность</a:t>
            </a:r>
          </a:p>
          <a:p>
            <a:pPr marL="609600" indent="-609600"/>
            <a:r>
              <a:rPr lang="ru-RU" sz="2400" dirty="0"/>
              <a:t>Соответствие стандартам</a:t>
            </a:r>
          </a:p>
          <a:p>
            <a:pPr marL="609600" indent="-609600"/>
            <a:r>
              <a:rPr lang="ru-RU" sz="2400" dirty="0"/>
              <a:t>Разнообразие обеспечиваемых услуг (оборудование и сеть = </a:t>
            </a:r>
            <a:r>
              <a:rPr lang="en-US" sz="2400" dirty="0"/>
              <a:t>“service enabler”)</a:t>
            </a:r>
            <a:endParaRPr lang="ru-RU" sz="2400" dirty="0"/>
          </a:p>
          <a:p>
            <a:pPr marL="609600" indent="-609600"/>
            <a:endParaRPr lang="ru-RU" sz="2400" dirty="0"/>
          </a:p>
          <a:p>
            <a:pPr marL="609600" indent="-609600"/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E18-60A8-4FEF-8400-FB5D1ACBAD5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98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73025"/>
            <a:ext cx="8785225" cy="908050"/>
          </a:xfrm>
          <a:noFill/>
          <a:ln/>
        </p:spPr>
        <p:txBody>
          <a:bodyPr/>
          <a:lstStyle/>
          <a:p>
            <a:r>
              <a:rPr lang="ru-RU" dirty="0"/>
              <a:t>Первые системы обмена данными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185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6663" name="Rectangle 407"/>
          <p:cNvSpPr>
            <a:spLocks noChangeArrowheads="1"/>
          </p:cNvSpPr>
          <p:nvPr/>
        </p:nvSpPr>
        <p:spPr bwMode="auto">
          <a:xfrm>
            <a:off x="0" y="2043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6662" name="Object 406"/>
          <p:cNvGraphicFramePr>
            <a:graphicFrameLocks noChangeAspect="1"/>
          </p:cNvGraphicFramePr>
          <p:nvPr/>
        </p:nvGraphicFramePr>
        <p:xfrm>
          <a:off x="827088" y="1071563"/>
          <a:ext cx="7812087" cy="574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Visio" r:id="rId3" imgW="6922770" imgH="5083302" progId="Visio.Drawing.11">
                  <p:embed/>
                </p:oleObj>
              </mc:Choice>
              <mc:Fallback>
                <p:oleObj name="Visio" r:id="rId3" imgW="6922770" imgH="5083302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071563"/>
                        <a:ext cx="7812087" cy="5741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830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73025"/>
            <a:ext cx="9144000" cy="692150"/>
          </a:xfrm>
          <a:noFill/>
          <a:ln/>
        </p:spPr>
        <p:txBody>
          <a:bodyPr/>
          <a:lstStyle/>
          <a:p>
            <a:r>
              <a:rPr lang="ru-RU" dirty="0"/>
              <a:t>Аналог модели </a:t>
            </a:r>
            <a:r>
              <a:rPr lang="en-US" dirty="0"/>
              <a:t>OSI </a:t>
            </a:r>
            <a:endParaRPr lang="ru-RU" dirty="0"/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0" y="185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0" y="2043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3517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908050"/>
            <a:ext cx="4176712" cy="547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5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</a:t>
            </a:r>
            <a:r>
              <a:rPr lang="en-GB" dirty="0" smtClean="0"/>
              <a:t>OSI </a:t>
            </a:r>
            <a:r>
              <a:rPr lang="en-GB" dirty="0" err="1" smtClean="0"/>
              <a:t>vs</a:t>
            </a:r>
            <a:r>
              <a:rPr lang="ru-RU" dirty="0" smtClean="0"/>
              <a:t>  модель </a:t>
            </a:r>
            <a:r>
              <a:rPr lang="en-US" dirty="0" smtClean="0"/>
              <a:t>TCP/IP</a:t>
            </a:r>
            <a:endParaRPr lang="en-GB" dirty="0" smtClean="0"/>
          </a:p>
        </p:txBody>
      </p:sp>
      <p:sp>
        <p:nvSpPr>
          <p:cNvPr id="68611" name="AutoShape 2"/>
          <p:cNvSpPr>
            <a:spLocks/>
          </p:cNvSpPr>
          <p:nvPr/>
        </p:nvSpPr>
        <p:spPr bwMode="auto">
          <a:xfrm>
            <a:off x="4572000" y="1782278"/>
            <a:ext cx="562888" cy="1916113"/>
          </a:xfrm>
          <a:prstGeom prst="rightBrace">
            <a:avLst>
              <a:gd name="adj1" fmla="val 23950"/>
              <a:gd name="adj2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68613" name="AutoShape 4"/>
          <p:cNvSpPr>
            <a:spLocks/>
          </p:cNvSpPr>
          <p:nvPr/>
        </p:nvSpPr>
        <p:spPr bwMode="auto">
          <a:xfrm>
            <a:off x="4572000" y="5026085"/>
            <a:ext cx="492527" cy="1128712"/>
          </a:xfrm>
          <a:prstGeom prst="rightBrace">
            <a:avLst>
              <a:gd name="adj1" fmla="val 39292"/>
              <a:gd name="adj2" fmla="val 50000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68615" name="Group 6"/>
          <p:cNvGrpSpPr>
            <a:grpSpLocks/>
          </p:cNvGrpSpPr>
          <p:nvPr/>
        </p:nvGrpSpPr>
        <p:grpSpPr bwMode="auto">
          <a:xfrm>
            <a:off x="422167" y="1752600"/>
            <a:ext cx="335681" cy="4287838"/>
            <a:chOff x="288" y="1104"/>
            <a:chExt cx="229" cy="2701"/>
          </a:xfrm>
        </p:grpSpPr>
        <p:sp>
          <p:nvSpPr>
            <p:cNvPr id="68638" name="Text Box 7"/>
            <p:cNvSpPr txBox="1">
              <a:spLocks noChangeArrowheads="1"/>
            </p:cNvSpPr>
            <p:nvPr/>
          </p:nvSpPr>
          <p:spPr bwMode="auto">
            <a:xfrm>
              <a:off x="288" y="3519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>
                  <a:solidFill>
                    <a:srgbClr val="7878DE"/>
                  </a:solidFill>
                </a:rPr>
                <a:t>1</a:t>
              </a:r>
            </a:p>
          </p:txBody>
        </p:sp>
        <p:sp>
          <p:nvSpPr>
            <p:cNvPr id="68639" name="Text Box 8"/>
            <p:cNvSpPr txBox="1">
              <a:spLocks noChangeArrowheads="1"/>
            </p:cNvSpPr>
            <p:nvPr/>
          </p:nvSpPr>
          <p:spPr bwMode="auto">
            <a:xfrm>
              <a:off x="288" y="2714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>
                  <a:solidFill>
                    <a:srgbClr val="7878DE"/>
                  </a:solidFill>
                </a:rPr>
                <a:t>3</a:t>
              </a:r>
            </a:p>
          </p:txBody>
        </p:sp>
        <p:sp>
          <p:nvSpPr>
            <p:cNvPr id="68640" name="Text Box 9"/>
            <p:cNvSpPr txBox="1">
              <a:spLocks noChangeArrowheads="1"/>
            </p:cNvSpPr>
            <p:nvPr/>
          </p:nvSpPr>
          <p:spPr bwMode="auto">
            <a:xfrm>
              <a:off x="288" y="3116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>
                  <a:solidFill>
                    <a:srgbClr val="7878DE"/>
                  </a:solidFill>
                </a:rPr>
                <a:t>2</a:t>
              </a:r>
            </a:p>
          </p:txBody>
        </p:sp>
        <p:sp>
          <p:nvSpPr>
            <p:cNvPr id="68641" name="Text Box 10"/>
            <p:cNvSpPr txBox="1">
              <a:spLocks noChangeArrowheads="1"/>
            </p:cNvSpPr>
            <p:nvPr/>
          </p:nvSpPr>
          <p:spPr bwMode="auto">
            <a:xfrm>
              <a:off x="288" y="2311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>
                  <a:solidFill>
                    <a:srgbClr val="7878DE"/>
                  </a:solidFill>
                </a:rPr>
                <a:t>4</a:t>
              </a:r>
            </a:p>
          </p:txBody>
        </p:sp>
        <p:sp>
          <p:nvSpPr>
            <p:cNvPr id="68642" name="Text Box 11"/>
            <p:cNvSpPr txBox="1">
              <a:spLocks noChangeArrowheads="1"/>
            </p:cNvSpPr>
            <p:nvPr/>
          </p:nvSpPr>
          <p:spPr bwMode="auto">
            <a:xfrm>
              <a:off x="288" y="1909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>
                  <a:solidFill>
                    <a:srgbClr val="7878DE"/>
                  </a:solidFill>
                </a:rPr>
                <a:t>5</a:t>
              </a:r>
            </a:p>
          </p:txBody>
        </p:sp>
        <p:sp>
          <p:nvSpPr>
            <p:cNvPr id="68643" name="Text Box 12"/>
            <p:cNvSpPr txBox="1">
              <a:spLocks noChangeArrowheads="1"/>
            </p:cNvSpPr>
            <p:nvPr/>
          </p:nvSpPr>
          <p:spPr bwMode="auto">
            <a:xfrm>
              <a:off x="288" y="1506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>
                  <a:solidFill>
                    <a:srgbClr val="7878DE"/>
                  </a:solidFill>
                </a:rPr>
                <a:t>6</a:t>
              </a:r>
            </a:p>
          </p:txBody>
        </p:sp>
        <p:sp>
          <p:nvSpPr>
            <p:cNvPr id="68644" name="Text Box 13"/>
            <p:cNvSpPr txBox="1">
              <a:spLocks noChangeArrowheads="1"/>
            </p:cNvSpPr>
            <p:nvPr/>
          </p:nvSpPr>
          <p:spPr bwMode="auto">
            <a:xfrm>
              <a:off x="288" y="1104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 dirty="0">
                  <a:solidFill>
                    <a:srgbClr val="7878DE"/>
                  </a:solidFill>
                </a:rPr>
                <a:t>7</a:t>
              </a:r>
            </a:p>
          </p:txBody>
        </p:sp>
      </p:grpSp>
      <p:grpSp>
        <p:nvGrpSpPr>
          <p:cNvPr id="68616" name="Group 14"/>
          <p:cNvGrpSpPr>
            <a:grpSpLocks/>
          </p:cNvGrpSpPr>
          <p:nvPr/>
        </p:nvGrpSpPr>
        <p:grpSpPr bwMode="auto">
          <a:xfrm>
            <a:off x="5694630" y="1693863"/>
            <a:ext cx="2508077" cy="4471988"/>
            <a:chOff x="624" y="1008"/>
            <a:chExt cx="1711" cy="2817"/>
          </a:xfrm>
        </p:grpSpPr>
        <p:grpSp>
          <p:nvGrpSpPr>
            <p:cNvPr id="68617" name="Group 15"/>
            <p:cNvGrpSpPr>
              <a:grpSpLocks/>
            </p:cNvGrpSpPr>
            <p:nvPr/>
          </p:nvGrpSpPr>
          <p:grpSpPr bwMode="auto">
            <a:xfrm>
              <a:off x="624" y="1008"/>
              <a:ext cx="1703" cy="1201"/>
              <a:chOff x="624" y="1008"/>
              <a:chExt cx="1703" cy="1201"/>
            </a:xfrm>
          </p:grpSpPr>
          <p:sp>
            <p:nvSpPr>
              <p:cNvPr id="68636" name="AutoShape 16"/>
              <p:cNvSpPr>
                <a:spLocks noChangeArrowheads="1"/>
              </p:cNvSpPr>
              <p:nvPr/>
            </p:nvSpPr>
            <p:spPr bwMode="auto">
              <a:xfrm>
                <a:off x="624" y="1008"/>
                <a:ext cx="1703" cy="1201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68637" name="Text Box 17"/>
              <p:cNvSpPr txBox="1">
                <a:spLocks noChangeArrowheads="1"/>
              </p:cNvSpPr>
              <p:nvPr/>
            </p:nvSpPr>
            <p:spPr bwMode="auto">
              <a:xfrm>
                <a:off x="769" y="1447"/>
                <a:ext cx="1414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Прикладной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8620" name="Group 24"/>
            <p:cNvGrpSpPr>
              <a:grpSpLocks/>
            </p:cNvGrpSpPr>
            <p:nvPr/>
          </p:nvGrpSpPr>
          <p:grpSpPr bwMode="auto">
            <a:xfrm>
              <a:off x="624" y="2209"/>
              <a:ext cx="1711" cy="402"/>
              <a:chOff x="624" y="2209"/>
              <a:chExt cx="1711" cy="402"/>
            </a:xfrm>
          </p:grpSpPr>
          <p:sp>
            <p:nvSpPr>
              <p:cNvPr id="68630" name="AutoShape 25"/>
              <p:cNvSpPr>
                <a:spLocks noChangeArrowheads="1"/>
              </p:cNvSpPr>
              <p:nvPr/>
            </p:nvSpPr>
            <p:spPr bwMode="auto">
              <a:xfrm>
                <a:off x="624" y="2209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68631" name="Text Box 26"/>
              <p:cNvSpPr txBox="1">
                <a:spLocks noChangeArrowheads="1"/>
              </p:cNvSpPr>
              <p:nvPr/>
            </p:nvSpPr>
            <p:spPr bwMode="auto">
              <a:xfrm>
                <a:off x="693" y="2246"/>
                <a:ext cx="1642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Транспортный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8621" name="Group 27"/>
            <p:cNvGrpSpPr>
              <a:grpSpLocks/>
            </p:cNvGrpSpPr>
            <p:nvPr/>
          </p:nvGrpSpPr>
          <p:grpSpPr bwMode="auto">
            <a:xfrm>
              <a:off x="624" y="2612"/>
              <a:ext cx="1703" cy="402"/>
              <a:chOff x="624" y="2612"/>
              <a:chExt cx="1703" cy="402"/>
            </a:xfrm>
          </p:grpSpPr>
          <p:sp>
            <p:nvSpPr>
              <p:cNvPr id="68628" name="AutoShape 28"/>
              <p:cNvSpPr>
                <a:spLocks noChangeArrowheads="1"/>
              </p:cNvSpPr>
              <p:nvPr/>
            </p:nvSpPr>
            <p:spPr bwMode="auto">
              <a:xfrm>
                <a:off x="624" y="2612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68629" name="Text Box 29"/>
              <p:cNvSpPr txBox="1">
                <a:spLocks noChangeArrowheads="1"/>
              </p:cNvSpPr>
              <p:nvPr/>
            </p:nvSpPr>
            <p:spPr bwMode="auto">
              <a:xfrm>
                <a:off x="1026" y="2612"/>
                <a:ext cx="982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Сетевой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8623" name="Group 33"/>
            <p:cNvGrpSpPr>
              <a:grpSpLocks/>
            </p:cNvGrpSpPr>
            <p:nvPr/>
          </p:nvGrpSpPr>
          <p:grpSpPr bwMode="auto">
            <a:xfrm>
              <a:off x="624" y="3014"/>
              <a:ext cx="1703" cy="811"/>
              <a:chOff x="624" y="3014"/>
              <a:chExt cx="1703" cy="811"/>
            </a:xfrm>
          </p:grpSpPr>
          <p:sp>
            <p:nvSpPr>
              <p:cNvPr id="68624" name="AutoShape 34"/>
              <p:cNvSpPr>
                <a:spLocks noChangeArrowheads="1"/>
              </p:cNvSpPr>
              <p:nvPr/>
            </p:nvSpPr>
            <p:spPr bwMode="auto">
              <a:xfrm>
                <a:off x="624" y="3014"/>
                <a:ext cx="1703" cy="811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68625" name="Text Box 35"/>
              <p:cNvSpPr txBox="1">
                <a:spLocks noChangeArrowheads="1"/>
              </p:cNvSpPr>
              <p:nvPr/>
            </p:nvSpPr>
            <p:spPr bwMode="auto">
              <a:xfrm>
                <a:off x="896" y="3073"/>
                <a:ext cx="1236" cy="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algn="ctr"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Доступа к </a:t>
                </a:r>
              </a:p>
              <a:p>
                <a:pPr algn="ctr"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среде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7" name="Group 14"/>
          <p:cNvGrpSpPr>
            <a:grpSpLocks/>
          </p:cNvGrpSpPr>
          <p:nvPr/>
        </p:nvGrpSpPr>
        <p:grpSpPr bwMode="auto">
          <a:xfrm>
            <a:off x="1067094" y="1752600"/>
            <a:ext cx="2568177" cy="4471988"/>
            <a:chOff x="624" y="1008"/>
            <a:chExt cx="1752" cy="2817"/>
          </a:xfrm>
        </p:grpSpPr>
        <p:grpSp>
          <p:nvGrpSpPr>
            <p:cNvPr id="38" name="Group 15"/>
            <p:cNvGrpSpPr>
              <a:grpSpLocks/>
            </p:cNvGrpSpPr>
            <p:nvPr/>
          </p:nvGrpSpPr>
          <p:grpSpPr bwMode="auto">
            <a:xfrm>
              <a:off x="624" y="1008"/>
              <a:ext cx="1703" cy="402"/>
              <a:chOff x="624" y="1008"/>
              <a:chExt cx="1703" cy="402"/>
            </a:xfrm>
          </p:grpSpPr>
          <p:sp>
            <p:nvSpPr>
              <p:cNvPr id="57" name="AutoShape 16"/>
              <p:cNvSpPr>
                <a:spLocks noChangeArrowheads="1"/>
              </p:cNvSpPr>
              <p:nvPr/>
            </p:nvSpPr>
            <p:spPr bwMode="auto">
              <a:xfrm>
                <a:off x="624" y="1008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58" name="Text Box 17"/>
              <p:cNvSpPr txBox="1">
                <a:spLocks noChangeArrowheads="1"/>
              </p:cNvSpPr>
              <p:nvPr/>
            </p:nvSpPr>
            <p:spPr bwMode="auto">
              <a:xfrm>
                <a:off x="799" y="1022"/>
                <a:ext cx="1462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Приложений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624" y="1411"/>
              <a:ext cx="1752" cy="402"/>
              <a:chOff x="624" y="1411"/>
              <a:chExt cx="1752" cy="402"/>
            </a:xfrm>
          </p:grpSpPr>
          <p:sp>
            <p:nvSpPr>
              <p:cNvPr id="55" name="AutoShape 19"/>
              <p:cNvSpPr>
                <a:spLocks noChangeArrowheads="1"/>
              </p:cNvSpPr>
              <p:nvPr/>
            </p:nvSpPr>
            <p:spPr bwMode="auto">
              <a:xfrm>
                <a:off x="624" y="1411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56" name="Text Box 20"/>
              <p:cNvSpPr txBox="1">
                <a:spLocks noChangeArrowheads="1"/>
              </p:cNvSpPr>
              <p:nvPr/>
            </p:nvSpPr>
            <p:spPr bwMode="auto">
              <a:xfrm>
                <a:off x="659" y="1442"/>
                <a:ext cx="1717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Представлений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0" name="Group 21"/>
            <p:cNvGrpSpPr>
              <a:grpSpLocks/>
            </p:cNvGrpSpPr>
            <p:nvPr/>
          </p:nvGrpSpPr>
          <p:grpSpPr bwMode="auto">
            <a:xfrm>
              <a:off x="624" y="1814"/>
              <a:ext cx="1703" cy="402"/>
              <a:chOff x="624" y="1814"/>
              <a:chExt cx="1703" cy="402"/>
            </a:xfrm>
          </p:grpSpPr>
          <p:sp>
            <p:nvSpPr>
              <p:cNvPr id="53" name="AutoShape 22"/>
              <p:cNvSpPr>
                <a:spLocks noChangeArrowheads="1"/>
              </p:cNvSpPr>
              <p:nvPr/>
            </p:nvSpPr>
            <p:spPr bwMode="auto">
              <a:xfrm>
                <a:off x="624" y="1814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54" name="Text Box 23"/>
              <p:cNvSpPr txBox="1">
                <a:spLocks noChangeArrowheads="1"/>
              </p:cNvSpPr>
              <p:nvPr/>
            </p:nvSpPr>
            <p:spPr bwMode="auto">
              <a:xfrm>
                <a:off x="1076" y="1814"/>
                <a:ext cx="883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Сессий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1" name="Group 24"/>
            <p:cNvGrpSpPr>
              <a:grpSpLocks/>
            </p:cNvGrpSpPr>
            <p:nvPr/>
          </p:nvGrpSpPr>
          <p:grpSpPr bwMode="auto">
            <a:xfrm>
              <a:off x="624" y="2209"/>
              <a:ext cx="1714" cy="402"/>
              <a:chOff x="624" y="2209"/>
              <a:chExt cx="1714" cy="402"/>
            </a:xfrm>
          </p:grpSpPr>
          <p:sp>
            <p:nvSpPr>
              <p:cNvPr id="51" name="AutoShape 25"/>
              <p:cNvSpPr>
                <a:spLocks noChangeArrowheads="1"/>
              </p:cNvSpPr>
              <p:nvPr/>
            </p:nvSpPr>
            <p:spPr bwMode="auto">
              <a:xfrm>
                <a:off x="624" y="2209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52" name="Text Box 26"/>
              <p:cNvSpPr txBox="1">
                <a:spLocks noChangeArrowheads="1"/>
              </p:cNvSpPr>
              <p:nvPr/>
            </p:nvSpPr>
            <p:spPr bwMode="auto">
              <a:xfrm>
                <a:off x="696" y="2240"/>
                <a:ext cx="1642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Транспортный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2" name="Group 27"/>
            <p:cNvGrpSpPr>
              <a:grpSpLocks/>
            </p:cNvGrpSpPr>
            <p:nvPr/>
          </p:nvGrpSpPr>
          <p:grpSpPr bwMode="auto">
            <a:xfrm>
              <a:off x="624" y="2612"/>
              <a:ext cx="1703" cy="402"/>
              <a:chOff x="624" y="2612"/>
              <a:chExt cx="1703" cy="402"/>
            </a:xfrm>
          </p:grpSpPr>
          <p:sp>
            <p:nvSpPr>
              <p:cNvPr id="49" name="AutoShape 28"/>
              <p:cNvSpPr>
                <a:spLocks noChangeArrowheads="1"/>
              </p:cNvSpPr>
              <p:nvPr/>
            </p:nvSpPr>
            <p:spPr bwMode="auto">
              <a:xfrm>
                <a:off x="624" y="2612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50" name="Text Box 29"/>
              <p:cNvSpPr txBox="1">
                <a:spLocks noChangeArrowheads="1"/>
              </p:cNvSpPr>
              <p:nvPr/>
            </p:nvSpPr>
            <p:spPr bwMode="auto">
              <a:xfrm>
                <a:off x="1026" y="2612"/>
                <a:ext cx="982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Сетевой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3" name="Group 30"/>
            <p:cNvGrpSpPr>
              <a:grpSpLocks/>
            </p:cNvGrpSpPr>
            <p:nvPr/>
          </p:nvGrpSpPr>
          <p:grpSpPr bwMode="auto">
            <a:xfrm>
              <a:off x="624" y="3020"/>
              <a:ext cx="1703" cy="402"/>
              <a:chOff x="624" y="3020"/>
              <a:chExt cx="1703" cy="402"/>
            </a:xfrm>
          </p:grpSpPr>
          <p:sp>
            <p:nvSpPr>
              <p:cNvPr id="47" name="AutoShape 31"/>
              <p:cNvSpPr>
                <a:spLocks noChangeArrowheads="1"/>
              </p:cNvSpPr>
              <p:nvPr/>
            </p:nvSpPr>
            <p:spPr bwMode="auto">
              <a:xfrm>
                <a:off x="624" y="3020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48" name="Text Box 32"/>
              <p:cNvSpPr txBox="1">
                <a:spLocks noChangeArrowheads="1"/>
              </p:cNvSpPr>
              <p:nvPr/>
            </p:nvSpPr>
            <p:spPr bwMode="auto">
              <a:xfrm>
                <a:off x="867" y="3033"/>
                <a:ext cx="1295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  <a:tab pos="14478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Канальный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4" name="Group 33"/>
            <p:cNvGrpSpPr>
              <a:grpSpLocks/>
            </p:cNvGrpSpPr>
            <p:nvPr/>
          </p:nvGrpSpPr>
          <p:grpSpPr bwMode="auto">
            <a:xfrm>
              <a:off x="624" y="3423"/>
              <a:ext cx="1703" cy="402"/>
              <a:chOff x="624" y="3423"/>
              <a:chExt cx="1703" cy="402"/>
            </a:xfrm>
          </p:grpSpPr>
          <p:sp>
            <p:nvSpPr>
              <p:cNvPr id="45" name="AutoShape 34"/>
              <p:cNvSpPr>
                <a:spLocks noChangeArrowheads="1"/>
              </p:cNvSpPr>
              <p:nvPr/>
            </p:nvSpPr>
            <p:spPr bwMode="auto">
              <a:xfrm>
                <a:off x="624" y="3423"/>
                <a:ext cx="1703" cy="402"/>
              </a:xfrm>
              <a:prstGeom prst="roundRect">
                <a:avLst>
                  <a:gd name="adj" fmla="val 245"/>
                </a:avLst>
              </a:prstGeom>
              <a:solidFill>
                <a:srgbClr val="F57B49"/>
              </a:solidFill>
              <a:ln w="126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/>
              </a:p>
            </p:txBody>
          </p:sp>
          <p:sp>
            <p:nvSpPr>
              <p:cNvPr id="46" name="Text Box 35"/>
              <p:cNvSpPr txBox="1">
                <a:spLocks noChangeArrowheads="1"/>
              </p:cNvSpPr>
              <p:nvPr/>
            </p:nvSpPr>
            <p:spPr bwMode="auto">
              <a:xfrm>
                <a:off x="773" y="3460"/>
                <a:ext cx="1404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90000" tIns="71495" rIns="90000" bIns="46800" anchorCtr="1">
                <a:spAutoFit/>
              </a:bodyPr>
              <a:lstStyle>
                <a:lvl1pPr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37931725" indent="-37474525" eaLnBrk="0" hangingPunct="0">
                  <a:lnSpc>
                    <a:spcPct val="68000"/>
                  </a:lnSpc>
                  <a:buClr>
                    <a:srgbClr val="000000"/>
                  </a:buClr>
                  <a:buSzPct val="100000"/>
                  <a:buFont typeface="Times New Roman" pitchFamily="18" charset="0"/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eaLnBrk="0" hangingPunct="0">
                  <a:lnSpc>
                    <a:spcPct val="68000"/>
                  </a:lnSpc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4572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9144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13716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1828800" eaLnBrk="0" fontAlgn="base" hangingPunct="0">
                  <a:lnSpc>
                    <a:spcPct val="68000"/>
                  </a:lnSpc>
                  <a:spcBef>
                    <a:spcPct val="0"/>
                  </a:spcBef>
                  <a:spcAft>
                    <a:spcPct val="0"/>
                  </a:spcAft>
                  <a:tabLst>
                    <a:tab pos="723900" algn="l"/>
                  </a:tabLst>
                  <a:defRPr sz="2400">
                    <a:solidFill>
                      <a:schemeClr val="bg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ts val="1725"/>
                  </a:spcBef>
                </a:pPr>
                <a:r>
                  <a:rPr lang="ru-RU" sz="2800" dirty="0" smtClean="0">
                    <a:solidFill>
                      <a:srgbClr val="FFFFFF"/>
                    </a:solidFill>
                  </a:rPr>
                  <a:t>Физический</a:t>
                </a:r>
                <a:endParaRPr lang="en-GB" sz="2800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9" name="Group 6"/>
          <p:cNvGrpSpPr>
            <a:grpSpLocks/>
          </p:cNvGrpSpPr>
          <p:nvPr/>
        </p:nvGrpSpPr>
        <p:grpSpPr bwMode="auto">
          <a:xfrm>
            <a:off x="8316416" y="2302312"/>
            <a:ext cx="335681" cy="3679389"/>
            <a:chOff x="288" y="2523"/>
            <a:chExt cx="229" cy="1282"/>
          </a:xfrm>
        </p:grpSpPr>
        <p:sp>
          <p:nvSpPr>
            <p:cNvPr id="60" name="Text Box 7"/>
            <p:cNvSpPr txBox="1">
              <a:spLocks noChangeArrowheads="1"/>
            </p:cNvSpPr>
            <p:nvPr/>
          </p:nvSpPr>
          <p:spPr bwMode="auto">
            <a:xfrm>
              <a:off x="288" y="3519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 dirty="0">
                  <a:solidFill>
                    <a:srgbClr val="7878DE"/>
                  </a:solidFill>
                </a:rPr>
                <a:t>1</a:t>
              </a:r>
            </a:p>
          </p:txBody>
        </p:sp>
        <p:sp>
          <p:nvSpPr>
            <p:cNvPr id="61" name="Text Box 8"/>
            <p:cNvSpPr txBox="1">
              <a:spLocks noChangeArrowheads="1"/>
            </p:cNvSpPr>
            <p:nvPr/>
          </p:nvSpPr>
          <p:spPr bwMode="auto">
            <a:xfrm>
              <a:off x="288" y="3009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 dirty="0">
                  <a:solidFill>
                    <a:srgbClr val="7878DE"/>
                  </a:solidFill>
                </a:rPr>
                <a:t>3</a:t>
              </a:r>
            </a:p>
          </p:txBody>
        </p:sp>
        <p:sp>
          <p:nvSpPr>
            <p:cNvPr id="62" name="Text Box 9"/>
            <p:cNvSpPr txBox="1">
              <a:spLocks noChangeArrowheads="1"/>
            </p:cNvSpPr>
            <p:nvPr/>
          </p:nvSpPr>
          <p:spPr bwMode="auto">
            <a:xfrm>
              <a:off x="288" y="3218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 dirty="0">
                  <a:solidFill>
                    <a:srgbClr val="7878DE"/>
                  </a:solidFill>
                </a:rPr>
                <a:t>2</a:t>
              </a:r>
            </a:p>
          </p:txBody>
        </p:sp>
        <p:sp>
          <p:nvSpPr>
            <p:cNvPr id="63" name="Text Box 10"/>
            <p:cNvSpPr txBox="1">
              <a:spLocks noChangeArrowheads="1"/>
            </p:cNvSpPr>
            <p:nvPr/>
          </p:nvSpPr>
          <p:spPr bwMode="auto">
            <a:xfrm>
              <a:off x="288" y="2523"/>
              <a:ext cx="229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360" tIns="65448" rIns="90360" bIns="44280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</a:pPr>
              <a:r>
                <a:rPr lang="en-GB" b="1" dirty="0">
                  <a:solidFill>
                    <a:srgbClr val="7878DE"/>
                  </a:solidFill>
                </a:rPr>
                <a:t>4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2288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ru-RU" sz="3200" dirty="0" smtClean="0"/>
              <a:t>Уровни </a:t>
            </a:r>
            <a:r>
              <a:rPr lang="ru-RU" sz="3200" dirty="0"/>
              <a:t>абстракции в </a:t>
            </a:r>
            <a:r>
              <a:rPr lang="ru-RU" sz="3200" dirty="0" smtClean="0"/>
              <a:t>сетевых технологиях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000" dirty="0" smtClean="0"/>
              <a:t>Физический и канальный уровни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9552" y="1340768"/>
            <a:ext cx="8208912" cy="506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Начальный уровень – умение передавать полезные сигналы в простейших информационных топологиях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kern="0" dirty="0"/>
              <a:t>в</a:t>
            </a:r>
            <a:r>
              <a:rPr lang="ru-RU" kern="0" dirty="0" smtClean="0"/>
              <a:t>ещательная топология – радио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kern="0" dirty="0"/>
              <a:t>топология точка</a:t>
            </a:r>
            <a:r>
              <a:rPr lang="ru-RU" kern="0" dirty="0" smtClean="0"/>
              <a:t>-точка – телеграф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Неизбежность: усложнение топологии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Необходимость адресации абонентов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Потребность утвердить формат </a:t>
            </a:r>
            <a:r>
              <a:rPr lang="ru-RU" sz="2000" kern="0" dirty="0"/>
              <a:t>передачи </a:t>
            </a:r>
            <a:r>
              <a:rPr lang="ru-RU" sz="2000" kern="0" dirty="0" smtClean="0"/>
              <a:t>данных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kern="0" dirty="0" smtClean="0"/>
              <a:t>надо отделять пользовательские данные от служебных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kern="0" dirty="0" smtClean="0"/>
              <a:t>надо научиться выделять в потоке битов порции данных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Сервис</a:t>
            </a:r>
            <a:r>
              <a:rPr lang="ru-RU" sz="2000" kern="0" dirty="0"/>
              <a:t> канального уровня - передать абоненту </a:t>
            </a:r>
            <a:r>
              <a:rPr lang="ru-RU" sz="2000" kern="0" dirty="0" err="1"/>
              <a:t>X</a:t>
            </a:r>
            <a:r>
              <a:rPr lang="ru-RU" sz="2000" kern="0" dirty="0"/>
              <a:t> из </a:t>
            </a:r>
            <a:r>
              <a:rPr lang="ru-RU" sz="2000" kern="0" dirty="0" smtClean="0"/>
              <a:t>локальной </a:t>
            </a:r>
            <a:r>
              <a:rPr lang="ru-RU" sz="2000" kern="0" dirty="0"/>
              <a:t>топологии заданную порцию данных</a:t>
            </a:r>
            <a:endParaRPr lang="ru-RU" sz="2000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Уровень создает абстракцию над: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kern="0" dirty="0" smtClean="0"/>
              <a:t>деталями форматирования данных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kern="0" dirty="0" smtClean="0"/>
              <a:t>алгоритмами доступа к каналу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kern="0" dirty="0" smtClean="0"/>
              <a:t>методом кодирования данных в сигналы и т.п.</a:t>
            </a:r>
          </a:p>
        </p:txBody>
      </p:sp>
    </p:spTree>
    <p:extLst>
      <p:ext uri="{BB962C8B-B14F-4D97-AF65-F5344CB8AC3E}">
        <p14:creationId xmlns:p14="http://schemas.microsoft.com/office/powerpoint/2010/main" val="7140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взаимодействия</a:t>
            </a:r>
            <a:r>
              <a:rPr lang="en-GB" dirty="0" smtClean="0"/>
              <a:t>:</a:t>
            </a:r>
            <a:br>
              <a:rPr lang="en-GB" dirty="0" smtClean="0"/>
            </a:br>
            <a:r>
              <a:rPr lang="en-GB" dirty="0" smtClean="0"/>
              <a:t>TCP/IP</a:t>
            </a:r>
          </a:p>
        </p:txBody>
      </p:sp>
      <p:grpSp>
        <p:nvGrpSpPr>
          <p:cNvPr id="72707" name="Group 2"/>
          <p:cNvGrpSpPr>
            <a:grpSpLocks/>
          </p:cNvGrpSpPr>
          <p:nvPr/>
        </p:nvGrpSpPr>
        <p:grpSpPr bwMode="auto">
          <a:xfrm>
            <a:off x="3068034" y="2644776"/>
            <a:ext cx="1747298" cy="377825"/>
            <a:chOff x="1937" y="1666"/>
            <a:chExt cx="1192" cy="238"/>
          </a:xfrm>
        </p:grpSpPr>
        <p:sp>
          <p:nvSpPr>
            <p:cNvPr id="72782" name="Freeform 3"/>
            <p:cNvSpPr>
              <a:spLocks noChangeArrowheads="1"/>
            </p:cNvSpPr>
            <p:nvPr/>
          </p:nvSpPr>
          <p:spPr bwMode="auto">
            <a:xfrm>
              <a:off x="1937" y="1666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3" name="Freeform 4"/>
            <p:cNvSpPr>
              <a:spLocks noChangeArrowheads="1"/>
            </p:cNvSpPr>
            <p:nvPr/>
          </p:nvSpPr>
          <p:spPr bwMode="auto">
            <a:xfrm>
              <a:off x="3093" y="1726"/>
              <a:ext cx="37" cy="121"/>
            </a:xfrm>
            <a:custGeom>
              <a:avLst/>
              <a:gdLst>
                <a:gd name="T0" fmla="*/ 0 w 164"/>
                <a:gd name="T1" fmla="*/ 0 h 532"/>
                <a:gd name="T2" fmla="*/ 0 w 164"/>
                <a:gd name="T3" fmla="*/ 0 h 532"/>
                <a:gd name="T4" fmla="*/ 0 w 164"/>
                <a:gd name="T5" fmla="*/ 1 h 532"/>
                <a:gd name="T6" fmla="*/ 0 w 164"/>
                <a:gd name="T7" fmla="*/ 1 h 532"/>
                <a:gd name="T8" fmla="*/ 0 w 164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532"/>
                <a:gd name="T17" fmla="*/ 164 w 164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532">
                  <a:moveTo>
                    <a:pt x="163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3" y="531"/>
                  </a:lnTo>
                  <a:lnTo>
                    <a:pt x="163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4" name="Freeform 5"/>
            <p:cNvSpPr>
              <a:spLocks noChangeArrowheads="1"/>
            </p:cNvSpPr>
            <p:nvPr/>
          </p:nvSpPr>
          <p:spPr bwMode="auto">
            <a:xfrm>
              <a:off x="2981" y="1726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08" name="AutoShape 6"/>
          <p:cNvSpPr>
            <a:spLocks noChangeArrowheads="1"/>
          </p:cNvSpPr>
          <p:nvPr/>
        </p:nvSpPr>
        <p:spPr bwMode="auto">
          <a:xfrm>
            <a:off x="2908255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09" name="Oval 7"/>
          <p:cNvSpPr>
            <a:spLocks noChangeArrowheads="1"/>
          </p:cNvSpPr>
          <p:nvPr/>
        </p:nvSpPr>
        <p:spPr bwMode="auto">
          <a:xfrm>
            <a:off x="1600713" y="5791200"/>
            <a:ext cx="1739970" cy="5969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0" name="AutoShape 8"/>
          <p:cNvSpPr>
            <a:spLocks noChangeArrowheads="1"/>
          </p:cNvSpPr>
          <p:nvPr/>
        </p:nvSpPr>
        <p:spPr bwMode="auto">
          <a:xfrm>
            <a:off x="7087407" y="5867400"/>
            <a:ext cx="1511295" cy="596900"/>
          </a:xfrm>
          <a:prstGeom prst="roundRect">
            <a:avLst>
              <a:gd name="adj" fmla="val 264"/>
            </a:avLst>
          </a:prstGeom>
          <a:solidFill>
            <a:srgbClr val="FF00FF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1" name="Oval 9"/>
          <p:cNvSpPr>
            <a:spLocks noChangeArrowheads="1"/>
          </p:cNvSpPr>
          <p:nvPr/>
        </p:nvSpPr>
        <p:spPr bwMode="auto">
          <a:xfrm>
            <a:off x="4038430" y="57912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2" name="Oval 10"/>
          <p:cNvSpPr>
            <a:spLocks noChangeArrowheads="1"/>
          </p:cNvSpPr>
          <p:nvPr/>
        </p:nvSpPr>
        <p:spPr bwMode="auto">
          <a:xfrm>
            <a:off x="5791592" y="58674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3" name="Line 11"/>
          <p:cNvSpPr>
            <a:spLocks noChangeShapeType="1"/>
          </p:cNvSpPr>
          <p:nvPr/>
        </p:nvSpPr>
        <p:spPr bwMode="auto">
          <a:xfrm flipV="1">
            <a:off x="3276185" y="6007100"/>
            <a:ext cx="762244" cy="152400"/>
          </a:xfrm>
          <a:prstGeom prst="line">
            <a:avLst/>
          </a:prstGeom>
          <a:noFill/>
          <a:ln w="507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4" name="Line 12"/>
          <p:cNvSpPr>
            <a:spLocks noChangeShapeType="1"/>
          </p:cNvSpPr>
          <p:nvPr/>
        </p:nvSpPr>
        <p:spPr bwMode="auto">
          <a:xfrm>
            <a:off x="4495776" y="6019800"/>
            <a:ext cx="1295815" cy="76200"/>
          </a:xfrm>
          <a:prstGeom prst="line">
            <a:avLst/>
          </a:prstGeom>
          <a:noFill/>
          <a:ln w="76320">
            <a:solidFill>
              <a:srgbClr val="00FF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5" name="Line 13"/>
          <p:cNvSpPr>
            <a:spLocks noChangeShapeType="1"/>
          </p:cNvSpPr>
          <p:nvPr/>
        </p:nvSpPr>
        <p:spPr bwMode="auto">
          <a:xfrm>
            <a:off x="6248938" y="6096000"/>
            <a:ext cx="838469" cy="76200"/>
          </a:xfrm>
          <a:prstGeom prst="line">
            <a:avLst/>
          </a:prstGeom>
          <a:noFill/>
          <a:ln w="76320">
            <a:solidFill>
              <a:srgbClr val="99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6" name="Text Box 14"/>
          <p:cNvSpPr txBox="1">
            <a:spLocks noChangeArrowheads="1"/>
          </p:cNvSpPr>
          <p:nvPr/>
        </p:nvSpPr>
        <p:spPr bwMode="auto">
          <a:xfrm>
            <a:off x="1744613" y="5439880"/>
            <a:ext cx="1452170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Источник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7" name="Text Box 15"/>
          <p:cNvSpPr txBox="1">
            <a:spLocks noChangeArrowheads="1"/>
          </p:cNvSpPr>
          <p:nvPr/>
        </p:nvSpPr>
        <p:spPr bwMode="auto">
          <a:xfrm>
            <a:off x="3930044" y="5339182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8" name="Text Box 16"/>
          <p:cNvSpPr txBox="1">
            <a:spLocks noChangeArrowheads="1"/>
          </p:cNvSpPr>
          <p:nvPr/>
        </p:nvSpPr>
        <p:spPr bwMode="auto">
          <a:xfrm>
            <a:off x="6961026" y="5370546"/>
            <a:ext cx="1871066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Потребитель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72719" name="Group 17"/>
          <p:cNvGrpSpPr>
            <a:grpSpLocks/>
          </p:cNvGrpSpPr>
          <p:nvPr/>
        </p:nvGrpSpPr>
        <p:grpSpPr bwMode="auto">
          <a:xfrm>
            <a:off x="1467321" y="2644779"/>
            <a:ext cx="1424810" cy="463551"/>
            <a:chOff x="845" y="1666"/>
            <a:chExt cx="972" cy="292"/>
          </a:xfrm>
        </p:grpSpPr>
        <p:sp>
          <p:nvSpPr>
            <p:cNvPr id="72780" name="AutoShape 18"/>
            <p:cNvSpPr>
              <a:spLocks noChangeArrowheads="1"/>
            </p:cNvSpPr>
            <p:nvPr/>
          </p:nvSpPr>
          <p:spPr bwMode="auto">
            <a:xfrm>
              <a:off x="845" y="1666"/>
              <a:ext cx="97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1" name="Text Box 19"/>
            <p:cNvSpPr txBox="1">
              <a:spLocks noChangeArrowheads="1"/>
            </p:cNvSpPr>
            <p:nvPr/>
          </p:nvSpPr>
          <p:spPr bwMode="auto">
            <a:xfrm>
              <a:off x="896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Приложений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0" name="Group 20"/>
          <p:cNvGrpSpPr>
            <a:grpSpLocks/>
          </p:cNvGrpSpPr>
          <p:nvPr/>
        </p:nvGrpSpPr>
        <p:grpSpPr bwMode="auto">
          <a:xfrm>
            <a:off x="1452663" y="3109910"/>
            <a:ext cx="1484910" cy="463549"/>
            <a:chOff x="835" y="1959"/>
            <a:chExt cx="1013" cy="292"/>
          </a:xfrm>
        </p:grpSpPr>
        <p:sp>
          <p:nvSpPr>
            <p:cNvPr id="72778" name="AutoShape 21"/>
            <p:cNvSpPr>
              <a:spLocks noChangeArrowheads="1"/>
            </p:cNvSpPr>
            <p:nvPr/>
          </p:nvSpPr>
          <p:spPr bwMode="auto">
            <a:xfrm>
              <a:off x="835" y="1959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9" name="Text Box 22"/>
            <p:cNvSpPr txBox="1">
              <a:spLocks noChangeArrowheads="1"/>
            </p:cNvSpPr>
            <p:nvPr/>
          </p:nvSpPr>
          <p:spPr bwMode="auto">
            <a:xfrm>
              <a:off x="854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Транспортный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1" name="Group 23"/>
          <p:cNvGrpSpPr>
            <a:grpSpLocks/>
          </p:cNvGrpSpPr>
          <p:nvPr/>
        </p:nvGrpSpPr>
        <p:grpSpPr bwMode="auto">
          <a:xfrm>
            <a:off x="1452663" y="3575055"/>
            <a:ext cx="1439468" cy="463551"/>
            <a:chOff x="835" y="2252"/>
            <a:chExt cx="982" cy="292"/>
          </a:xfrm>
        </p:grpSpPr>
        <p:sp>
          <p:nvSpPr>
            <p:cNvPr id="72776" name="AutoShape 24"/>
            <p:cNvSpPr>
              <a:spLocks noChangeArrowheads="1"/>
            </p:cNvSpPr>
            <p:nvPr/>
          </p:nvSpPr>
          <p:spPr bwMode="auto">
            <a:xfrm>
              <a:off x="835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7" name="Text Box 25"/>
            <p:cNvSpPr txBox="1">
              <a:spLocks noChangeArrowheads="1"/>
            </p:cNvSpPr>
            <p:nvPr/>
          </p:nvSpPr>
          <p:spPr bwMode="auto">
            <a:xfrm>
              <a:off x="996" y="2252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2" name="Group 26"/>
          <p:cNvGrpSpPr>
            <a:grpSpLocks/>
          </p:cNvGrpSpPr>
          <p:nvPr/>
        </p:nvGrpSpPr>
        <p:grpSpPr bwMode="auto">
          <a:xfrm>
            <a:off x="1452663" y="4040184"/>
            <a:ext cx="1439469" cy="463549"/>
            <a:chOff x="835" y="2545"/>
            <a:chExt cx="982" cy="292"/>
          </a:xfrm>
        </p:grpSpPr>
        <p:sp>
          <p:nvSpPr>
            <p:cNvPr id="72774" name="AutoShape 27"/>
            <p:cNvSpPr>
              <a:spLocks noChangeArrowheads="1"/>
            </p:cNvSpPr>
            <p:nvPr/>
          </p:nvSpPr>
          <p:spPr bwMode="auto">
            <a:xfrm>
              <a:off x="835" y="2545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5" name="Text Box 28"/>
            <p:cNvSpPr txBox="1">
              <a:spLocks noChangeArrowheads="1"/>
            </p:cNvSpPr>
            <p:nvPr/>
          </p:nvSpPr>
          <p:spPr bwMode="auto">
            <a:xfrm>
              <a:off x="1118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3" name="Group 29"/>
          <p:cNvGrpSpPr>
            <a:grpSpLocks/>
          </p:cNvGrpSpPr>
          <p:nvPr/>
        </p:nvGrpSpPr>
        <p:grpSpPr bwMode="auto">
          <a:xfrm>
            <a:off x="1452662" y="4505331"/>
            <a:ext cx="2584302" cy="463551"/>
            <a:chOff x="835" y="2838"/>
            <a:chExt cx="1763" cy="292"/>
          </a:xfrm>
        </p:grpSpPr>
        <p:sp>
          <p:nvSpPr>
            <p:cNvPr id="72772" name="AutoShape 30"/>
            <p:cNvSpPr>
              <a:spLocks noChangeArrowheads="1"/>
            </p:cNvSpPr>
            <p:nvPr/>
          </p:nvSpPr>
          <p:spPr bwMode="auto">
            <a:xfrm>
              <a:off x="835" y="2838"/>
              <a:ext cx="176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3" name="Text Box 31"/>
            <p:cNvSpPr txBox="1">
              <a:spLocks noChangeArrowheads="1"/>
            </p:cNvSpPr>
            <p:nvPr/>
          </p:nvSpPr>
          <p:spPr bwMode="auto">
            <a:xfrm>
              <a:off x="1387" y="2838"/>
              <a:ext cx="108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Физический 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4" name="Group 32"/>
          <p:cNvGrpSpPr>
            <a:grpSpLocks/>
          </p:cNvGrpSpPr>
          <p:nvPr/>
        </p:nvGrpSpPr>
        <p:grpSpPr bwMode="auto">
          <a:xfrm>
            <a:off x="3365602" y="3575055"/>
            <a:ext cx="1439470" cy="463551"/>
            <a:chOff x="2140" y="2252"/>
            <a:chExt cx="982" cy="292"/>
          </a:xfrm>
        </p:grpSpPr>
        <p:sp>
          <p:nvSpPr>
            <p:cNvPr id="72770" name="AutoShape 33"/>
            <p:cNvSpPr>
              <a:spLocks noChangeArrowheads="1"/>
            </p:cNvSpPr>
            <p:nvPr/>
          </p:nvSpPr>
          <p:spPr bwMode="auto">
            <a:xfrm>
              <a:off x="2140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1" name="Text Box 34"/>
            <p:cNvSpPr txBox="1">
              <a:spLocks noChangeArrowheads="1"/>
            </p:cNvSpPr>
            <p:nvPr/>
          </p:nvSpPr>
          <p:spPr bwMode="auto">
            <a:xfrm>
              <a:off x="2262" y="227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5" name="Group 35"/>
          <p:cNvGrpSpPr>
            <a:grpSpLocks/>
          </p:cNvGrpSpPr>
          <p:nvPr/>
        </p:nvGrpSpPr>
        <p:grpSpPr bwMode="auto">
          <a:xfrm>
            <a:off x="3365601" y="4040183"/>
            <a:ext cx="740257" cy="463549"/>
            <a:chOff x="2140" y="2545"/>
            <a:chExt cx="505" cy="292"/>
          </a:xfrm>
        </p:grpSpPr>
        <p:sp>
          <p:nvSpPr>
            <p:cNvPr id="72768" name="AutoShape 36"/>
            <p:cNvSpPr>
              <a:spLocks noChangeArrowheads="1"/>
            </p:cNvSpPr>
            <p:nvPr/>
          </p:nvSpPr>
          <p:spPr bwMode="auto">
            <a:xfrm>
              <a:off x="2140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9" name="Text Box 37"/>
            <p:cNvSpPr txBox="1">
              <a:spLocks noChangeArrowheads="1"/>
            </p:cNvSpPr>
            <p:nvPr/>
          </p:nvSpPr>
          <p:spPr bwMode="auto">
            <a:xfrm>
              <a:off x="2159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6" name="Group 38"/>
          <p:cNvGrpSpPr>
            <a:grpSpLocks/>
          </p:cNvGrpSpPr>
          <p:nvPr/>
        </p:nvGrpSpPr>
        <p:grpSpPr bwMode="auto">
          <a:xfrm>
            <a:off x="4133710" y="4040184"/>
            <a:ext cx="743189" cy="463549"/>
            <a:chOff x="2664" y="2545"/>
            <a:chExt cx="507" cy="292"/>
          </a:xfrm>
        </p:grpSpPr>
        <p:sp>
          <p:nvSpPr>
            <p:cNvPr id="72766" name="AutoShape 39"/>
            <p:cNvSpPr>
              <a:spLocks noChangeArrowheads="1"/>
            </p:cNvSpPr>
            <p:nvPr/>
          </p:nvSpPr>
          <p:spPr bwMode="auto">
            <a:xfrm>
              <a:off x="2664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7" name="Text Box 40"/>
            <p:cNvSpPr txBox="1">
              <a:spLocks noChangeArrowheads="1"/>
            </p:cNvSpPr>
            <p:nvPr/>
          </p:nvSpPr>
          <p:spPr bwMode="auto">
            <a:xfrm>
              <a:off x="2685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27" name="AutoShape 41"/>
          <p:cNvSpPr>
            <a:spLocks noChangeArrowheads="1"/>
          </p:cNvSpPr>
          <p:nvPr/>
        </p:nvSpPr>
        <p:spPr bwMode="auto">
          <a:xfrm>
            <a:off x="4806537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28" name="Group 42"/>
          <p:cNvGrpSpPr>
            <a:grpSpLocks/>
          </p:cNvGrpSpPr>
          <p:nvPr/>
        </p:nvGrpSpPr>
        <p:grpSpPr bwMode="auto">
          <a:xfrm>
            <a:off x="5263885" y="3575055"/>
            <a:ext cx="1440935" cy="463551"/>
            <a:chOff x="3435" y="2252"/>
            <a:chExt cx="983" cy="292"/>
          </a:xfrm>
        </p:grpSpPr>
        <p:sp>
          <p:nvSpPr>
            <p:cNvPr id="72764" name="AutoShape 43"/>
            <p:cNvSpPr>
              <a:spLocks noChangeArrowheads="1"/>
            </p:cNvSpPr>
            <p:nvPr/>
          </p:nvSpPr>
          <p:spPr bwMode="auto">
            <a:xfrm>
              <a:off x="3435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5" name="Text Box 44"/>
            <p:cNvSpPr txBox="1">
              <a:spLocks noChangeArrowheads="1"/>
            </p:cNvSpPr>
            <p:nvPr/>
          </p:nvSpPr>
          <p:spPr bwMode="auto">
            <a:xfrm>
              <a:off x="3557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9" name="Group 45"/>
          <p:cNvGrpSpPr>
            <a:grpSpLocks/>
          </p:cNvGrpSpPr>
          <p:nvPr/>
        </p:nvGrpSpPr>
        <p:grpSpPr bwMode="auto">
          <a:xfrm>
            <a:off x="5263892" y="4040183"/>
            <a:ext cx="740257" cy="781048"/>
            <a:chOff x="3435" y="2545"/>
            <a:chExt cx="505" cy="492"/>
          </a:xfrm>
        </p:grpSpPr>
        <p:sp>
          <p:nvSpPr>
            <p:cNvPr id="72762" name="AutoShape 46"/>
            <p:cNvSpPr>
              <a:spLocks noChangeArrowheads="1"/>
            </p:cNvSpPr>
            <p:nvPr/>
          </p:nvSpPr>
          <p:spPr bwMode="auto">
            <a:xfrm>
              <a:off x="3435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3" name="Text Box 47"/>
            <p:cNvSpPr txBox="1">
              <a:spLocks noChangeArrowheads="1"/>
            </p:cNvSpPr>
            <p:nvPr/>
          </p:nvSpPr>
          <p:spPr bwMode="auto">
            <a:xfrm>
              <a:off x="3454" y="2545"/>
              <a:ext cx="48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ru-RU" sz="2000" dirty="0">
                <a:solidFill>
                  <a:srgbClr val="FFFFFF"/>
                </a:solidFill>
              </a:endParaRPr>
            </a:p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0" name="Group 48"/>
          <p:cNvGrpSpPr>
            <a:grpSpLocks/>
          </p:cNvGrpSpPr>
          <p:nvPr/>
        </p:nvGrpSpPr>
        <p:grpSpPr bwMode="auto">
          <a:xfrm>
            <a:off x="6031996" y="4040183"/>
            <a:ext cx="675759" cy="463549"/>
            <a:chOff x="3959" y="2545"/>
            <a:chExt cx="461" cy="292"/>
          </a:xfrm>
        </p:grpSpPr>
        <p:sp>
          <p:nvSpPr>
            <p:cNvPr id="72760" name="AutoShape 49"/>
            <p:cNvSpPr>
              <a:spLocks noChangeArrowheads="1"/>
            </p:cNvSpPr>
            <p:nvPr/>
          </p:nvSpPr>
          <p:spPr bwMode="auto">
            <a:xfrm>
              <a:off x="3959" y="2545"/>
              <a:ext cx="45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1" name="Text Box 50"/>
            <p:cNvSpPr txBox="1">
              <a:spLocks noChangeArrowheads="1"/>
            </p:cNvSpPr>
            <p:nvPr/>
          </p:nvSpPr>
          <p:spPr bwMode="auto">
            <a:xfrm>
              <a:off x="3978" y="2545"/>
              <a:ext cx="4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400" dirty="0" smtClean="0">
                  <a:solidFill>
                    <a:srgbClr val="FFFFFF"/>
                  </a:solidFill>
                </a:rPr>
                <a:t>Канал</a:t>
              </a:r>
              <a:endParaRPr lang="en-GB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31" name="AutoShape 51"/>
          <p:cNvSpPr>
            <a:spLocks noChangeArrowheads="1"/>
          </p:cNvSpPr>
          <p:nvPr/>
        </p:nvSpPr>
        <p:spPr bwMode="auto">
          <a:xfrm>
            <a:off x="6706285" y="4040188"/>
            <a:ext cx="455880" cy="381000"/>
          </a:xfrm>
          <a:prstGeom prst="leftRightArrow">
            <a:avLst>
              <a:gd name="adj1" fmla="val 50000"/>
              <a:gd name="adj2" fmla="val 25797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32" name="Group 52"/>
          <p:cNvGrpSpPr>
            <a:grpSpLocks/>
          </p:cNvGrpSpPr>
          <p:nvPr/>
        </p:nvGrpSpPr>
        <p:grpSpPr bwMode="auto">
          <a:xfrm>
            <a:off x="7176825" y="2644779"/>
            <a:ext cx="1440935" cy="463551"/>
            <a:chOff x="4740" y="1666"/>
            <a:chExt cx="983" cy="292"/>
          </a:xfrm>
        </p:grpSpPr>
        <p:sp>
          <p:nvSpPr>
            <p:cNvPr id="72758" name="AutoShape 53"/>
            <p:cNvSpPr>
              <a:spLocks noChangeArrowheads="1"/>
            </p:cNvSpPr>
            <p:nvPr/>
          </p:nvSpPr>
          <p:spPr bwMode="auto">
            <a:xfrm>
              <a:off x="4740" y="1666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9" name="Text Box 54"/>
            <p:cNvSpPr txBox="1">
              <a:spLocks noChangeArrowheads="1"/>
            </p:cNvSpPr>
            <p:nvPr/>
          </p:nvSpPr>
          <p:spPr bwMode="auto">
            <a:xfrm>
              <a:off x="4795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Приложений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3" name="Group 55"/>
          <p:cNvGrpSpPr>
            <a:grpSpLocks/>
          </p:cNvGrpSpPr>
          <p:nvPr/>
        </p:nvGrpSpPr>
        <p:grpSpPr bwMode="auto">
          <a:xfrm>
            <a:off x="7176822" y="3109910"/>
            <a:ext cx="1484910" cy="463549"/>
            <a:chOff x="4740" y="1959"/>
            <a:chExt cx="1013" cy="292"/>
          </a:xfrm>
        </p:grpSpPr>
        <p:sp>
          <p:nvSpPr>
            <p:cNvPr id="72756" name="AutoShape 56"/>
            <p:cNvSpPr>
              <a:spLocks noChangeArrowheads="1"/>
            </p:cNvSpPr>
            <p:nvPr/>
          </p:nvSpPr>
          <p:spPr bwMode="auto">
            <a:xfrm>
              <a:off x="4740" y="1959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7" name="Text Box 57"/>
            <p:cNvSpPr txBox="1">
              <a:spLocks noChangeArrowheads="1"/>
            </p:cNvSpPr>
            <p:nvPr/>
          </p:nvSpPr>
          <p:spPr bwMode="auto">
            <a:xfrm>
              <a:off x="4759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Транспортный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4" name="Group 58"/>
          <p:cNvGrpSpPr>
            <a:grpSpLocks/>
          </p:cNvGrpSpPr>
          <p:nvPr/>
        </p:nvGrpSpPr>
        <p:grpSpPr bwMode="auto">
          <a:xfrm>
            <a:off x="7176825" y="3575055"/>
            <a:ext cx="1440935" cy="463551"/>
            <a:chOff x="4740" y="2252"/>
            <a:chExt cx="983" cy="292"/>
          </a:xfrm>
        </p:grpSpPr>
        <p:sp>
          <p:nvSpPr>
            <p:cNvPr id="72754" name="AutoShape 59"/>
            <p:cNvSpPr>
              <a:spLocks noChangeArrowheads="1"/>
            </p:cNvSpPr>
            <p:nvPr/>
          </p:nvSpPr>
          <p:spPr bwMode="auto">
            <a:xfrm>
              <a:off x="4740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5" name="Text Box 60"/>
            <p:cNvSpPr txBox="1">
              <a:spLocks noChangeArrowheads="1"/>
            </p:cNvSpPr>
            <p:nvPr/>
          </p:nvSpPr>
          <p:spPr bwMode="auto">
            <a:xfrm>
              <a:off x="4862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5" name="Group 61"/>
          <p:cNvGrpSpPr>
            <a:grpSpLocks/>
          </p:cNvGrpSpPr>
          <p:nvPr/>
        </p:nvGrpSpPr>
        <p:grpSpPr bwMode="auto">
          <a:xfrm>
            <a:off x="7176825" y="4040184"/>
            <a:ext cx="1440935" cy="463549"/>
            <a:chOff x="4740" y="2545"/>
            <a:chExt cx="983" cy="292"/>
          </a:xfrm>
        </p:grpSpPr>
        <p:sp>
          <p:nvSpPr>
            <p:cNvPr id="72752" name="AutoShape 62"/>
            <p:cNvSpPr>
              <a:spLocks noChangeArrowheads="1"/>
            </p:cNvSpPr>
            <p:nvPr/>
          </p:nvSpPr>
          <p:spPr bwMode="auto">
            <a:xfrm>
              <a:off x="4740" y="2545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3" name="Text Box 63"/>
            <p:cNvSpPr txBox="1">
              <a:spLocks noChangeArrowheads="1"/>
            </p:cNvSpPr>
            <p:nvPr/>
          </p:nvSpPr>
          <p:spPr bwMode="auto">
            <a:xfrm>
              <a:off x="5021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6" name="Group 64"/>
          <p:cNvGrpSpPr>
            <a:grpSpLocks/>
          </p:cNvGrpSpPr>
          <p:nvPr/>
        </p:nvGrpSpPr>
        <p:grpSpPr bwMode="auto">
          <a:xfrm>
            <a:off x="6031991" y="4505331"/>
            <a:ext cx="2585767" cy="463551"/>
            <a:chOff x="3959" y="2838"/>
            <a:chExt cx="1764" cy="292"/>
          </a:xfrm>
        </p:grpSpPr>
        <p:sp>
          <p:nvSpPr>
            <p:cNvPr id="72750" name="AutoShape 65"/>
            <p:cNvSpPr>
              <a:spLocks noChangeArrowheads="1"/>
            </p:cNvSpPr>
            <p:nvPr/>
          </p:nvSpPr>
          <p:spPr bwMode="auto">
            <a:xfrm>
              <a:off x="3959" y="2838"/>
              <a:ext cx="1764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1" name="Text Box 66"/>
            <p:cNvSpPr txBox="1">
              <a:spLocks noChangeArrowheads="1"/>
            </p:cNvSpPr>
            <p:nvPr/>
          </p:nvSpPr>
          <p:spPr bwMode="auto">
            <a:xfrm>
              <a:off x="4511" y="2838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7" name="Group 67"/>
          <p:cNvGrpSpPr>
            <a:grpSpLocks/>
          </p:cNvGrpSpPr>
          <p:nvPr/>
        </p:nvGrpSpPr>
        <p:grpSpPr bwMode="auto">
          <a:xfrm>
            <a:off x="4133710" y="4505331"/>
            <a:ext cx="1801535" cy="463551"/>
            <a:chOff x="2664" y="2838"/>
            <a:chExt cx="1229" cy="292"/>
          </a:xfrm>
        </p:grpSpPr>
        <p:sp>
          <p:nvSpPr>
            <p:cNvPr id="72748" name="AutoShape 68"/>
            <p:cNvSpPr>
              <a:spLocks noChangeArrowheads="1"/>
            </p:cNvSpPr>
            <p:nvPr/>
          </p:nvSpPr>
          <p:spPr bwMode="auto">
            <a:xfrm>
              <a:off x="2664" y="2838"/>
              <a:ext cx="122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9" name="Text Box 69"/>
            <p:cNvSpPr txBox="1">
              <a:spLocks noChangeArrowheads="1"/>
            </p:cNvSpPr>
            <p:nvPr/>
          </p:nvSpPr>
          <p:spPr bwMode="auto">
            <a:xfrm>
              <a:off x="2784" y="2855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8" name="Group 70"/>
          <p:cNvGrpSpPr>
            <a:grpSpLocks/>
          </p:cNvGrpSpPr>
          <p:nvPr/>
        </p:nvGrpSpPr>
        <p:grpSpPr bwMode="auto">
          <a:xfrm>
            <a:off x="3054841" y="3109914"/>
            <a:ext cx="1747298" cy="377825"/>
            <a:chOff x="1928" y="1959"/>
            <a:chExt cx="1192" cy="238"/>
          </a:xfrm>
        </p:grpSpPr>
        <p:sp>
          <p:nvSpPr>
            <p:cNvPr id="72745" name="Freeform 71"/>
            <p:cNvSpPr>
              <a:spLocks noChangeArrowheads="1"/>
            </p:cNvSpPr>
            <p:nvPr/>
          </p:nvSpPr>
          <p:spPr bwMode="auto">
            <a:xfrm>
              <a:off x="1928" y="1959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6" name="Freeform 72"/>
            <p:cNvSpPr>
              <a:spLocks noChangeArrowheads="1"/>
            </p:cNvSpPr>
            <p:nvPr/>
          </p:nvSpPr>
          <p:spPr bwMode="auto">
            <a:xfrm>
              <a:off x="3084" y="2019"/>
              <a:ext cx="37" cy="121"/>
            </a:xfrm>
            <a:custGeom>
              <a:avLst/>
              <a:gdLst>
                <a:gd name="T0" fmla="*/ 0 w 165"/>
                <a:gd name="T1" fmla="*/ 0 h 532"/>
                <a:gd name="T2" fmla="*/ 0 w 165"/>
                <a:gd name="T3" fmla="*/ 0 h 532"/>
                <a:gd name="T4" fmla="*/ 0 w 165"/>
                <a:gd name="T5" fmla="*/ 1 h 532"/>
                <a:gd name="T6" fmla="*/ 0 w 165"/>
                <a:gd name="T7" fmla="*/ 1 h 532"/>
                <a:gd name="T8" fmla="*/ 0 w 165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532"/>
                <a:gd name="T17" fmla="*/ 165 w 165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532">
                  <a:moveTo>
                    <a:pt x="164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4" y="531"/>
                  </a:lnTo>
                  <a:lnTo>
                    <a:pt x="164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7" name="Freeform 73"/>
            <p:cNvSpPr>
              <a:spLocks noChangeArrowheads="1"/>
            </p:cNvSpPr>
            <p:nvPr/>
          </p:nvSpPr>
          <p:spPr bwMode="auto">
            <a:xfrm>
              <a:off x="2972" y="2019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39" name="AutoShape 74"/>
          <p:cNvSpPr>
            <a:spLocks noChangeArrowheads="1"/>
          </p:cNvSpPr>
          <p:nvPr/>
        </p:nvSpPr>
        <p:spPr bwMode="auto">
          <a:xfrm>
            <a:off x="5278543" y="2644776"/>
            <a:ext cx="1754627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0" name="AutoShape 75"/>
          <p:cNvSpPr>
            <a:spLocks noChangeArrowheads="1"/>
          </p:cNvSpPr>
          <p:nvPr/>
        </p:nvSpPr>
        <p:spPr bwMode="auto">
          <a:xfrm>
            <a:off x="5263884" y="3109914"/>
            <a:ext cx="1753162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4" name="Text Box 79"/>
          <p:cNvSpPr txBox="1">
            <a:spLocks noChangeArrowheads="1"/>
          </p:cNvSpPr>
          <p:nvPr/>
        </p:nvSpPr>
        <p:spPr bwMode="auto">
          <a:xfrm>
            <a:off x="5615309" y="5439879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8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ru-RU" sz="3200" dirty="0" smtClean="0"/>
              <a:t>Канальный уровень</a:t>
            </a:r>
            <a:br>
              <a:rPr lang="ru-RU" sz="3200" dirty="0" smtClean="0"/>
            </a:br>
            <a:r>
              <a:rPr lang="ru-RU" sz="2000" dirty="0"/>
              <a:t>П</a:t>
            </a:r>
            <a:r>
              <a:rPr lang="ru-RU" sz="2000" dirty="0" smtClean="0"/>
              <a:t>роблема масштабирования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8640960" cy="506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Устройство канального уровня немного подробнее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/>
              <a:t>и</a:t>
            </a:r>
            <a:r>
              <a:rPr lang="ru-RU" sz="2000" kern="0" dirty="0" smtClean="0"/>
              <a:t>спользуемые </a:t>
            </a:r>
            <a:r>
              <a:rPr lang="ru-RU" sz="2000" kern="0" dirty="0"/>
              <a:t>сетевые устройства </a:t>
            </a:r>
            <a:r>
              <a:rPr lang="ru-RU" sz="2000" kern="0" dirty="0" smtClean="0"/>
              <a:t>– коммутаторы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адреса абонентов – адреса</a:t>
            </a:r>
            <a:r>
              <a:rPr lang="ru-RU" sz="2000" kern="0" dirty="0"/>
              <a:t>, вшитые в сетевые </a:t>
            </a:r>
            <a:r>
              <a:rPr lang="ru-RU" sz="2000" kern="0" dirty="0" smtClean="0"/>
              <a:t>карты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уникальность </a:t>
            </a:r>
            <a:r>
              <a:rPr lang="ru-RU" sz="2000" kern="0" dirty="0"/>
              <a:t>адресов обеспечивается производителями </a:t>
            </a:r>
            <a:r>
              <a:rPr lang="ru-RU" sz="2000" kern="0" dirty="0" smtClean="0"/>
              <a:t>карт</a:t>
            </a:r>
            <a:endParaRPr lang="ru-RU" sz="2000" kern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Таблица </a:t>
            </a:r>
            <a:r>
              <a:rPr lang="ru-RU" sz="2400" kern="0" dirty="0" smtClean="0"/>
              <a:t>коммутации: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адрес </a:t>
            </a:r>
            <a:r>
              <a:rPr lang="ru-RU" sz="2000" kern="0" dirty="0"/>
              <a:t>назначения </a:t>
            </a:r>
            <a:r>
              <a:rPr lang="ru-RU" sz="2000" kern="0" dirty="0" smtClean="0"/>
              <a:t>=&gt; </a:t>
            </a:r>
            <a:r>
              <a:rPr lang="ru-RU" sz="2000" kern="0" dirty="0"/>
              <a:t>номер исходящего </a:t>
            </a:r>
            <a:r>
              <a:rPr lang="ru-RU" sz="2000" kern="0" dirty="0" smtClean="0"/>
              <a:t>порта</a:t>
            </a:r>
            <a:endParaRPr lang="ru-RU" sz="2000" kern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Устремим кол-во абонентов канального уровня к </a:t>
            </a:r>
            <a:r>
              <a:rPr lang="ru-RU" sz="2400" kern="0" dirty="0" smtClean="0"/>
              <a:t>7*10</a:t>
            </a:r>
            <a:r>
              <a:rPr lang="ru-RU" sz="2400" kern="0" baseline="30000" dirty="0" smtClean="0"/>
              <a:t>9</a:t>
            </a:r>
            <a:endParaRPr lang="ru-RU" sz="2400" kern="0" dirty="0"/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/>
              <a:t>таблица </a:t>
            </a:r>
            <a:r>
              <a:rPr lang="ru-RU" sz="2000" kern="0" dirty="0" smtClean="0"/>
              <a:t>коммутации будет расти линейно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скорость поиска исходящего порта в таблице коммутации </a:t>
            </a:r>
            <a:r>
              <a:rPr lang="ru-RU" sz="2000" kern="0" dirty="0"/>
              <a:t>будет расти </a:t>
            </a:r>
            <a:r>
              <a:rPr lang="ru-RU" sz="2000" kern="0" dirty="0" smtClean="0"/>
              <a:t>линейно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следствие - проблема масштабируемости</a:t>
            </a:r>
            <a:endParaRPr lang="ru-RU" sz="2400" kern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Именно эту проблему предлагается решать на следующем уровне</a:t>
            </a:r>
            <a:endParaRPr lang="ru-RU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263955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Канальный уровень</a:t>
            </a:r>
            <a:endParaRPr lang="en-GB" dirty="0" smtClean="0"/>
          </a:p>
        </p:txBody>
      </p:sp>
      <p:grpSp>
        <p:nvGrpSpPr>
          <p:cNvPr id="72707" name="Group 2"/>
          <p:cNvGrpSpPr>
            <a:grpSpLocks/>
          </p:cNvGrpSpPr>
          <p:nvPr/>
        </p:nvGrpSpPr>
        <p:grpSpPr bwMode="auto">
          <a:xfrm>
            <a:off x="3068034" y="2644776"/>
            <a:ext cx="1747298" cy="377825"/>
            <a:chOff x="1937" y="1666"/>
            <a:chExt cx="1192" cy="238"/>
          </a:xfrm>
          <a:effectLst/>
        </p:grpSpPr>
        <p:sp>
          <p:nvSpPr>
            <p:cNvPr id="72782" name="Freeform 3"/>
            <p:cNvSpPr>
              <a:spLocks noChangeArrowheads="1"/>
            </p:cNvSpPr>
            <p:nvPr/>
          </p:nvSpPr>
          <p:spPr bwMode="auto">
            <a:xfrm>
              <a:off x="1937" y="1666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3" name="Freeform 4"/>
            <p:cNvSpPr>
              <a:spLocks noChangeArrowheads="1"/>
            </p:cNvSpPr>
            <p:nvPr/>
          </p:nvSpPr>
          <p:spPr bwMode="auto">
            <a:xfrm>
              <a:off x="3093" y="1726"/>
              <a:ext cx="37" cy="121"/>
            </a:xfrm>
            <a:custGeom>
              <a:avLst/>
              <a:gdLst>
                <a:gd name="T0" fmla="*/ 0 w 164"/>
                <a:gd name="T1" fmla="*/ 0 h 532"/>
                <a:gd name="T2" fmla="*/ 0 w 164"/>
                <a:gd name="T3" fmla="*/ 0 h 532"/>
                <a:gd name="T4" fmla="*/ 0 w 164"/>
                <a:gd name="T5" fmla="*/ 1 h 532"/>
                <a:gd name="T6" fmla="*/ 0 w 164"/>
                <a:gd name="T7" fmla="*/ 1 h 532"/>
                <a:gd name="T8" fmla="*/ 0 w 164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532"/>
                <a:gd name="T17" fmla="*/ 164 w 164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532">
                  <a:moveTo>
                    <a:pt x="163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3" y="531"/>
                  </a:lnTo>
                  <a:lnTo>
                    <a:pt x="163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4" name="Freeform 5"/>
            <p:cNvSpPr>
              <a:spLocks noChangeArrowheads="1"/>
            </p:cNvSpPr>
            <p:nvPr/>
          </p:nvSpPr>
          <p:spPr bwMode="auto">
            <a:xfrm>
              <a:off x="2981" y="1726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08" name="AutoShape 6"/>
          <p:cNvSpPr>
            <a:spLocks noChangeArrowheads="1"/>
          </p:cNvSpPr>
          <p:nvPr/>
        </p:nvSpPr>
        <p:spPr bwMode="auto">
          <a:xfrm>
            <a:off x="2908255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>
            <a:glow rad="101600">
              <a:srgbClr val="FF0000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09" name="Oval 7"/>
          <p:cNvSpPr>
            <a:spLocks noChangeArrowheads="1"/>
          </p:cNvSpPr>
          <p:nvPr/>
        </p:nvSpPr>
        <p:spPr bwMode="auto">
          <a:xfrm>
            <a:off x="1600713" y="5791200"/>
            <a:ext cx="1739970" cy="5969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0" name="AutoShape 8"/>
          <p:cNvSpPr>
            <a:spLocks noChangeArrowheads="1"/>
          </p:cNvSpPr>
          <p:nvPr/>
        </p:nvSpPr>
        <p:spPr bwMode="auto">
          <a:xfrm>
            <a:off x="7087407" y="5867400"/>
            <a:ext cx="1511295" cy="596900"/>
          </a:xfrm>
          <a:prstGeom prst="roundRect">
            <a:avLst>
              <a:gd name="adj" fmla="val 264"/>
            </a:avLst>
          </a:prstGeom>
          <a:solidFill>
            <a:srgbClr val="FF00FF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1" name="Oval 9"/>
          <p:cNvSpPr>
            <a:spLocks noChangeArrowheads="1"/>
          </p:cNvSpPr>
          <p:nvPr/>
        </p:nvSpPr>
        <p:spPr bwMode="auto">
          <a:xfrm>
            <a:off x="4038430" y="57912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2" name="Oval 10"/>
          <p:cNvSpPr>
            <a:spLocks noChangeArrowheads="1"/>
          </p:cNvSpPr>
          <p:nvPr/>
        </p:nvSpPr>
        <p:spPr bwMode="auto">
          <a:xfrm>
            <a:off x="5791592" y="58674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3" name="Line 11"/>
          <p:cNvSpPr>
            <a:spLocks noChangeShapeType="1"/>
          </p:cNvSpPr>
          <p:nvPr/>
        </p:nvSpPr>
        <p:spPr bwMode="auto">
          <a:xfrm flipV="1">
            <a:off x="3276185" y="6007100"/>
            <a:ext cx="762244" cy="152400"/>
          </a:xfrm>
          <a:prstGeom prst="line">
            <a:avLst/>
          </a:prstGeom>
          <a:noFill/>
          <a:ln w="507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4" name="Line 12"/>
          <p:cNvSpPr>
            <a:spLocks noChangeShapeType="1"/>
          </p:cNvSpPr>
          <p:nvPr/>
        </p:nvSpPr>
        <p:spPr bwMode="auto">
          <a:xfrm>
            <a:off x="4495776" y="6019800"/>
            <a:ext cx="1295815" cy="76200"/>
          </a:xfrm>
          <a:prstGeom prst="line">
            <a:avLst/>
          </a:prstGeom>
          <a:noFill/>
          <a:ln w="76320">
            <a:solidFill>
              <a:srgbClr val="00FF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5" name="Line 13"/>
          <p:cNvSpPr>
            <a:spLocks noChangeShapeType="1"/>
          </p:cNvSpPr>
          <p:nvPr/>
        </p:nvSpPr>
        <p:spPr bwMode="auto">
          <a:xfrm>
            <a:off x="6248938" y="6096000"/>
            <a:ext cx="838469" cy="76200"/>
          </a:xfrm>
          <a:prstGeom prst="line">
            <a:avLst/>
          </a:prstGeom>
          <a:noFill/>
          <a:ln w="76320">
            <a:solidFill>
              <a:srgbClr val="99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6" name="Text Box 14"/>
          <p:cNvSpPr txBox="1">
            <a:spLocks noChangeArrowheads="1"/>
          </p:cNvSpPr>
          <p:nvPr/>
        </p:nvSpPr>
        <p:spPr bwMode="auto">
          <a:xfrm>
            <a:off x="1744613" y="5439880"/>
            <a:ext cx="1452170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Источник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7" name="Text Box 15"/>
          <p:cNvSpPr txBox="1">
            <a:spLocks noChangeArrowheads="1"/>
          </p:cNvSpPr>
          <p:nvPr/>
        </p:nvSpPr>
        <p:spPr bwMode="auto">
          <a:xfrm>
            <a:off x="3930044" y="5339182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8" name="Text Box 16"/>
          <p:cNvSpPr txBox="1">
            <a:spLocks noChangeArrowheads="1"/>
          </p:cNvSpPr>
          <p:nvPr/>
        </p:nvSpPr>
        <p:spPr bwMode="auto">
          <a:xfrm>
            <a:off x="6961026" y="5370546"/>
            <a:ext cx="1871066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Потребитель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72719" name="Group 17"/>
          <p:cNvGrpSpPr>
            <a:grpSpLocks/>
          </p:cNvGrpSpPr>
          <p:nvPr/>
        </p:nvGrpSpPr>
        <p:grpSpPr bwMode="auto">
          <a:xfrm>
            <a:off x="1467321" y="2644779"/>
            <a:ext cx="1424810" cy="463551"/>
            <a:chOff x="845" y="1666"/>
            <a:chExt cx="972" cy="292"/>
          </a:xfrm>
          <a:effectLst/>
        </p:grpSpPr>
        <p:sp>
          <p:nvSpPr>
            <p:cNvPr id="72780" name="AutoShape 18"/>
            <p:cNvSpPr>
              <a:spLocks noChangeArrowheads="1"/>
            </p:cNvSpPr>
            <p:nvPr/>
          </p:nvSpPr>
          <p:spPr bwMode="auto">
            <a:xfrm>
              <a:off x="845" y="1666"/>
              <a:ext cx="97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1" name="Text Box 19"/>
            <p:cNvSpPr txBox="1">
              <a:spLocks noChangeArrowheads="1"/>
            </p:cNvSpPr>
            <p:nvPr/>
          </p:nvSpPr>
          <p:spPr bwMode="auto">
            <a:xfrm>
              <a:off x="896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Приложений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0" name="Group 20"/>
          <p:cNvGrpSpPr>
            <a:grpSpLocks/>
          </p:cNvGrpSpPr>
          <p:nvPr/>
        </p:nvGrpSpPr>
        <p:grpSpPr bwMode="auto">
          <a:xfrm>
            <a:off x="1452663" y="3109910"/>
            <a:ext cx="1484910" cy="463549"/>
            <a:chOff x="835" y="1959"/>
            <a:chExt cx="1013" cy="292"/>
          </a:xfrm>
          <a:effectLst/>
        </p:grpSpPr>
        <p:sp>
          <p:nvSpPr>
            <p:cNvPr id="72778" name="AutoShape 21"/>
            <p:cNvSpPr>
              <a:spLocks noChangeArrowheads="1"/>
            </p:cNvSpPr>
            <p:nvPr/>
          </p:nvSpPr>
          <p:spPr bwMode="auto">
            <a:xfrm>
              <a:off x="835" y="1959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9" name="Text Box 22"/>
            <p:cNvSpPr txBox="1">
              <a:spLocks noChangeArrowheads="1"/>
            </p:cNvSpPr>
            <p:nvPr/>
          </p:nvSpPr>
          <p:spPr bwMode="auto">
            <a:xfrm>
              <a:off x="854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Транспортный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1" name="Group 23"/>
          <p:cNvGrpSpPr>
            <a:grpSpLocks/>
          </p:cNvGrpSpPr>
          <p:nvPr/>
        </p:nvGrpSpPr>
        <p:grpSpPr bwMode="auto">
          <a:xfrm>
            <a:off x="1452663" y="3575055"/>
            <a:ext cx="1439468" cy="463551"/>
            <a:chOff x="835" y="2252"/>
            <a:chExt cx="982" cy="292"/>
          </a:xfrm>
          <a:effectLst/>
        </p:grpSpPr>
        <p:sp>
          <p:nvSpPr>
            <p:cNvPr id="72776" name="AutoShape 24"/>
            <p:cNvSpPr>
              <a:spLocks noChangeArrowheads="1"/>
            </p:cNvSpPr>
            <p:nvPr/>
          </p:nvSpPr>
          <p:spPr bwMode="auto">
            <a:xfrm>
              <a:off x="835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7" name="Text Box 25"/>
            <p:cNvSpPr txBox="1">
              <a:spLocks noChangeArrowheads="1"/>
            </p:cNvSpPr>
            <p:nvPr/>
          </p:nvSpPr>
          <p:spPr bwMode="auto">
            <a:xfrm>
              <a:off x="996" y="2252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2" name="Group 26"/>
          <p:cNvGrpSpPr>
            <a:grpSpLocks/>
          </p:cNvGrpSpPr>
          <p:nvPr/>
        </p:nvGrpSpPr>
        <p:grpSpPr bwMode="auto">
          <a:xfrm>
            <a:off x="1452663" y="4040184"/>
            <a:ext cx="1439469" cy="463549"/>
            <a:chOff x="835" y="2545"/>
            <a:chExt cx="982" cy="292"/>
          </a:xfrm>
          <a:effectLst>
            <a:glow rad="101600">
              <a:srgbClr val="FF0000">
                <a:alpha val="60000"/>
              </a:srgbClr>
            </a:glow>
          </a:effectLst>
        </p:grpSpPr>
        <p:sp>
          <p:nvSpPr>
            <p:cNvPr id="72774" name="AutoShape 27"/>
            <p:cNvSpPr>
              <a:spLocks noChangeArrowheads="1"/>
            </p:cNvSpPr>
            <p:nvPr/>
          </p:nvSpPr>
          <p:spPr bwMode="auto">
            <a:xfrm>
              <a:off x="835" y="2545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5" name="Text Box 28"/>
            <p:cNvSpPr txBox="1">
              <a:spLocks noChangeArrowheads="1"/>
            </p:cNvSpPr>
            <p:nvPr/>
          </p:nvSpPr>
          <p:spPr bwMode="auto">
            <a:xfrm>
              <a:off x="1118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3" name="Group 29"/>
          <p:cNvGrpSpPr>
            <a:grpSpLocks/>
          </p:cNvGrpSpPr>
          <p:nvPr/>
        </p:nvGrpSpPr>
        <p:grpSpPr bwMode="auto">
          <a:xfrm>
            <a:off x="1452662" y="4505331"/>
            <a:ext cx="2584302" cy="463551"/>
            <a:chOff x="835" y="2838"/>
            <a:chExt cx="1763" cy="292"/>
          </a:xfrm>
          <a:effectLst>
            <a:glow rad="101600">
              <a:srgbClr val="FF0000">
                <a:alpha val="60000"/>
              </a:srgbClr>
            </a:glow>
          </a:effectLst>
        </p:grpSpPr>
        <p:sp>
          <p:nvSpPr>
            <p:cNvPr id="72772" name="AutoShape 30"/>
            <p:cNvSpPr>
              <a:spLocks noChangeArrowheads="1"/>
            </p:cNvSpPr>
            <p:nvPr/>
          </p:nvSpPr>
          <p:spPr bwMode="auto">
            <a:xfrm>
              <a:off x="835" y="2838"/>
              <a:ext cx="176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3" name="Text Box 31"/>
            <p:cNvSpPr txBox="1">
              <a:spLocks noChangeArrowheads="1"/>
            </p:cNvSpPr>
            <p:nvPr/>
          </p:nvSpPr>
          <p:spPr bwMode="auto">
            <a:xfrm>
              <a:off x="1387" y="2838"/>
              <a:ext cx="108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Физический 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4" name="Group 32"/>
          <p:cNvGrpSpPr>
            <a:grpSpLocks/>
          </p:cNvGrpSpPr>
          <p:nvPr/>
        </p:nvGrpSpPr>
        <p:grpSpPr bwMode="auto">
          <a:xfrm>
            <a:off x="3365602" y="3575055"/>
            <a:ext cx="1439470" cy="463551"/>
            <a:chOff x="2140" y="2252"/>
            <a:chExt cx="982" cy="292"/>
          </a:xfrm>
          <a:effectLst/>
        </p:grpSpPr>
        <p:sp>
          <p:nvSpPr>
            <p:cNvPr id="72770" name="AutoShape 33"/>
            <p:cNvSpPr>
              <a:spLocks noChangeArrowheads="1"/>
            </p:cNvSpPr>
            <p:nvPr/>
          </p:nvSpPr>
          <p:spPr bwMode="auto">
            <a:xfrm>
              <a:off x="2140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1" name="Text Box 34"/>
            <p:cNvSpPr txBox="1">
              <a:spLocks noChangeArrowheads="1"/>
            </p:cNvSpPr>
            <p:nvPr/>
          </p:nvSpPr>
          <p:spPr bwMode="auto">
            <a:xfrm>
              <a:off x="2262" y="227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5" name="Group 35"/>
          <p:cNvGrpSpPr>
            <a:grpSpLocks/>
          </p:cNvGrpSpPr>
          <p:nvPr/>
        </p:nvGrpSpPr>
        <p:grpSpPr bwMode="auto">
          <a:xfrm>
            <a:off x="3365601" y="4040183"/>
            <a:ext cx="740257" cy="463549"/>
            <a:chOff x="2140" y="2545"/>
            <a:chExt cx="505" cy="292"/>
          </a:xfrm>
          <a:effectLst>
            <a:glow rad="101600">
              <a:srgbClr val="FF0000">
                <a:alpha val="60000"/>
              </a:srgbClr>
            </a:glow>
          </a:effectLst>
        </p:grpSpPr>
        <p:sp>
          <p:nvSpPr>
            <p:cNvPr id="72768" name="AutoShape 36"/>
            <p:cNvSpPr>
              <a:spLocks noChangeArrowheads="1"/>
            </p:cNvSpPr>
            <p:nvPr/>
          </p:nvSpPr>
          <p:spPr bwMode="auto">
            <a:xfrm>
              <a:off x="2140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9" name="Text Box 37"/>
            <p:cNvSpPr txBox="1">
              <a:spLocks noChangeArrowheads="1"/>
            </p:cNvSpPr>
            <p:nvPr/>
          </p:nvSpPr>
          <p:spPr bwMode="auto">
            <a:xfrm>
              <a:off x="2159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6" name="Group 38"/>
          <p:cNvGrpSpPr>
            <a:grpSpLocks/>
          </p:cNvGrpSpPr>
          <p:nvPr/>
        </p:nvGrpSpPr>
        <p:grpSpPr bwMode="auto">
          <a:xfrm>
            <a:off x="4133710" y="4040184"/>
            <a:ext cx="743189" cy="463549"/>
            <a:chOff x="2664" y="2545"/>
            <a:chExt cx="507" cy="292"/>
          </a:xfrm>
          <a:effectLst>
            <a:glow rad="101600">
              <a:srgbClr val="00B050">
                <a:alpha val="60000"/>
              </a:srgbClr>
            </a:glow>
          </a:effectLst>
        </p:grpSpPr>
        <p:sp>
          <p:nvSpPr>
            <p:cNvPr id="72766" name="AutoShape 39"/>
            <p:cNvSpPr>
              <a:spLocks noChangeArrowheads="1"/>
            </p:cNvSpPr>
            <p:nvPr/>
          </p:nvSpPr>
          <p:spPr bwMode="auto">
            <a:xfrm>
              <a:off x="2664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7" name="Text Box 40"/>
            <p:cNvSpPr txBox="1">
              <a:spLocks noChangeArrowheads="1"/>
            </p:cNvSpPr>
            <p:nvPr/>
          </p:nvSpPr>
          <p:spPr bwMode="auto">
            <a:xfrm>
              <a:off x="2685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27" name="AutoShape 41"/>
          <p:cNvSpPr>
            <a:spLocks noChangeArrowheads="1"/>
          </p:cNvSpPr>
          <p:nvPr/>
        </p:nvSpPr>
        <p:spPr bwMode="auto">
          <a:xfrm>
            <a:off x="4806537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>
            <a:glow rad="101600">
              <a:srgbClr val="00B050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28" name="Group 42"/>
          <p:cNvGrpSpPr>
            <a:grpSpLocks/>
          </p:cNvGrpSpPr>
          <p:nvPr/>
        </p:nvGrpSpPr>
        <p:grpSpPr bwMode="auto">
          <a:xfrm>
            <a:off x="5263885" y="3575055"/>
            <a:ext cx="1440935" cy="463551"/>
            <a:chOff x="3435" y="2252"/>
            <a:chExt cx="983" cy="292"/>
          </a:xfrm>
          <a:effectLst/>
        </p:grpSpPr>
        <p:sp>
          <p:nvSpPr>
            <p:cNvPr id="72764" name="AutoShape 43"/>
            <p:cNvSpPr>
              <a:spLocks noChangeArrowheads="1"/>
            </p:cNvSpPr>
            <p:nvPr/>
          </p:nvSpPr>
          <p:spPr bwMode="auto">
            <a:xfrm>
              <a:off x="3435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5" name="Text Box 44"/>
            <p:cNvSpPr txBox="1">
              <a:spLocks noChangeArrowheads="1"/>
            </p:cNvSpPr>
            <p:nvPr/>
          </p:nvSpPr>
          <p:spPr bwMode="auto">
            <a:xfrm>
              <a:off x="3557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9" name="Group 45"/>
          <p:cNvGrpSpPr>
            <a:grpSpLocks/>
          </p:cNvGrpSpPr>
          <p:nvPr/>
        </p:nvGrpSpPr>
        <p:grpSpPr bwMode="auto">
          <a:xfrm>
            <a:off x="5263892" y="4040183"/>
            <a:ext cx="740257" cy="781048"/>
            <a:chOff x="3435" y="2545"/>
            <a:chExt cx="505" cy="492"/>
          </a:xfrm>
          <a:effectLst>
            <a:glow rad="101600">
              <a:srgbClr val="00B050">
                <a:alpha val="60000"/>
              </a:srgbClr>
            </a:glow>
          </a:effectLst>
        </p:grpSpPr>
        <p:sp>
          <p:nvSpPr>
            <p:cNvPr id="72762" name="AutoShape 46"/>
            <p:cNvSpPr>
              <a:spLocks noChangeArrowheads="1"/>
            </p:cNvSpPr>
            <p:nvPr/>
          </p:nvSpPr>
          <p:spPr bwMode="auto">
            <a:xfrm>
              <a:off x="3435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3" name="Text Box 47"/>
            <p:cNvSpPr txBox="1">
              <a:spLocks noChangeArrowheads="1"/>
            </p:cNvSpPr>
            <p:nvPr/>
          </p:nvSpPr>
          <p:spPr bwMode="auto">
            <a:xfrm>
              <a:off x="3454" y="2545"/>
              <a:ext cx="48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ru-RU" sz="2000" dirty="0">
                <a:solidFill>
                  <a:srgbClr val="FFFFFF"/>
                </a:solidFill>
              </a:endParaRPr>
            </a:p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0" name="Group 48"/>
          <p:cNvGrpSpPr>
            <a:grpSpLocks/>
          </p:cNvGrpSpPr>
          <p:nvPr/>
        </p:nvGrpSpPr>
        <p:grpSpPr bwMode="auto">
          <a:xfrm>
            <a:off x="6031996" y="4040183"/>
            <a:ext cx="675759" cy="463549"/>
            <a:chOff x="3959" y="2545"/>
            <a:chExt cx="461" cy="292"/>
          </a:xfrm>
          <a:effectLst>
            <a:glow rad="139700">
              <a:srgbClr val="7030A0">
                <a:alpha val="40000"/>
              </a:srgbClr>
            </a:glow>
          </a:effectLst>
        </p:grpSpPr>
        <p:sp>
          <p:nvSpPr>
            <p:cNvPr id="72760" name="AutoShape 49"/>
            <p:cNvSpPr>
              <a:spLocks noChangeArrowheads="1"/>
            </p:cNvSpPr>
            <p:nvPr/>
          </p:nvSpPr>
          <p:spPr bwMode="auto">
            <a:xfrm>
              <a:off x="3959" y="2545"/>
              <a:ext cx="45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1" name="Text Box 50"/>
            <p:cNvSpPr txBox="1">
              <a:spLocks noChangeArrowheads="1"/>
            </p:cNvSpPr>
            <p:nvPr/>
          </p:nvSpPr>
          <p:spPr bwMode="auto">
            <a:xfrm>
              <a:off x="3978" y="2545"/>
              <a:ext cx="4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400" dirty="0" smtClean="0">
                  <a:solidFill>
                    <a:srgbClr val="FFFFFF"/>
                  </a:solidFill>
                </a:rPr>
                <a:t>Канал</a:t>
              </a:r>
              <a:endParaRPr lang="en-GB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31" name="AutoShape 51"/>
          <p:cNvSpPr>
            <a:spLocks noChangeArrowheads="1"/>
          </p:cNvSpPr>
          <p:nvPr/>
        </p:nvSpPr>
        <p:spPr bwMode="auto">
          <a:xfrm>
            <a:off x="6706285" y="4040188"/>
            <a:ext cx="455880" cy="381000"/>
          </a:xfrm>
          <a:prstGeom prst="leftRightArrow">
            <a:avLst>
              <a:gd name="adj1" fmla="val 50000"/>
              <a:gd name="adj2" fmla="val 25797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>
            <a:glow rad="139700">
              <a:srgbClr val="7030A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32" name="Group 52"/>
          <p:cNvGrpSpPr>
            <a:grpSpLocks/>
          </p:cNvGrpSpPr>
          <p:nvPr/>
        </p:nvGrpSpPr>
        <p:grpSpPr bwMode="auto">
          <a:xfrm>
            <a:off x="7176825" y="2644779"/>
            <a:ext cx="1440935" cy="463551"/>
            <a:chOff x="4740" y="1666"/>
            <a:chExt cx="983" cy="292"/>
          </a:xfrm>
          <a:effectLst/>
        </p:grpSpPr>
        <p:sp>
          <p:nvSpPr>
            <p:cNvPr id="72758" name="AutoShape 53"/>
            <p:cNvSpPr>
              <a:spLocks noChangeArrowheads="1"/>
            </p:cNvSpPr>
            <p:nvPr/>
          </p:nvSpPr>
          <p:spPr bwMode="auto">
            <a:xfrm>
              <a:off x="4740" y="1666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9" name="Text Box 54"/>
            <p:cNvSpPr txBox="1">
              <a:spLocks noChangeArrowheads="1"/>
            </p:cNvSpPr>
            <p:nvPr/>
          </p:nvSpPr>
          <p:spPr bwMode="auto">
            <a:xfrm>
              <a:off x="4795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Приложений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3" name="Group 55"/>
          <p:cNvGrpSpPr>
            <a:grpSpLocks/>
          </p:cNvGrpSpPr>
          <p:nvPr/>
        </p:nvGrpSpPr>
        <p:grpSpPr bwMode="auto">
          <a:xfrm>
            <a:off x="7176822" y="3109910"/>
            <a:ext cx="1484910" cy="463549"/>
            <a:chOff x="4740" y="1959"/>
            <a:chExt cx="1013" cy="292"/>
          </a:xfrm>
          <a:effectLst/>
        </p:grpSpPr>
        <p:sp>
          <p:nvSpPr>
            <p:cNvPr id="72756" name="AutoShape 56"/>
            <p:cNvSpPr>
              <a:spLocks noChangeArrowheads="1"/>
            </p:cNvSpPr>
            <p:nvPr/>
          </p:nvSpPr>
          <p:spPr bwMode="auto">
            <a:xfrm>
              <a:off x="4740" y="1959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7" name="Text Box 57"/>
            <p:cNvSpPr txBox="1">
              <a:spLocks noChangeArrowheads="1"/>
            </p:cNvSpPr>
            <p:nvPr/>
          </p:nvSpPr>
          <p:spPr bwMode="auto">
            <a:xfrm>
              <a:off x="4759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Транспортный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4" name="Group 58"/>
          <p:cNvGrpSpPr>
            <a:grpSpLocks/>
          </p:cNvGrpSpPr>
          <p:nvPr/>
        </p:nvGrpSpPr>
        <p:grpSpPr bwMode="auto">
          <a:xfrm>
            <a:off x="7176825" y="3575055"/>
            <a:ext cx="1440935" cy="463551"/>
            <a:chOff x="4740" y="2252"/>
            <a:chExt cx="983" cy="292"/>
          </a:xfrm>
          <a:effectLst/>
        </p:grpSpPr>
        <p:sp>
          <p:nvSpPr>
            <p:cNvPr id="72754" name="AutoShape 59"/>
            <p:cNvSpPr>
              <a:spLocks noChangeArrowheads="1"/>
            </p:cNvSpPr>
            <p:nvPr/>
          </p:nvSpPr>
          <p:spPr bwMode="auto">
            <a:xfrm>
              <a:off x="4740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5" name="Text Box 60"/>
            <p:cNvSpPr txBox="1">
              <a:spLocks noChangeArrowheads="1"/>
            </p:cNvSpPr>
            <p:nvPr/>
          </p:nvSpPr>
          <p:spPr bwMode="auto">
            <a:xfrm>
              <a:off x="4862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5" name="Group 61"/>
          <p:cNvGrpSpPr>
            <a:grpSpLocks/>
          </p:cNvGrpSpPr>
          <p:nvPr/>
        </p:nvGrpSpPr>
        <p:grpSpPr bwMode="auto">
          <a:xfrm>
            <a:off x="7176825" y="4040184"/>
            <a:ext cx="1440935" cy="463549"/>
            <a:chOff x="4740" y="2545"/>
            <a:chExt cx="983" cy="292"/>
          </a:xfrm>
          <a:effectLst>
            <a:glow rad="139700">
              <a:srgbClr val="7030A0">
                <a:alpha val="40000"/>
              </a:srgbClr>
            </a:glow>
          </a:effectLst>
        </p:grpSpPr>
        <p:sp>
          <p:nvSpPr>
            <p:cNvPr id="72752" name="AutoShape 62"/>
            <p:cNvSpPr>
              <a:spLocks noChangeArrowheads="1"/>
            </p:cNvSpPr>
            <p:nvPr/>
          </p:nvSpPr>
          <p:spPr bwMode="auto">
            <a:xfrm>
              <a:off x="4740" y="2545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3" name="Text Box 63"/>
            <p:cNvSpPr txBox="1">
              <a:spLocks noChangeArrowheads="1"/>
            </p:cNvSpPr>
            <p:nvPr/>
          </p:nvSpPr>
          <p:spPr bwMode="auto">
            <a:xfrm>
              <a:off x="5021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6" name="Group 64"/>
          <p:cNvGrpSpPr>
            <a:grpSpLocks/>
          </p:cNvGrpSpPr>
          <p:nvPr/>
        </p:nvGrpSpPr>
        <p:grpSpPr bwMode="auto">
          <a:xfrm>
            <a:off x="6031991" y="4505331"/>
            <a:ext cx="2585767" cy="463551"/>
            <a:chOff x="3959" y="2838"/>
            <a:chExt cx="1764" cy="292"/>
          </a:xfrm>
          <a:effectLst>
            <a:glow rad="139700">
              <a:srgbClr val="7030A0">
                <a:alpha val="40000"/>
              </a:srgbClr>
            </a:glow>
          </a:effectLst>
        </p:grpSpPr>
        <p:sp>
          <p:nvSpPr>
            <p:cNvPr id="72750" name="AutoShape 65"/>
            <p:cNvSpPr>
              <a:spLocks noChangeArrowheads="1"/>
            </p:cNvSpPr>
            <p:nvPr/>
          </p:nvSpPr>
          <p:spPr bwMode="auto">
            <a:xfrm>
              <a:off x="3959" y="2838"/>
              <a:ext cx="1764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1" name="Text Box 66"/>
            <p:cNvSpPr txBox="1">
              <a:spLocks noChangeArrowheads="1"/>
            </p:cNvSpPr>
            <p:nvPr/>
          </p:nvSpPr>
          <p:spPr bwMode="auto">
            <a:xfrm>
              <a:off x="4511" y="2838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7" name="Group 67"/>
          <p:cNvGrpSpPr>
            <a:grpSpLocks/>
          </p:cNvGrpSpPr>
          <p:nvPr/>
        </p:nvGrpSpPr>
        <p:grpSpPr bwMode="auto">
          <a:xfrm>
            <a:off x="4133710" y="4505331"/>
            <a:ext cx="1801535" cy="463551"/>
            <a:chOff x="2664" y="2838"/>
            <a:chExt cx="1229" cy="292"/>
          </a:xfrm>
          <a:effectLst>
            <a:glow rad="101600">
              <a:srgbClr val="00B050">
                <a:alpha val="60000"/>
              </a:srgbClr>
            </a:glow>
          </a:effectLst>
        </p:grpSpPr>
        <p:sp>
          <p:nvSpPr>
            <p:cNvPr id="72748" name="AutoShape 68"/>
            <p:cNvSpPr>
              <a:spLocks noChangeArrowheads="1"/>
            </p:cNvSpPr>
            <p:nvPr/>
          </p:nvSpPr>
          <p:spPr bwMode="auto">
            <a:xfrm>
              <a:off x="2664" y="2838"/>
              <a:ext cx="122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9" name="Text Box 69"/>
            <p:cNvSpPr txBox="1">
              <a:spLocks noChangeArrowheads="1"/>
            </p:cNvSpPr>
            <p:nvPr/>
          </p:nvSpPr>
          <p:spPr bwMode="auto">
            <a:xfrm>
              <a:off x="2784" y="2855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8" name="Group 70"/>
          <p:cNvGrpSpPr>
            <a:grpSpLocks/>
          </p:cNvGrpSpPr>
          <p:nvPr/>
        </p:nvGrpSpPr>
        <p:grpSpPr bwMode="auto">
          <a:xfrm>
            <a:off x="3054841" y="3109914"/>
            <a:ext cx="1747298" cy="377825"/>
            <a:chOff x="1928" y="1959"/>
            <a:chExt cx="1192" cy="238"/>
          </a:xfrm>
          <a:effectLst/>
        </p:grpSpPr>
        <p:sp>
          <p:nvSpPr>
            <p:cNvPr id="72745" name="Freeform 71"/>
            <p:cNvSpPr>
              <a:spLocks noChangeArrowheads="1"/>
            </p:cNvSpPr>
            <p:nvPr/>
          </p:nvSpPr>
          <p:spPr bwMode="auto">
            <a:xfrm>
              <a:off x="1928" y="1959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6" name="Freeform 72"/>
            <p:cNvSpPr>
              <a:spLocks noChangeArrowheads="1"/>
            </p:cNvSpPr>
            <p:nvPr/>
          </p:nvSpPr>
          <p:spPr bwMode="auto">
            <a:xfrm>
              <a:off x="3084" y="2019"/>
              <a:ext cx="37" cy="121"/>
            </a:xfrm>
            <a:custGeom>
              <a:avLst/>
              <a:gdLst>
                <a:gd name="T0" fmla="*/ 0 w 165"/>
                <a:gd name="T1" fmla="*/ 0 h 532"/>
                <a:gd name="T2" fmla="*/ 0 w 165"/>
                <a:gd name="T3" fmla="*/ 0 h 532"/>
                <a:gd name="T4" fmla="*/ 0 w 165"/>
                <a:gd name="T5" fmla="*/ 1 h 532"/>
                <a:gd name="T6" fmla="*/ 0 w 165"/>
                <a:gd name="T7" fmla="*/ 1 h 532"/>
                <a:gd name="T8" fmla="*/ 0 w 165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532"/>
                <a:gd name="T17" fmla="*/ 165 w 165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532">
                  <a:moveTo>
                    <a:pt x="164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4" y="531"/>
                  </a:lnTo>
                  <a:lnTo>
                    <a:pt x="164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7" name="Freeform 73"/>
            <p:cNvSpPr>
              <a:spLocks noChangeArrowheads="1"/>
            </p:cNvSpPr>
            <p:nvPr/>
          </p:nvSpPr>
          <p:spPr bwMode="auto">
            <a:xfrm>
              <a:off x="2972" y="2019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39" name="AutoShape 74"/>
          <p:cNvSpPr>
            <a:spLocks noChangeArrowheads="1"/>
          </p:cNvSpPr>
          <p:nvPr/>
        </p:nvSpPr>
        <p:spPr bwMode="auto">
          <a:xfrm>
            <a:off x="5278543" y="2644776"/>
            <a:ext cx="1754627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0" name="AutoShape 75"/>
          <p:cNvSpPr>
            <a:spLocks noChangeArrowheads="1"/>
          </p:cNvSpPr>
          <p:nvPr/>
        </p:nvSpPr>
        <p:spPr bwMode="auto">
          <a:xfrm>
            <a:off x="5263884" y="3109914"/>
            <a:ext cx="1753162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4" name="Text Box 79"/>
          <p:cNvSpPr txBox="1">
            <a:spLocks noChangeArrowheads="1"/>
          </p:cNvSpPr>
          <p:nvPr/>
        </p:nvSpPr>
        <p:spPr bwMode="auto">
          <a:xfrm>
            <a:off x="5615309" y="5439879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372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ru-RU" sz="3200" dirty="0" smtClean="0"/>
              <a:t>Сетевой уровень</a:t>
            </a:r>
            <a:br>
              <a:rPr lang="ru-RU" sz="3200" dirty="0" smtClean="0"/>
            </a:br>
            <a:r>
              <a:rPr lang="ru-RU" sz="2000" dirty="0" smtClean="0"/>
              <a:t>Абстракция над деталями маршрутизации в глобальной сети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8640960" cy="506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Реализуем иерархичность (как в телефонных сетях)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сеть – множество соседних узлов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у сети есть глобально уникальный адрес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у узла есть адрес, уникальный в пределах сети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глобальный адрес узла = (адрес сети, локальный адрес узла)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Новый уровень назначим ответственным за пересылку данных между сетями (используется адрес сети</a:t>
            </a:r>
            <a:r>
              <a:rPr lang="ru-RU" sz="2400" kern="0" dirty="0" smtClean="0"/>
              <a:t>)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/>
              <a:t>з</a:t>
            </a:r>
            <a:r>
              <a:rPr lang="ru-RU" sz="2000" kern="0" dirty="0" smtClean="0"/>
              <a:t>а </a:t>
            </a:r>
            <a:r>
              <a:rPr lang="ru-RU" sz="2000" kern="0" dirty="0"/>
              <a:t>пересылку данных внутри сети назначим ответственным канальный уровень (он же </a:t>
            </a:r>
            <a:r>
              <a:rPr lang="ru-RU" sz="2000" kern="0" dirty="0" smtClean="0"/>
              <a:t>это </a:t>
            </a:r>
            <a:r>
              <a:rPr lang="ru-RU" sz="2000" kern="0" dirty="0"/>
              <a:t>и умеет!</a:t>
            </a:r>
            <a:r>
              <a:rPr lang="ru-RU" sz="2000" kern="0" dirty="0" smtClean="0"/>
              <a:t>)</a:t>
            </a:r>
            <a:endParaRPr lang="ru-RU" sz="2000" kern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Сервис уровня – пересылка данных </a:t>
            </a:r>
            <a:r>
              <a:rPr lang="ru-RU" sz="2400" kern="0" dirty="0"/>
              <a:t>между узлами по глобальной </a:t>
            </a:r>
            <a:r>
              <a:rPr lang="ru-RU" sz="2400" kern="0" dirty="0" smtClean="0"/>
              <a:t>сети</a:t>
            </a:r>
            <a:endParaRPr lang="ru-RU" sz="2400" kern="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Можно вводить еще уровни иерархии!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/>
              <a:t>с</a:t>
            </a:r>
            <a:r>
              <a:rPr lang="ru-RU" sz="2000" kern="0" dirty="0" smtClean="0"/>
              <a:t>м. автономные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298145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Сетевой уровень</a:t>
            </a:r>
            <a:endParaRPr lang="en-GB" dirty="0" smtClean="0"/>
          </a:p>
        </p:txBody>
      </p:sp>
      <p:grpSp>
        <p:nvGrpSpPr>
          <p:cNvPr id="72707" name="Group 2"/>
          <p:cNvGrpSpPr>
            <a:grpSpLocks/>
          </p:cNvGrpSpPr>
          <p:nvPr/>
        </p:nvGrpSpPr>
        <p:grpSpPr bwMode="auto">
          <a:xfrm>
            <a:off x="3068034" y="2644776"/>
            <a:ext cx="1747298" cy="377825"/>
            <a:chOff x="1937" y="1666"/>
            <a:chExt cx="1192" cy="238"/>
          </a:xfrm>
          <a:effectLst/>
        </p:grpSpPr>
        <p:sp>
          <p:nvSpPr>
            <p:cNvPr id="72782" name="Freeform 3"/>
            <p:cNvSpPr>
              <a:spLocks noChangeArrowheads="1"/>
            </p:cNvSpPr>
            <p:nvPr/>
          </p:nvSpPr>
          <p:spPr bwMode="auto">
            <a:xfrm>
              <a:off x="1937" y="1666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3" name="Freeform 4"/>
            <p:cNvSpPr>
              <a:spLocks noChangeArrowheads="1"/>
            </p:cNvSpPr>
            <p:nvPr/>
          </p:nvSpPr>
          <p:spPr bwMode="auto">
            <a:xfrm>
              <a:off x="3093" y="1726"/>
              <a:ext cx="37" cy="121"/>
            </a:xfrm>
            <a:custGeom>
              <a:avLst/>
              <a:gdLst>
                <a:gd name="T0" fmla="*/ 0 w 164"/>
                <a:gd name="T1" fmla="*/ 0 h 532"/>
                <a:gd name="T2" fmla="*/ 0 w 164"/>
                <a:gd name="T3" fmla="*/ 0 h 532"/>
                <a:gd name="T4" fmla="*/ 0 w 164"/>
                <a:gd name="T5" fmla="*/ 1 h 532"/>
                <a:gd name="T6" fmla="*/ 0 w 164"/>
                <a:gd name="T7" fmla="*/ 1 h 532"/>
                <a:gd name="T8" fmla="*/ 0 w 164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532"/>
                <a:gd name="T17" fmla="*/ 164 w 164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532">
                  <a:moveTo>
                    <a:pt x="163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3" y="531"/>
                  </a:lnTo>
                  <a:lnTo>
                    <a:pt x="163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4" name="Freeform 5"/>
            <p:cNvSpPr>
              <a:spLocks noChangeArrowheads="1"/>
            </p:cNvSpPr>
            <p:nvPr/>
          </p:nvSpPr>
          <p:spPr bwMode="auto">
            <a:xfrm>
              <a:off x="2981" y="1726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08" name="AutoShape 6"/>
          <p:cNvSpPr>
            <a:spLocks noChangeArrowheads="1"/>
          </p:cNvSpPr>
          <p:nvPr/>
        </p:nvSpPr>
        <p:spPr bwMode="auto">
          <a:xfrm>
            <a:off x="2908255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09" name="Oval 7"/>
          <p:cNvSpPr>
            <a:spLocks noChangeArrowheads="1"/>
          </p:cNvSpPr>
          <p:nvPr/>
        </p:nvSpPr>
        <p:spPr bwMode="auto">
          <a:xfrm>
            <a:off x="1600713" y="5791200"/>
            <a:ext cx="1739970" cy="5969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0" name="AutoShape 8"/>
          <p:cNvSpPr>
            <a:spLocks noChangeArrowheads="1"/>
          </p:cNvSpPr>
          <p:nvPr/>
        </p:nvSpPr>
        <p:spPr bwMode="auto">
          <a:xfrm>
            <a:off x="7087407" y="5867400"/>
            <a:ext cx="1511295" cy="596900"/>
          </a:xfrm>
          <a:prstGeom prst="roundRect">
            <a:avLst>
              <a:gd name="adj" fmla="val 264"/>
            </a:avLst>
          </a:prstGeom>
          <a:solidFill>
            <a:srgbClr val="FF00FF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1" name="Oval 9"/>
          <p:cNvSpPr>
            <a:spLocks noChangeArrowheads="1"/>
          </p:cNvSpPr>
          <p:nvPr/>
        </p:nvSpPr>
        <p:spPr bwMode="auto">
          <a:xfrm>
            <a:off x="4038430" y="57912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2" name="Oval 10"/>
          <p:cNvSpPr>
            <a:spLocks noChangeArrowheads="1"/>
          </p:cNvSpPr>
          <p:nvPr/>
        </p:nvSpPr>
        <p:spPr bwMode="auto">
          <a:xfrm>
            <a:off x="5791592" y="58674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3" name="Line 11"/>
          <p:cNvSpPr>
            <a:spLocks noChangeShapeType="1"/>
          </p:cNvSpPr>
          <p:nvPr/>
        </p:nvSpPr>
        <p:spPr bwMode="auto">
          <a:xfrm flipV="1">
            <a:off x="3276185" y="6007100"/>
            <a:ext cx="762244" cy="152400"/>
          </a:xfrm>
          <a:prstGeom prst="line">
            <a:avLst/>
          </a:prstGeom>
          <a:noFill/>
          <a:ln w="507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4" name="Line 12"/>
          <p:cNvSpPr>
            <a:spLocks noChangeShapeType="1"/>
          </p:cNvSpPr>
          <p:nvPr/>
        </p:nvSpPr>
        <p:spPr bwMode="auto">
          <a:xfrm>
            <a:off x="4495776" y="6019800"/>
            <a:ext cx="1295815" cy="76200"/>
          </a:xfrm>
          <a:prstGeom prst="line">
            <a:avLst/>
          </a:prstGeom>
          <a:noFill/>
          <a:ln w="76320">
            <a:solidFill>
              <a:srgbClr val="00FF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5" name="Line 13"/>
          <p:cNvSpPr>
            <a:spLocks noChangeShapeType="1"/>
          </p:cNvSpPr>
          <p:nvPr/>
        </p:nvSpPr>
        <p:spPr bwMode="auto">
          <a:xfrm>
            <a:off x="6248938" y="6096000"/>
            <a:ext cx="838469" cy="76200"/>
          </a:xfrm>
          <a:prstGeom prst="line">
            <a:avLst/>
          </a:prstGeom>
          <a:noFill/>
          <a:ln w="76320">
            <a:solidFill>
              <a:srgbClr val="99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6" name="Text Box 14"/>
          <p:cNvSpPr txBox="1">
            <a:spLocks noChangeArrowheads="1"/>
          </p:cNvSpPr>
          <p:nvPr/>
        </p:nvSpPr>
        <p:spPr bwMode="auto">
          <a:xfrm>
            <a:off x="1744613" y="5439880"/>
            <a:ext cx="1452170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Источник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7" name="Text Box 15"/>
          <p:cNvSpPr txBox="1">
            <a:spLocks noChangeArrowheads="1"/>
          </p:cNvSpPr>
          <p:nvPr/>
        </p:nvSpPr>
        <p:spPr bwMode="auto">
          <a:xfrm>
            <a:off x="3930044" y="5339182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8" name="Text Box 16"/>
          <p:cNvSpPr txBox="1">
            <a:spLocks noChangeArrowheads="1"/>
          </p:cNvSpPr>
          <p:nvPr/>
        </p:nvSpPr>
        <p:spPr bwMode="auto">
          <a:xfrm>
            <a:off x="6961026" y="5370546"/>
            <a:ext cx="1871066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Потребитель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72719" name="Group 17"/>
          <p:cNvGrpSpPr>
            <a:grpSpLocks/>
          </p:cNvGrpSpPr>
          <p:nvPr/>
        </p:nvGrpSpPr>
        <p:grpSpPr bwMode="auto">
          <a:xfrm>
            <a:off x="1467321" y="2644779"/>
            <a:ext cx="1424810" cy="463551"/>
            <a:chOff x="845" y="1666"/>
            <a:chExt cx="972" cy="292"/>
          </a:xfrm>
          <a:effectLst/>
        </p:grpSpPr>
        <p:sp>
          <p:nvSpPr>
            <p:cNvPr id="72780" name="AutoShape 18"/>
            <p:cNvSpPr>
              <a:spLocks noChangeArrowheads="1"/>
            </p:cNvSpPr>
            <p:nvPr/>
          </p:nvSpPr>
          <p:spPr bwMode="auto">
            <a:xfrm>
              <a:off x="845" y="1666"/>
              <a:ext cx="97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1" name="Text Box 19"/>
            <p:cNvSpPr txBox="1">
              <a:spLocks noChangeArrowheads="1"/>
            </p:cNvSpPr>
            <p:nvPr/>
          </p:nvSpPr>
          <p:spPr bwMode="auto">
            <a:xfrm>
              <a:off x="896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Приложений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0" name="Group 20"/>
          <p:cNvGrpSpPr>
            <a:grpSpLocks/>
          </p:cNvGrpSpPr>
          <p:nvPr/>
        </p:nvGrpSpPr>
        <p:grpSpPr bwMode="auto">
          <a:xfrm>
            <a:off x="1452663" y="3109910"/>
            <a:ext cx="1484910" cy="463549"/>
            <a:chOff x="835" y="1959"/>
            <a:chExt cx="1013" cy="292"/>
          </a:xfrm>
          <a:effectLst/>
        </p:grpSpPr>
        <p:sp>
          <p:nvSpPr>
            <p:cNvPr id="72778" name="AutoShape 21"/>
            <p:cNvSpPr>
              <a:spLocks noChangeArrowheads="1"/>
            </p:cNvSpPr>
            <p:nvPr/>
          </p:nvSpPr>
          <p:spPr bwMode="auto">
            <a:xfrm>
              <a:off x="835" y="1959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9" name="Text Box 22"/>
            <p:cNvSpPr txBox="1">
              <a:spLocks noChangeArrowheads="1"/>
            </p:cNvSpPr>
            <p:nvPr/>
          </p:nvSpPr>
          <p:spPr bwMode="auto">
            <a:xfrm>
              <a:off x="854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Транспортный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1" name="Group 23"/>
          <p:cNvGrpSpPr>
            <a:grpSpLocks/>
          </p:cNvGrpSpPr>
          <p:nvPr/>
        </p:nvGrpSpPr>
        <p:grpSpPr bwMode="auto">
          <a:xfrm>
            <a:off x="1452663" y="3575055"/>
            <a:ext cx="1439468" cy="463551"/>
            <a:chOff x="835" y="2252"/>
            <a:chExt cx="982" cy="29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76" name="AutoShape 24"/>
            <p:cNvSpPr>
              <a:spLocks noChangeArrowheads="1"/>
            </p:cNvSpPr>
            <p:nvPr/>
          </p:nvSpPr>
          <p:spPr bwMode="auto">
            <a:xfrm>
              <a:off x="835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7" name="Text Box 25"/>
            <p:cNvSpPr txBox="1">
              <a:spLocks noChangeArrowheads="1"/>
            </p:cNvSpPr>
            <p:nvPr/>
          </p:nvSpPr>
          <p:spPr bwMode="auto">
            <a:xfrm>
              <a:off x="996" y="2252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2" name="Group 26"/>
          <p:cNvGrpSpPr>
            <a:grpSpLocks/>
          </p:cNvGrpSpPr>
          <p:nvPr/>
        </p:nvGrpSpPr>
        <p:grpSpPr bwMode="auto">
          <a:xfrm>
            <a:off x="1452663" y="4040184"/>
            <a:ext cx="1439469" cy="463549"/>
            <a:chOff x="835" y="2545"/>
            <a:chExt cx="982" cy="292"/>
          </a:xfrm>
        </p:grpSpPr>
        <p:sp>
          <p:nvSpPr>
            <p:cNvPr id="72774" name="AutoShape 27"/>
            <p:cNvSpPr>
              <a:spLocks noChangeArrowheads="1"/>
            </p:cNvSpPr>
            <p:nvPr/>
          </p:nvSpPr>
          <p:spPr bwMode="auto">
            <a:xfrm>
              <a:off x="835" y="2545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5" name="Text Box 28"/>
            <p:cNvSpPr txBox="1">
              <a:spLocks noChangeArrowheads="1"/>
            </p:cNvSpPr>
            <p:nvPr/>
          </p:nvSpPr>
          <p:spPr bwMode="auto">
            <a:xfrm>
              <a:off x="1118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3" name="Group 29"/>
          <p:cNvGrpSpPr>
            <a:grpSpLocks/>
          </p:cNvGrpSpPr>
          <p:nvPr/>
        </p:nvGrpSpPr>
        <p:grpSpPr bwMode="auto">
          <a:xfrm>
            <a:off x="1452662" y="4505331"/>
            <a:ext cx="2584302" cy="463551"/>
            <a:chOff x="835" y="2838"/>
            <a:chExt cx="1763" cy="292"/>
          </a:xfrm>
        </p:grpSpPr>
        <p:sp>
          <p:nvSpPr>
            <p:cNvPr id="72772" name="AutoShape 30"/>
            <p:cNvSpPr>
              <a:spLocks noChangeArrowheads="1"/>
            </p:cNvSpPr>
            <p:nvPr/>
          </p:nvSpPr>
          <p:spPr bwMode="auto">
            <a:xfrm>
              <a:off x="835" y="2838"/>
              <a:ext cx="176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3" name="Text Box 31"/>
            <p:cNvSpPr txBox="1">
              <a:spLocks noChangeArrowheads="1"/>
            </p:cNvSpPr>
            <p:nvPr/>
          </p:nvSpPr>
          <p:spPr bwMode="auto">
            <a:xfrm>
              <a:off x="1387" y="2838"/>
              <a:ext cx="108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Физический 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4" name="Group 32"/>
          <p:cNvGrpSpPr>
            <a:grpSpLocks/>
          </p:cNvGrpSpPr>
          <p:nvPr/>
        </p:nvGrpSpPr>
        <p:grpSpPr bwMode="auto">
          <a:xfrm>
            <a:off x="3365602" y="3575055"/>
            <a:ext cx="1439470" cy="463551"/>
            <a:chOff x="2140" y="2252"/>
            <a:chExt cx="982" cy="29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70" name="AutoShape 33"/>
            <p:cNvSpPr>
              <a:spLocks noChangeArrowheads="1"/>
            </p:cNvSpPr>
            <p:nvPr/>
          </p:nvSpPr>
          <p:spPr bwMode="auto">
            <a:xfrm>
              <a:off x="2140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1" name="Text Box 34"/>
            <p:cNvSpPr txBox="1">
              <a:spLocks noChangeArrowheads="1"/>
            </p:cNvSpPr>
            <p:nvPr/>
          </p:nvSpPr>
          <p:spPr bwMode="auto">
            <a:xfrm>
              <a:off x="2262" y="227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5" name="Group 35"/>
          <p:cNvGrpSpPr>
            <a:grpSpLocks/>
          </p:cNvGrpSpPr>
          <p:nvPr/>
        </p:nvGrpSpPr>
        <p:grpSpPr bwMode="auto">
          <a:xfrm>
            <a:off x="3365601" y="4040183"/>
            <a:ext cx="740257" cy="463549"/>
            <a:chOff x="2140" y="2545"/>
            <a:chExt cx="505" cy="292"/>
          </a:xfrm>
        </p:grpSpPr>
        <p:sp>
          <p:nvSpPr>
            <p:cNvPr id="72768" name="AutoShape 36"/>
            <p:cNvSpPr>
              <a:spLocks noChangeArrowheads="1"/>
            </p:cNvSpPr>
            <p:nvPr/>
          </p:nvSpPr>
          <p:spPr bwMode="auto">
            <a:xfrm>
              <a:off x="2140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9" name="Text Box 37"/>
            <p:cNvSpPr txBox="1">
              <a:spLocks noChangeArrowheads="1"/>
            </p:cNvSpPr>
            <p:nvPr/>
          </p:nvSpPr>
          <p:spPr bwMode="auto">
            <a:xfrm>
              <a:off x="2159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6" name="Group 38"/>
          <p:cNvGrpSpPr>
            <a:grpSpLocks/>
          </p:cNvGrpSpPr>
          <p:nvPr/>
        </p:nvGrpSpPr>
        <p:grpSpPr bwMode="auto">
          <a:xfrm>
            <a:off x="4133710" y="4040184"/>
            <a:ext cx="743189" cy="463549"/>
            <a:chOff x="2664" y="2545"/>
            <a:chExt cx="507" cy="292"/>
          </a:xfrm>
        </p:grpSpPr>
        <p:sp>
          <p:nvSpPr>
            <p:cNvPr id="72766" name="AutoShape 39"/>
            <p:cNvSpPr>
              <a:spLocks noChangeArrowheads="1"/>
            </p:cNvSpPr>
            <p:nvPr/>
          </p:nvSpPr>
          <p:spPr bwMode="auto">
            <a:xfrm>
              <a:off x="2664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7" name="Text Box 40"/>
            <p:cNvSpPr txBox="1">
              <a:spLocks noChangeArrowheads="1"/>
            </p:cNvSpPr>
            <p:nvPr/>
          </p:nvSpPr>
          <p:spPr bwMode="auto">
            <a:xfrm>
              <a:off x="2685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27" name="AutoShape 41"/>
          <p:cNvSpPr>
            <a:spLocks noChangeArrowheads="1"/>
          </p:cNvSpPr>
          <p:nvPr/>
        </p:nvSpPr>
        <p:spPr bwMode="auto">
          <a:xfrm>
            <a:off x="4806537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28" name="Group 42"/>
          <p:cNvGrpSpPr>
            <a:grpSpLocks/>
          </p:cNvGrpSpPr>
          <p:nvPr/>
        </p:nvGrpSpPr>
        <p:grpSpPr bwMode="auto">
          <a:xfrm>
            <a:off x="5263885" y="3575055"/>
            <a:ext cx="1440935" cy="463551"/>
            <a:chOff x="3435" y="2252"/>
            <a:chExt cx="983" cy="29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64" name="AutoShape 43"/>
            <p:cNvSpPr>
              <a:spLocks noChangeArrowheads="1"/>
            </p:cNvSpPr>
            <p:nvPr/>
          </p:nvSpPr>
          <p:spPr bwMode="auto">
            <a:xfrm>
              <a:off x="3435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5" name="Text Box 44"/>
            <p:cNvSpPr txBox="1">
              <a:spLocks noChangeArrowheads="1"/>
            </p:cNvSpPr>
            <p:nvPr/>
          </p:nvSpPr>
          <p:spPr bwMode="auto">
            <a:xfrm>
              <a:off x="3557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9" name="Group 45"/>
          <p:cNvGrpSpPr>
            <a:grpSpLocks/>
          </p:cNvGrpSpPr>
          <p:nvPr/>
        </p:nvGrpSpPr>
        <p:grpSpPr bwMode="auto">
          <a:xfrm>
            <a:off x="5263892" y="4040183"/>
            <a:ext cx="740257" cy="781048"/>
            <a:chOff x="3435" y="2545"/>
            <a:chExt cx="505" cy="492"/>
          </a:xfrm>
        </p:grpSpPr>
        <p:sp>
          <p:nvSpPr>
            <p:cNvPr id="72762" name="AutoShape 46"/>
            <p:cNvSpPr>
              <a:spLocks noChangeArrowheads="1"/>
            </p:cNvSpPr>
            <p:nvPr/>
          </p:nvSpPr>
          <p:spPr bwMode="auto">
            <a:xfrm>
              <a:off x="3435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3" name="Text Box 47"/>
            <p:cNvSpPr txBox="1">
              <a:spLocks noChangeArrowheads="1"/>
            </p:cNvSpPr>
            <p:nvPr/>
          </p:nvSpPr>
          <p:spPr bwMode="auto">
            <a:xfrm>
              <a:off x="3454" y="2545"/>
              <a:ext cx="48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ru-RU" sz="2000" dirty="0">
                <a:solidFill>
                  <a:srgbClr val="FFFFFF"/>
                </a:solidFill>
              </a:endParaRPr>
            </a:p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0" name="Group 48"/>
          <p:cNvGrpSpPr>
            <a:grpSpLocks/>
          </p:cNvGrpSpPr>
          <p:nvPr/>
        </p:nvGrpSpPr>
        <p:grpSpPr bwMode="auto">
          <a:xfrm>
            <a:off x="6031996" y="4040183"/>
            <a:ext cx="675759" cy="463549"/>
            <a:chOff x="3959" y="2545"/>
            <a:chExt cx="461" cy="292"/>
          </a:xfrm>
        </p:grpSpPr>
        <p:sp>
          <p:nvSpPr>
            <p:cNvPr id="72760" name="AutoShape 49"/>
            <p:cNvSpPr>
              <a:spLocks noChangeArrowheads="1"/>
            </p:cNvSpPr>
            <p:nvPr/>
          </p:nvSpPr>
          <p:spPr bwMode="auto">
            <a:xfrm>
              <a:off x="3959" y="2545"/>
              <a:ext cx="45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1" name="Text Box 50"/>
            <p:cNvSpPr txBox="1">
              <a:spLocks noChangeArrowheads="1"/>
            </p:cNvSpPr>
            <p:nvPr/>
          </p:nvSpPr>
          <p:spPr bwMode="auto">
            <a:xfrm>
              <a:off x="3978" y="2545"/>
              <a:ext cx="4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400" dirty="0" smtClean="0">
                  <a:solidFill>
                    <a:srgbClr val="FFFFFF"/>
                  </a:solidFill>
                </a:rPr>
                <a:t>Канал</a:t>
              </a:r>
              <a:endParaRPr lang="en-GB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31" name="AutoShape 51"/>
          <p:cNvSpPr>
            <a:spLocks noChangeArrowheads="1"/>
          </p:cNvSpPr>
          <p:nvPr/>
        </p:nvSpPr>
        <p:spPr bwMode="auto">
          <a:xfrm>
            <a:off x="6706285" y="4040188"/>
            <a:ext cx="455880" cy="381000"/>
          </a:xfrm>
          <a:prstGeom prst="leftRightArrow">
            <a:avLst>
              <a:gd name="adj1" fmla="val 50000"/>
              <a:gd name="adj2" fmla="val 25797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32" name="Group 52"/>
          <p:cNvGrpSpPr>
            <a:grpSpLocks/>
          </p:cNvGrpSpPr>
          <p:nvPr/>
        </p:nvGrpSpPr>
        <p:grpSpPr bwMode="auto">
          <a:xfrm>
            <a:off x="7176825" y="2644779"/>
            <a:ext cx="1440935" cy="463551"/>
            <a:chOff x="4740" y="1666"/>
            <a:chExt cx="983" cy="292"/>
          </a:xfrm>
          <a:effectLst/>
        </p:grpSpPr>
        <p:sp>
          <p:nvSpPr>
            <p:cNvPr id="72758" name="AutoShape 53"/>
            <p:cNvSpPr>
              <a:spLocks noChangeArrowheads="1"/>
            </p:cNvSpPr>
            <p:nvPr/>
          </p:nvSpPr>
          <p:spPr bwMode="auto">
            <a:xfrm>
              <a:off x="4740" y="1666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9" name="Text Box 54"/>
            <p:cNvSpPr txBox="1">
              <a:spLocks noChangeArrowheads="1"/>
            </p:cNvSpPr>
            <p:nvPr/>
          </p:nvSpPr>
          <p:spPr bwMode="auto">
            <a:xfrm>
              <a:off x="4795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Приложений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3" name="Group 55"/>
          <p:cNvGrpSpPr>
            <a:grpSpLocks/>
          </p:cNvGrpSpPr>
          <p:nvPr/>
        </p:nvGrpSpPr>
        <p:grpSpPr bwMode="auto">
          <a:xfrm>
            <a:off x="7176822" y="3109910"/>
            <a:ext cx="1484910" cy="463549"/>
            <a:chOff x="4740" y="1959"/>
            <a:chExt cx="1013" cy="292"/>
          </a:xfrm>
          <a:effectLst/>
        </p:grpSpPr>
        <p:sp>
          <p:nvSpPr>
            <p:cNvPr id="72756" name="AutoShape 56"/>
            <p:cNvSpPr>
              <a:spLocks noChangeArrowheads="1"/>
            </p:cNvSpPr>
            <p:nvPr/>
          </p:nvSpPr>
          <p:spPr bwMode="auto">
            <a:xfrm>
              <a:off x="4740" y="1959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7" name="Text Box 57"/>
            <p:cNvSpPr txBox="1">
              <a:spLocks noChangeArrowheads="1"/>
            </p:cNvSpPr>
            <p:nvPr/>
          </p:nvSpPr>
          <p:spPr bwMode="auto">
            <a:xfrm>
              <a:off x="4759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Транспортный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4" name="Group 58"/>
          <p:cNvGrpSpPr>
            <a:grpSpLocks/>
          </p:cNvGrpSpPr>
          <p:nvPr/>
        </p:nvGrpSpPr>
        <p:grpSpPr bwMode="auto">
          <a:xfrm>
            <a:off x="7176825" y="3575055"/>
            <a:ext cx="1440935" cy="463551"/>
            <a:chOff x="4740" y="2252"/>
            <a:chExt cx="983" cy="29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54" name="AutoShape 59"/>
            <p:cNvSpPr>
              <a:spLocks noChangeArrowheads="1"/>
            </p:cNvSpPr>
            <p:nvPr/>
          </p:nvSpPr>
          <p:spPr bwMode="auto">
            <a:xfrm>
              <a:off x="4740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5" name="Text Box 60"/>
            <p:cNvSpPr txBox="1">
              <a:spLocks noChangeArrowheads="1"/>
            </p:cNvSpPr>
            <p:nvPr/>
          </p:nvSpPr>
          <p:spPr bwMode="auto">
            <a:xfrm>
              <a:off x="4862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5" name="Group 61"/>
          <p:cNvGrpSpPr>
            <a:grpSpLocks/>
          </p:cNvGrpSpPr>
          <p:nvPr/>
        </p:nvGrpSpPr>
        <p:grpSpPr bwMode="auto">
          <a:xfrm>
            <a:off x="7176825" y="4040184"/>
            <a:ext cx="1440935" cy="463549"/>
            <a:chOff x="4740" y="2545"/>
            <a:chExt cx="983" cy="292"/>
          </a:xfrm>
        </p:grpSpPr>
        <p:sp>
          <p:nvSpPr>
            <p:cNvPr id="72752" name="AutoShape 62"/>
            <p:cNvSpPr>
              <a:spLocks noChangeArrowheads="1"/>
            </p:cNvSpPr>
            <p:nvPr/>
          </p:nvSpPr>
          <p:spPr bwMode="auto">
            <a:xfrm>
              <a:off x="4740" y="2545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3" name="Text Box 63"/>
            <p:cNvSpPr txBox="1">
              <a:spLocks noChangeArrowheads="1"/>
            </p:cNvSpPr>
            <p:nvPr/>
          </p:nvSpPr>
          <p:spPr bwMode="auto">
            <a:xfrm>
              <a:off x="5021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6" name="Group 64"/>
          <p:cNvGrpSpPr>
            <a:grpSpLocks/>
          </p:cNvGrpSpPr>
          <p:nvPr/>
        </p:nvGrpSpPr>
        <p:grpSpPr bwMode="auto">
          <a:xfrm>
            <a:off x="6031991" y="4505331"/>
            <a:ext cx="2585767" cy="463551"/>
            <a:chOff x="3959" y="2838"/>
            <a:chExt cx="1764" cy="292"/>
          </a:xfrm>
        </p:grpSpPr>
        <p:sp>
          <p:nvSpPr>
            <p:cNvPr id="72750" name="AutoShape 65"/>
            <p:cNvSpPr>
              <a:spLocks noChangeArrowheads="1"/>
            </p:cNvSpPr>
            <p:nvPr/>
          </p:nvSpPr>
          <p:spPr bwMode="auto">
            <a:xfrm>
              <a:off x="3959" y="2838"/>
              <a:ext cx="1764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1" name="Text Box 66"/>
            <p:cNvSpPr txBox="1">
              <a:spLocks noChangeArrowheads="1"/>
            </p:cNvSpPr>
            <p:nvPr/>
          </p:nvSpPr>
          <p:spPr bwMode="auto">
            <a:xfrm>
              <a:off x="4511" y="2838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7" name="Group 67"/>
          <p:cNvGrpSpPr>
            <a:grpSpLocks/>
          </p:cNvGrpSpPr>
          <p:nvPr/>
        </p:nvGrpSpPr>
        <p:grpSpPr bwMode="auto">
          <a:xfrm>
            <a:off x="4133710" y="4505331"/>
            <a:ext cx="1801535" cy="463551"/>
            <a:chOff x="2664" y="2838"/>
            <a:chExt cx="1229" cy="292"/>
          </a:xfrm>
        </p:grpSpPr>
        <p:sp>
          <p:nvSpPr>
            <p:cNvPr id="72748" name="AutoShape 68"/>
            <p:cNvSpPr>
              <a:spLocks noChangeArrowheads="1"/>
            </p:cNvSpPr>
            <p:nvPr/>
          </p:nvSpPr>
          <p:spPr bwMode="auto">
            <a:xfrm>
              <a:off x="2664" y="2838"/>
              <a:ext cx="122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9" name="Text Box 69"/>
            <p:cNvSpPr txBox="1">
              <a:spLocks noChangeArrowheads="1"/>
            </p:cNvSpPr>
            <p:nvPr/>
          </p:nvSpPr>
          <p:spPr bwMode="auto">
            <a:xfrm>
              <a:off x="2784" y="2855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8" name="Group 70"/>
          <p:cNvGrpSpPr>
            <a:grpSpLocks/>
          </p:cNvGrpSpPr>
          <p:nvPr/>
        </p:nvGrpSpPr>
        <p:grpSpPr bwMode="auto">
          <a:xfrm>
            <a:off x="3054841" y="3109914"/>
            <a:ext cx="1747298" cy="377825"/>
            <a:chOff x="1928" y="1959"/>
            <a:chExt cx="1192" cy="238"/>
          </a:xfrm>
          <a:effectLst/>
        </p:grpSpPr>
        <p:sp>
          <p:nvSpPr>
            <p:cNvPr id="72745" name="Freeform 71"/>
            <p:cNvSpPr>
              <a:spLocks noChangeArrowheads="1"/>
            </p:cNvSpPr>
            <p:nvPr/>
          </p:nvSpPr>
          <p:spPr bwMode="auto">
            <a:xfrm>
              <a:off x="1928" y="1959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6" name="Freeform 72"/>
            <p:cNvSpPr>
              <a:spLocks noChangeArrowheads="1"/>
            </p:cNvSpPr>
            <p:nvPr/>
          </p:nvSpPr>
          <p:spPr bwMode="auto">
            <a:xfrm>
              <a:off x="3084" y="2019"/>
              <a:ext cx="37" cy="121"/>
            </a:xfrm>
            <a:custGeom>
              <a:avLst/>
              <a:gdLst>
                <a:gd name="T0" fmla="*/ 0 w 165"/>
                <a:gd name="T1" fmla="*/ 0 h 532"/>
                <a:gd name="T2" fmla="*/ 0 w 165"/>
                <a:gd name="T3" fmla="*/ 0 h 532"/>
                <a:gd name="T4" fmla="*/ 0 w 165"/>
                <a:gd name="T5" fmla="*/ 1 h 532"/>
                <a:gd name="T6" fmla="*/ 0 w 165"/>
                <a:gd name="T7" fmla="*/ 1 h 532"/>
                <a:gd name="T8" fmla="*/ 0 w 165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532"/>
                <a:gd name="T17" fmla="*/ 165 w 165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532">
                  <a:moveTo>
                    <a:pt x="164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4" y="531"/>
                  </a:lnTo>
                  <a:lnTo>
                    <a:pt x="164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7" name="Freeform 73"/>
            <p:cNvSpPr>
              <a:spLocks noChangeArrowheads="1"/>
            </p:cNvSpPr>
            <p:nvPr/>
          </p:nvSpPr>
          <p:spPr bwMode="auto">
            <a:xfrm>
              <a:off x="2972" y="2019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39" name="AutoShape 74"/>
          <p:cNvSpPr>
            <a:spLocks noChangeArrowheads="1"/>
          </p:cNvSpPr>
          <p:nvPr/>
        </p:nvSpPr>
        <p:spPr bwMode="auto">
          <a:xfrm>
            <a:off x="5278543" y="2644776"/>
            <a:ext cx="1754627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0" name="AutoShape 75"/>
          <p:cNvSpPr>
            <a:spLocks noChangeArrowheads="1"/>
          </p:cNvSpPr>
          <p:nvPr/>
        </p:nvSpPr>
        <p:spPr bwMode="auto">
          <a:xfrm>
            <a:off x="5263884" y="3109914"/>
            <a:ext cx="1753162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4" name="Text Box 79"/>
          <p:cNvSpPr txBox="1">
            <a:spLocks noChangeArrowheads="1"/>
          </p:cNvSpPr>
          <p:nvPr/>
        </p:nvSpPr>
        <p:spPr bwMode="auto">
          <a:xfrm>
            <a:off x="5615309" y="5439879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731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ru-RU" sz="3200" dirty="0" smtClean="0"/>
              <a:t>Транспортный уровень</a:t>
            </a:r>
            <a:br>
              <a:rPr lang="ru-RU" sz="3200" dirty="0" smtClean="0"/>
            </a:br>
            <a:r>
              <a:rPr lang="ru-RU" sz="2000" dirty="0" smtClean="0"/>
              <a:t>Абстракция над деталями реализации надежного транспорта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8640960" cy="506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Сервис </a:t>
            </a:r>
            <a:r>
              <a:rPr lang="ru-RU" sz="2400" kern="0" dirty="0"/>
              <a:t>сетевого уровня адресует узлы </a:t>
            </a:r>
            <a:r>
              <a:rPr lang="ru-RU" sz="2400" kern="0" dirty="0" smtClean="0"/>
              <a:t>целиком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на </a:t>
            </a:r>
            <a:r>
              <a:rPr lang="ru-RU" sz="2000" kern="0" dirty="0"/>
              <a:t>каждом узле может быть </a:t>
            </a:r>
            <a:r>
              <a:rPr lang="ru-RU" sz="2000" kern="0" dirty="0" smtClean="0"/>
              <a:t>много отправителей и получателей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Отправители хотят получать </a:t>
            </a:r>
            <a:r>
              <a:rPr lang="ru-RU" sz="2400" kern="0" dirty="0"/>
              <a:t>от сети либо быстрый транспорт, либо </a:t>
            </a:r>
            <a:r>
              <a:rPr lang="ru-RU" sz="2400" kern="0" dirty="0" smtClean="0"/>
              <a:t>надежный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странно каждый раз реализовывать </a:t>
            </a:r>
            <a:r>
              <a:rPr lang="ru-RU" sz="2000" kern="0" dirty="0"/>
              <a:t>свой надежный протокол передачи данных, не так ли</a:t>
            </a:r>
            <a:r>
              <a:rPr lang="ru-RU" sz="2000" kern="0" dirty="0" smtClean="0"/>
              <a:t>?</a:t>
            </a:r>
            <a:endParaRPr lang="ru-RU" sz="2400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/>
              <a:t>Сервис уровня - передача данных между приложениями на разных узлах </a:t>
            </a:r>
            <a:r>
              <a:rPr lang="ru-RU" sz="2400" kern="0" dirty="0" smtClean="0"/>
              <a:t>либо быстро, либо надежно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Адрес = глобальный адрес </a:t>
            </a:r>
            <a:r>
              <a:rPr lang="ru-RU" sz="2400" kern="0" dirty="0"/>
              <a:t>узла + адрес </a:t>
            </a:r>
            <a:r>
              <a:rPr lang="ru-RU" sz="2400" kern="0" dirty="0" smtClean="0"/>
              <a:t>приложения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ru-RU" sz="2000" kern="0" dirty="0" smtClean="0"/>
              <a:t>адрес сети + локальный адрес </a:t>
            </a:r>
            <a:r>
              <a:rPr lang="ru-RU" sz="2000" kern="0" dirty="0"/>
              <a:t>узла в </a:t>
            </a:r>
            <a:r>
              <a:rPr lang="ru-RU" sz="2000" kern="0" dirty="0" smtClean="0"/>
              <a:t>сети + адрес </a:t>
            </a:r>
            <a:r>
              <a:rPr lang="ru-RU" sz="2000" kern="0" dirty="0"/>
              <a:t>приложения на </a:t>
            </a:r>
            <a:r>
              <a:rPr lang="ru-RU" sz="2000" kern="0" dirty="0" smtClean="0"/>
              <a:t>узле</a:t>
            </a:r>
          </a:p>
        </p:txBody>
      </p:sp>
    </p:spTree>
    <p:extLst>
      <p:ext uri="{BB962C8B-B14F-4D97-AF65-F5344CB8AC3E}">
        <p14:creationId xmlns:p14="http://schemas.microsoft.com/office/powerpoint/2010/main" val="396187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Транспортный уровень</a:t>
            </a:r>
            <a:endParaRPr lang="en-GB" dirty="0" smtClean="0"/>
          </a:p>
        </p:txBody>
      </p:sp>
      <p:grpSp>
        <p:nvGrpSpPr>
          <p:cNvPr id="72707" name="Group 2"/>
          <p:cNvGrpSpPr>
            <a:grpSpLocks/>
          </p:cNvGrpSpPr>
          <p:nvPr/>
        </p:nvGrpSpPr>
        <p:grpSpPr bwMode="auto">
          <a:xfrm>
            <a:off x="3068034" y="2644776"/>
            <a:ext cx="1747298" cy="377825"/>
            <a:chOff x="1937" y="1666"/>
            <a:chExt cx="1192" cy="238"/>
          </a:xfrm>
          <a:effectLst/>
        </p:grpSpPr>
        <p:sp>
          <p:nvSpPr>
            <p:cNvPr id="72782" name="Freeform 3"/>
            <p:cNvSpPr>
              <a:spLocks noChangeArrowheads="1"/>
            </p:cNvSpPr>
            <p:nvPr/>
          </p:nvSpPr>
          <p:spPr bwMode="auto">
            <a:xfrm>
              <a:off x="1937" y="1666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3" name="Freeform 4"/>
            <p:cNvSpPr>
              <a:spLocks noChangeArrowheads="1"/>
            </p:cNvSpPr>
            <p:nvPr/>
          </p:nvSpPr>
          <p:spPr bwMode="auto">
            <a:xfrm>
              <a:off x="3093" y="1726"/>
              <a:ext cx="37" cy="121"/>
            </a:xfrm>
            <a:custGeom>
              <a:avLst/>
              <a:gdLst>
                <a:gd name="T0" fmla="*/ 0 w 164"/>
                <a:gd name="T1" fmla="*/ 0 h 532"/>
                <a:gd name="T2" fmla="*/ 0 w 164"/>
                <a:gd name="T3" fmla="*/ 0 h 532"/>
                <a:gd name="T4" fmla="*/ 0 w 164"/>
                <a:gd name="T5" fmla="*/ 1 h 532"/>
                <a:gd name="T6" fmla="*/ 0 w 164"/>
                <a:gd name="T7" fmla="*/ 1 h 532"/>
                <a:gd name="T8" fmla="*/ 0 w 164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532"/>
                <a:gd name="T17" fmla="*/ 164 w 164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532">
                  <a:moveTo>
                    <a:pt x="163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3" y="531"/>
                  </a:lnTo>
                  <a:lnTo>
                    <a:pt x="163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4" name="Freeform 5"/>
            <p:cNvSpPr>
              <a:spLocks noChangeArrowheads="1"/>
            </p:cNvSpPr>
            <p:nvPr/>
          </p:nvSpPr>
          <p:spPr bwMode="auto">
            <a:xfrm>
              <a:off x="2981" y="1726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08" name="AutoShape 6"/>
          <p:cNvSpPr>
            <a:spLocks noChangeArrowheads="1"/>
          </p:cNvSpPr>
          <p:nvPr/>
        </p:nvSpPr>
        <p:spPr bwMode="auto">
          <a:xfrm>
            <a:off x="2908255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09" name="Oval 7"/>
          <p:cNvSpPr>
            <a:spLocks noChangeArrowheads="1"/>
          </p:cNvSpPr>
          <p:nvPr/>
        </p:nvSpPr>
        <p:spPr bwMode="auto">
          <a:xfrm>
            <a:off x="1600713" y="5791200"/>
            <a:ext cx="1739970" cy="5969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0" name="AutoShape 8"/>
          <p:cNvSpPr>
            <a:spLocks noChangeArrowheads="1"/>
          </p:cNvSpPr>
          <p:nvPr/>
        </p:nvSpPr>
        <p:spPr bwMode="auto">
          <a:xfrm>
            <a:off x="7087407" y="5867400"/>
            <a:ext cx="1511295" cy="596900"/>
          </a:xfrm>
          <a:prstGeom prst="roundRect">
            <a:avLst>
              <a:gd name="adj" fmla="val 264"/>
            </a:avLst>
          </a:prstGeom>
          <a:solidFill>
            <a:srgbClr val="FF00FF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1" name="Oval 9"/>
          <p:cNvSpPr>
            <a:spLocks noChangeArrowheads="1"/>
          </p:cNvSpPr>
          <p:nvPr/>
        </p:nvSpPr>
        <p:spPr bwMode="auto">
          <a:xfrm>
            <a:off x="4038430" y="57912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2" name="Oval 10"/>
          <p:cNvSpPr>
            <a:spLocks noChangeArrowheads="1"/>
          </p:cNvSpPr>
          <p:nvPr/>
        </p:nvSpPr>
        <p:spPr bwMode="auto">
          <a:xfrm>
            <a:off x="5791592" y="58674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3" name="Line 11"/>
          <p:cNvSpPr>
            <a:spLocks noChangeShapeType="1"/>
          </p:cNvSpPr>
          <p:nvPr/>
        </p:nvSpPr>
        <p:spPr bwMode="auto">
          <a:xfrm flipV="1">
            <a:off x="3276185" y="6007100"/>
            <a:ext cx="762244" cy="152400"/>
          </a:xfrm>
          <a:prstGeom prst="line">
            <a:avLst/>
          </a:prstGeom>
          <a:noFill/>
          <a:ln w="507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4" name="Line 12"/>
          <p:cNvSpPr>
            <a:spLocks noChangeShapeType="1"/>
          </p:cNvSpPr>
          <p:nvPr/>
        </p:nvSpPr>
        <p:spPr bwMode="auto">
          <a:xfrm>
            <a:off x="4495776" y="6019800"/>
            <a:ext cx="1295815" cy="76200"/>
          </a:xfrm>
          <a:prstGeom prst="line">
            <a:avLst/>
          </a:prstGeom>
          <a:noFill/>
          <a:ln w="76320">
            <a:solidFill>
              <a:srgbClr val="00FF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5" name="Line 13"/>
          <p:cNvSpPr>
            <a:spLocks noChangeShapeType="1"/>
          </p:cNvSpPr>
          <p:nvPr/>
        </p:nvSpPr>
        <p:spPr bwMode="auto">
          <a:xfrm>
            <a:off x="6248938" y="6096000"/>
            <a:ext cx="838469" cy="76200"/>
          </a:xfrm>
          <a:prstGeom prst="line">
            <a:avLst/>
          </a:prstGeom>
          <a:noFill/>
          <a:ln w="76320">
            <a:solidFill>
              <a:srgbClr val="99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6" name="Text Box 14"/>
          <p:cNvSpPr txBox="1">
            <a:spLocks noChangeArrowheads="1"/>
          </p:cNvSpPr>
          <p:nvPr/>
        </p:nvSpPr>
        <p:spPr bwMode="auto">
          <a:xfrm>
            <a:off x="1744613" y="5439880"/>
            <a:ext cx="1452170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Источник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7" name="Text Box 15"/>
          <p:cNvSpPr txBox="1">
            <a:spLocks noChangeArrowheads="1"/>
          </p:cNvSpPr>
          <p:nvPr/>
        </p:nvSpPr>
        <p:spPr bwMode="auto">
          <a:xfrm>
            <a:off x="3930044" y="5339182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8" name="Text Box 16"/>
          <p:cNvSpPr txBox="1">
            <a:spLocks noChangeArrowheads="1"/>
          </p:cNvSpPr>
          <p:nvPr/>
        </p:nvSpPr>
        <p:spPr bwMode="auto">
          <a:xfrm>
            <a:off x="6961026" y="5370546"/>
            <a:ext cx="1871066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Потребитель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72719" name="Group 17"/>
          <p:cNvGrpSpPr>
            <a:grpSpLocks/>
          </p:cNvGrpSpPr>
          <p:nvPr/>
        </p:nvGrpSpPr>
        <p:grpSpPr bwMode="auto">
          <a:xfrm>
            <a:off x="1467321" y="2644779"/>
            <a:ext cx="1424810" cy="463551"/>
            <a:chOff x="845" y="1666"/>
            <a:chExt cx="972" cy="292"/>
          </a:xfrm>
          <a:effectLst/>
        </p:grpSpPr>
        <p:sp>
          <p:nvSpPr>
            <p:cNvPr id="72780" name="AutoShape 18"/>
            <p:cNvSpPr>
              <a:spLocks noChangeArrowheads="1"/>
            </p:cNvSpPr>
            <p:nvPr/>
          </p:nvSpPr>
          <p:spPr bwMode="auto">
            <a:xfrm>
              <a:off x="845" y="1666"/>
              <a:ext cx="97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1" name="Text Box 19"/>
            <p:cNvSpPr txBox="1">
              <a:spLocks noChangeArrowheads="1"/>
            </p:cNvSpPr>
            <p:nvPr/>
          </p:nvSpPr>
          <p:spPr bwMode="auto">
            <a:xfrm>
              <a:off x="896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Приложений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0" name="Group 20"/>
          <p:cNvGrpSpPr>
            <a:grpSpLocks/>
          </p:cNvGrpSpPr>
          <p:nvPr/>
        </p:nvGrpSpPr>
        <p:grpSpPr bwMode="auto">
          <a:xfrm>
            <a:off x="1452663" y="3109910"/>
            <a:ext cx="1484910" cy="463549"/>
            <a:chOff x="835" y="1959"/>
            <a:chExt cx="1013" cy="29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78" name="AutoShape 21"/>
            <p:cNvSpPr>
              <a:spLocks noChangeArrowheads="1"/>
            </p:cNvSpPr>
            <p:nvPr/>
          </p:nvSpPr>
          <p:spPr bwMode="auto">
            <a:xfrm>
              <a:off x="835" y="1959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9" name="Text Box 22"/>
            <p:cNvSpPr txBox="1">
              <a:spLocks noChangeArrowheads="1"/>
            </p:cNvSpPr>
            <p:nvPr/>
          </p:nvSpPr>
          <p:spPr bwMode="auto">
            <a:xfrm>
              <a:off x="854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Транспортный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1" name="Group 23"/>
          <p:cNvGrpSpPr>
            <a:grpSpLocks/>
          </p:cNvGrpSpPr>
          <p:nvPr/>
        </p:nvGrpSpPr>
        <p:grpSpPr bwMode="auto">
          <a:xfrm>
            <a:off x="1452663" y="3575055"/>
            <a:ext cx="1439468" cy="463551"/>
            <a:chOff x="835" y="2252"/>
            <a:chExt cx="982" cy="292"/>
          </a:xfrm>
        </p:grpSpPr>
        <p:sp>
          <p:nvSpPr>
            <p:cNvPr id="72776" name="AutoShape 24"/>
            <p:cNvSpPr>
              <a:spLocks noChangeArrowheads="1"/>
            </p:cNvSpPr>
            <p:nvPr/>
          </p:nvSpPr>
          <p:spPr bwMode="auto">
            <a:xfrm>
              <a:off x="835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7" name="Text Box 25"/>
            <p:cNvSpPr txBox="1">
              <a:spLocks noChangeArrowheads="1"/>
            </p:cNvSpPr>
            <p:nvPr/>
          </p:nvSpPr>
          <p:spPr bwMode="auto">
            <a:xfrm>
              <a:off x="996" y="2252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2" name="Group 26"/>
          <p:cNvGrpSpPr>
            <a:grpSpLocks/>
          </p:cNvGrpSpPr>
          <p:nvPr/>
        </p:nvGrpSpPr>
        <p:grpSpPr bwMode="auto">
          <a:xfrm>
            <a:off x="1452663" y="4040184"/>
            <a:ext cx="1439469" cy="463549"/>
            <a:chOff x="835" y="2545"/>
            <a:chExt cx="982" cy="292"/>
          </a:xfrm>
        </p:grpSpPr>
        <p:sp>
          <p:nvSpPr>
            <p:cNvPr id="72774" name="AutoShape 27"/>
            <p:cNvSpPr>
              <a:spLocks noChangeArrowheads="1"/>
            </p:cNvSpPr>
            <p:nvPr/>
          </p:nvSpPr>
          <p:spPr bwMode="auto">
            <a:xfrm>
              <a:off x="835" y="2545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5" name="Text Box 28"/>
            <p:cNvSpPr txBox="1">
              <a:spLocks noChangeArrowheads="1"/>
            </p:cNvSpPr>
            <p:nvPr/>
          </p:nvSpPr>
          <p:spPr bwMode="auto">
            <a:xfrm>
              <a:off x="1118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3" name="Group 29"/>
          <p:cNvGrpSpPr>
            <a:grpSpLocks/>
          </p:cNvGrpSpPr>
          <p:nvPr/>
        </p:nvGrpSpPr>
        <p:grpSpPr bwMode="auto">
          <a:xfrm>
            <a:off x="1452662" y="4505331"/>
            <a:ext cx="2584302" cy="463551"/>
            <a:chOff x="835" y="2838"/>
            <a:chExt cx="1763" cy="292"/>
          </a:xfrm>
        </p:grpSpPr>
        <p:sp>
          <p:nvSpPr>
            <p:cNvPr id="72772" name="AutoShape 30"/>
            <p:cNvSpPr>
              <a:spLocks noChangeArrowheads="1"/>
            </p:cNvSpPr>
            <p:nvPr/>
          </p:nvSpPr>
          <p:spPr bwMode="auto">
            <a:xfrm>
              <a:off x="835" y="2838"/>
              <a:ext cx="176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3" name="Text Box 31"/>
            <p:cNvSpPr txBox="1">
              <a:spLocks noChangeArrowheads="1"/>
            </p:cNvSpPr>
            <p:nvPr/>
          </p:nvSpPr>
          <p:spPr bwMode="auto">
            <a:xfrm>
              <a:off x="1387" y="2838"/>
              <a:ext cx="108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Физический 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4" name="Group 32"/>
          <p:cNvGrpSpPr>
            <a:grpSpLocks/>
          </p:cNvGrpSpPr>
          <p:nvPr/>
        </p:nvGrpSpPr>
        <p:grpSpPr bwMode="auto">
          <a:xfrm>
            <a:off x="3365602" y="3575055"/>
            <a:ext cx="1439470" cy="463551"/>
            <a:chOff x="2140" y="2252"/>
            <a:chExt cx="982" cy="292"/>
          </a:xfrm>
        </p:grpSpPr>
        <p:sp>
          <p:nvSpPr>
            <p:cNvPr id="72770" name="AutoShape 33"/>
            <p:cNvSpPr>
              <a:spLocks noChangeArrowheads="1"/>
            </p:cNvSpPr>
            <p:nvPr/>
          </p:nvSpPr>
          <p:spPr bwMode="auto">
            <a:xfrm>
              <a:off x="2140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1" name="Text Box 34"/>
            <p:cNvSpPr txBox="1">
              <a:spLocks noChangeArrowheads="1"/>
            </p:cNvSpPr>
            <p:nvPr/>
          </p:nvSpPr>
          <p:spPr bwMode="auto">
            <a:xfrm>
              <a:off x="2262" y="227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5" name="Group 35"/>
          <p:cNvGrpSpPr>
            <a:grpSpLocks/>
          </p:cNvGrpSpPr>
          <p:nvPr/>
        </p:nvGrpSpPr>
        <p:grpSpPr bwMode="auto">
          <a:xfrm>
            <a:off x="3365601" y="4040183"/>
            <a:ext cx="740257" cy="463549"/>
            <a:chOff x="2140" y="2545"/>
            <a:chExt cx="505" cy="292"/>
          </a:xfrm>
        </p:grpSpPr>
        <p:sp>
          <p:nvSpPr>
            <p:cNvPr id="72768" name="AutoShape 36"/>
            <p:cNvSpPr>
              <a:spLocks noChangeArrowheads="1"/>
            </p:cNvSpPr>
            <p:nvPr/>
          </p:nvSpPr>
          <p:spPr bwMode="auto">
            <a:xfrm>
              <a:off x="2140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9" name="Text Box 37"/>
            <p:cNvSpPr txBox="1">
              <a:spLocks noChangeArrowheads="1"/>
            </p:cNvSpPr>
            <p:nvPr/>
          </p:nvSpPr>
          <p:spPr bwMode="auto">
            <a:xfrm>
              <a:off x="2159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6" name="Group 38"/>
          <p:cNvGrpSpPr>
            <a:grpSpLocks/>
          </p:cNvGrpSpPr>
          <p:nvPr/>
        </p:nvGrpSpPr>
        <p:grpSpPr bwMode="auto">
          <a:xfrm>
            <a:off x="4133710" y="4040184"/>
            <a:ext cx="743189" cy="463549"/>
            <a:chOff x="2664" y="2545"/>
            <a:chExt cx="507" cy="292"/>
          </a:xfrm>
        </p:grpSpPr>
        <p:sp>
          <p:nvSpPr>
            <p:cNvPr id="72766" name="AutoShape 39"/>
            <p:cNvSpPr>
              <a:spLocks noChangeArrowheads="1"/>
            </p:cNvSpPr>
            <p:nvPr/>
          </p:nvSpPr>
          <p:spPr bwMode="auto">
            <a:xfrm>
              <a:off x="2664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7" name="Text Box 40"/>
            <p:cNvSpPr txBox="1">
              <a:spLocks noChangeArrowheads="1"/>
            </p:cNvSpPr>
            <p:nvPr/>
          </p:nvSpPr>
          <p:spPr bwMode="auto">
            <a:xfrm>
              <a:off x="2685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27" name="AutoShape 41"/>
          <p:cNvSpPr>
            <a:spLocks noChangeArrowheads="1"/>
          </p:cNvSpPr>
          <p:nvPr/>
        </p:nvSpPr>
        <p:spPr bwMode="auto">
          <a:xfrm>
            <a:off x="4806537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28" name="Group 42"/>
          <p:cNvGrpSpPr>
            <a:grpSpLocks/>
          </p:cNvGrpSpPr>
          <p:nvPr/>
        </p:nvGrpSpPr>
        <p:grpSpPr bwMode="auto">
          <a:xfrm>
            <a:off x="5263885" y="3575055"/>
            <a:ext cx="1440935" cy="463551"/>
            <a:chOff x="3435" y="2252"/>
            <a:chExt cx="983" cy="292"/>
          </a:xfrm>
        </p:grpSpPr>
        <p:sp>
          <p:nvSpPr>
            <p:cNvPr id="72764" name="AutoShape 43"/>
            <p:cNvSpPr>
              <a:spLocks noChangeArrowheads="1"/>
            </p:cNvSpPr>
            <p:nvPr/>
          </p:nvSpPr>
          <p:spPr bwMode="auto">
            <a:xfrm>
              <a:off x="3435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5" name="Text Box 44"/>
            <p:cNvSpPr txBox="1">
              <a:spLocks noChangeArrowheads="1"/>
            </p:cNvSpPr>
            <p:nvPr/>
          </p:nvSpPr>
          <p:spPr bwMode="auto">
            <a:xfrm>
              <a:off x="3557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9" name="Group 45"/>
          <p:cNvGrpSpPr>
            <a:grpSpLocks/>
          </p:cNvGrpSpPr>
          <p:nvPr/>
        </p:nvGrpSpPr>
        <p:grpSpPr bwMode="auto">
          <a:xfrm>
            <a:off x="5263892" y="4040183"/>
            <a:ext cx="740257" cy="781048"/>
            <a:chOff x="3435" y="2545"/>
            <a:chExt cx="505" cy="492"/>
          </a:xfrm>
        </p:grpSpPr>
        <p:sp>
          <p:nvSpPr>
            <p:cNvPr id="72762" name="AutoShape 46"/>
            <p:cNvSpPr>
              <a:spLocks noChangeArrowheads="1"/>
            </p:cNvSpPr>
            <p:nvPr/>
          </p:nvSpPr>
          <p:spPr bwMode="auto">
            <a:xfrm>
              <a:off x="3435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3" name="Text Box 47"/>
            <p:cNvSpPr txBox="1">
              <a:spLocks noChangeArrowheads="1"/>
            </p:cNvSpPr>
            <p:nvPr/>
          </p:nvSpPr>
          <p:spPr bwMode="auto">
            <a:xfrm>
              <a:off x="3454" y="2545"/>
              <a:ext cx="48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ru-RU" sz="2000" dirty="0">
                <a:solidFill>
                  <a:srgbClr val="FFFFFF"/>
                </a:solidFill>
              </a:endParaRPr>
            </a:p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0" name="Group 48"/>
          <p:cNvGrpSpPr>
            <a:grpSpLocks/>
          </p:cNvGrpSpPr>
          <p:nvPr/>
        </p:nvGrpSpPr>
        <p:grpSpPr bwMode="auto">
          <a:xfrm>
            <a:off x="6031996" y="4040183"/>
            <a:ext cx="675759" cy="463549"/>
            <a:chOff x="3959" y="2545"/>
            <a:chExt cx="461" cy="292"/>
          </a:xfrm>
        </p:grpSpPr>
        <p:sp>
          <p:nvSpPr>
            <p:cNvPr id="72760" name="AutoShape 49"/>
            <p:cNvSpPr>
              <a:spLocks noChangeArrowheads="1"/>
            </p:cNvSpPr>
            <p:nvPr/>
          </p:nvSpPr>
          <p:spPr bwMode="auto">
            <a:xfrm>
              <a:off x="3959" y="2545"/>
              <a:ext cx="45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1" name="Text Box 50"/>
            <p:cNvSpPr txBox="1">
              <a:spLocks noChangeArrowheads="1"/>
            </p:cNvSpPr>
            <p:nvPr/>
          </p:nvSpPr>
          <p:spPr bwMode="auto">
            <a:xfrm>
              <a:off x="3978" y="2545"/>
              <a:ext cx="4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400" dirty="0" smtClean="0">
                  <a:solidFill>
                    <a:srgbClr val="FFFFFF"/>
                  </a:solidFill>
                </a:rPr>
                <a:t>Канал</a:t>
              </a:r>
              <a:endParaRPr lang="en-GB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31" name="AutoShape 51"/>
          <p:cNvSpPr>
            <a:spLocks noChangeArrowheads="1"/>
          </p:cNvSpPr>
          <p:nvPr/>
        </p:nvSpPr>
        <p:spPr bwMode="auto">
          <a:xfrm>
            <a:off x="6706285" y="4040188"/>
            <a:ext cx="455880" cy="381000"/>
          </a:xfrm>
          <a:prstGeom prst="leftRightArrow">
            <a:avLst>
              <a:gd name="adj1" fmla="val 50000"/>
              <a:gd name="adj2" fmla="val 25797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32" name="Group 52"/>
          <p:cNvGrpSpPr>
            <a:grpSpLocks/>
          </p:cNvGrpSpPr>
          <p:nvPr/>
        </p:nvGrpSpPr>
        <p:grpSpPr bwMode="auto">
          <a:xfrm>
            <a:off x="7176825" y="2644779"/>
            <a:ext cx="1440935" cy="463551"/>
            <a:chOff x="4740" y="1666"/>
            <a:chExt cx="983" cy="292"/>
          </a:xfrm>
          <a:effectLst/>
        </p:grpSpPr>
        <p:sp>
          <p:nvSpPr>
            <p:cNvPr id="72758" name="AutoShape 53"/>
            <p:cNvSpPr>
              <a:spLocks noChangeArrowheads="1"/>
            </p:cNvSpPr>
            <p:nvPr/>
          </p:nvSpPr>
          <p:spPr bwMode="auto">
            <a:xfrm>
              <a:off x="4740" y="1666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9" name="Text Box 54"/>
            <p:cNvSpPr txBox="1">
              <a:spLocks noChangeArrowheads="1"/>
            </p:cNvSpPr>
            <p:nvPr/>
          </p:nvSpPr>
          <p:spPr bwMode="auto">
            <a:xfrm>
              <a:off x="4795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Приложений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3" name="Group 55"/>
          <p:cNvGrpSpPr>
            <a:grpSpLocks/>
          </p:cNvGrpSpPr>
          <p:nvPr/>
        </p:nvGrpSpPr>
        <p:grpSpPr bwMode="auto">
          <a:xfrm>
            <a:off x="7176822" y="3109910"/>
            <a:ext cx="1484910" cy="463549"/>
            <a:chOff x="4740" y="1959"/>
            <a:chExt cx="1013" cy="29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56" name="AutoShape 56"/>
            <p:cNvSpPr>
              <a:spLocks noChangeArrowheads="1"/>
            </p:cNvSpPr>
            <p:nvPr/>
          </p:nvSpPr>
          <p:spPr bwMode="auto">
            <a:xfrm>
              <a:off x="4740" y="1959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7" name="Text Box 57"/>
            <p:cNvSpPr txBox="1">
              <a:spLocks noChangeArrowheads="1"/>
            </p:cNvSpPr>
            <p:nvPr/>
          </p:nvSpPr>
          <p:spPr bwMode="auto">
            <a:xfrm>
              <a:off x="4759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Транспортный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4" name="Group 58"/>
          <p:cNvGrpSpPr>
            <a:grpSpLocks/>
          </p:cNvGrpSpPr>
          <p:nvPr/>
        </p:nvGrpSpPr>
        <p:grpSpPr bwMode="auto">
          <a:xfrm>
            <a:off x="7176825" y="3575055"/>
            <a:ext cx="1440935" cy="463551"/>
            <a:chOff x="4740" y="2252"/>
            <a:chExt cx="983" cy="292"/>
          </a:xfrm>
        </p:grpSpPr>
        <p:sp>
          <p:nvSpPr>
            <p:cNvPr id="72754" name="AutoShape 59"/>
            <p:cNvSpPr>
              <a:spLocks noChangeArrowheads="1"/>
            </p:cNvSpPr>
            <p:nvPr/>
          </p:nvSpPr>
          <p:spPr bwMode="auto">
            <a:xfrm>
              <a:off x="4740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5" name="Text Box 60"/>
            <p:cNvSpPr txBox="1">
              <a:spLocks noChangeArrowheads="1"/>
            </p:cNvSpPr>
            <p:nvPr/>
          </p:nvSpPr>
          <p:spPr bwMode="auto">
            <a:xfrm>
              <a:off x="4862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5" name="Group 61"/>
          <p:cNvGrpSpPr>
            <a:grpSpLocks/>
          </p:cNvGrpSpPr>
          <p:nvPr/>
        </p:nvGrpSpPr>
        <p:grpSpPr bwMode="auto">
          <a:xfrm>
            <a:off x="7176825" y="4040184"/>
            <a:ext cx="1440935" cy="463549"/>
            <a:chOff x="4740" y="2545"/>
            <a:chExt cx="983" cy="292"/>
          </a:xfrm>
        </p:grpSpPr>
        <p:sp>
          <p:nvSpPr>
            <p:cNvPr id="72752" name="AutoShape 62"/>
            <p:cNvSpPr>
              <a:spLocks noChangeArrowheads="1"/>
            </p:cNvSpPr>
            <p:nvPr/>
          </p:nvSpPr>
          <p:spPr bwMode="auto">
            <a:xfrm>
              <a:off x="4740" y="2545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3" name="Text Box 63"/>
            <p:cNvSpPr txBox="1">
              <a:spLocks noChangeArrowheads="1"/>
            </p:cNvSpPr>
            <p:nvPr/>
          </p:nvSpPr>
          <p:spPr bwMode="auto">
            <a:xfrm>
              <a:off x="5021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6" name="Group 64"/>
          <p:cNvGrpSpPr>
            <a:grpSpLocks/>
          </p:cNvGrpSpPr>
          <p:nvPr/>
        </p:nvGrpSpPr>
        <p:grpSpPr bwMode="auto">
          <a:xfrm>
            <a:off x="6031991" y="4505331"/>
            <a:ext cx="2585767" cy="463551"/>
            <a:chOff x="3959" y="2838"/>
            <a:chExt cx="1764" cy="292"/>
          </a:xfrm>
        </p:grpSpPr>
        <p:sp>
          <p:nvSpPr>
            <p:cNvPr id="72750" name="AutoShape 65"/>
            <p:cNvSpPr>
              <a:spLocks noChangeArrowheads="1"/>
            </p:cNvSpPr>
            <p:nvPr/>
          </p:nvSpPr>
          <p:spPr bwMode="auto">
            <a:xfrm>
              <a:off x="3959" y="2838"/>
              <a:ext cx="1764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1" name="Text Box 66"/>
            <p:cNvSpPr txBox="1">
              <a:spLocks noChangeArrowheads="1"/>
            </p:cNvSpPr>
            <p:nvPr/>
          </p:nvSpPr>
          <p:spPr bwMode="auto">
            <a:xfrm>
              <a:off x="4511" y="2838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7" name="Group 67"/>
          <p:cNvGrpSpPr>
            <a:grpSpLocks/>
          </p:cNvGrpSpPr>
          <p:nvPr/>
        </p:nvGrpSpPr>
        <p:grpSpPr bwMode="auto">
          <a:xfrm>
            <a:off x="4133710" y="4505331"/>
            <a:ext cx="1801535" cy="463551"/>
            <a:chOff x="2664" y="2838"/>
            <a:chExt cx="1229" cy="292"/>
          </a:xfrm>
        </p:grpSpPr>
        <p:sp>
          <p:nvSpPr>
            <p:cNvPr id="72748" name="AutoShape 68"/>
            <p:cNvSpPr>
              <a:spLocks noChangeArrowheads="1"/>
            </p:cNvSpPr>
            <p:nvPr/>
          </p:nvSpPr>
          <p:spPr bwMode="auto">
            <a:xfrm>
              <a:off x="2664" y="2838"/>
              <a:ext cx="122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9" name="Text Box 69"/>
            <p:cNvSpPr txBox="1">
              <a:spLocks noChangeArrowheads="1"/>
            </p:cNvSpPr>
            <p:nvPr/>
          </p:nvSpPr>
          <p:spPr bwMode="auto">
            <a:xfrm>
              <a:off x="2784" y="2855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8" name="Group 70"/>
          <p:cNvGrpSpPr>
            <a:grpSpLocks/>
          </p:cNvGrpSpPr>
          <p:nvPr/>
        </p:nvGrpSpPr>
        <p:grpSpPr bwMode="auto">
          <a:xfrm>
            <a:off x="3054841" y="3109914"/>
            <a:ext cx="1747298" cy="377825"/>
            <a:chOff x="1928" y="1959"/>
            <a:chExt cx="1192" cy="238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45" name="Freeform 71"/>
            <p:cNvSpPr>
              <a:spLocks noChangeArrowheads="1"/>
            </p:cNvSpPr>
            <p:nvPr/>
          </p:nvSpPr>
          <p:spPr bwMode="auto">
            <a:xfrm>
              <a:off x="1928" y="1959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6" name="Freeform 72"/>
            <p:cNvSpPr>
              <a:spLocks noChangeArrowheads="1"/>
            </p:cNvSpPr>
            <p:nvPr/>
          </p:nvSpPr>
          <p:spPr bwMode="auto">
            <a:xfrm>
              <a:off x="3084" y="2019"/>
              <a:ext cx="37" cy="121"/>
            </a:xfrm>
            <a:custGeom>
              <a:avLst/>
              <a:gdLst>
                <a:gd name="T0" fmla="*/ 0 w 165"/>
                <a:gd name="T1" fmla="*/ 0 h 532"/>
                <a:gd name="T2" fmla="*/ 0 w 165"/>
                <a:gd name="T3" fmla="*/ 0 h 532"/>
                <a:gd name="T4" fmla="*/ 0 w 165"/>
                <a:gd name="T5" fmla="*/ 1 h 532"/>
                <a:gd name="T6" fmla="*/ 0 w 165"/>
                <a:gd name="T7" fmla="*/ 1 h 532"/>
                <a:gd name="T8" fmla="*/ 0 w 165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532"/>
                <a:gd name="T17" fmla="*/ 165 w 165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532">
                  <a:moveTo>
                    <a:pt x="164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4" y="531"/>
                  </a:lnTo>
                  <a:lnTo>
                    <a:pt x="164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7" name="Freeform 73"/>
            <p:cNvSpPr>
              <a:spLocks noChangeArrowheads="1"/>
            </p:cNvSpPr>
            <p:nvPr/>
          </p:nvSpPr>
          <p:spPr bwMode="auto">
            <a:xfrm>
              <a:off x="2972" y="2019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39" name="AutoShape 74"/>
          <p:cNvSpPr>
            <a:spLocks noChangeArrowheads="1"/>
          </p:cNvSpPr>
          <p:nvPr/>
        </p:nvSpPr>
        <p:spPr bwMode="auto">
          <a:xfrm>
            <a:off x="5278543" y="2644776"/>
            <a:ext cx="1754627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0" name="AutoShape 75"/>
          <p:cNvSpPr>
            <a:spLocks noChangeArrowheads="1"/>
          </p:cNvSpPr>
          <p:nvPr/>
        </p:nvSpPr>
        <p:spPr bwMode="auto">
          <a:xfrm>
            <a:off x="5263884" y="3109914"/>
            <a:ext cx="1753162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4" name="Text Box 79"/>
          <p:cNvSpPr txBox="1">
            <a:spLocks noChangeArrowheads="1"/>
          </p:cNvSpPr>
          <p:nvPr/>
        </p:nvSpPr>
        <p:spPr bwMode="auto">
          <a:xfrm>
            <a:off x="5615309" y="5439879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181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ru-RU" sz="3200" dirty="0" smtClean="0"/>
              <a:t>Прикладной уровень</a:t>
            </a:r>
            <a:br>
              <a:rPr lang="ru-RU" sz="3200" dirty="0" smtClean="0"/>
            </a:br>
            <a:r>
              <a:rPr lang="en-US" sz="2000" dirty="0" smtClean="0"/>
              <a:t>Finally! </a:t>
            </a:r>
            <a:r>
              <a:rPr lang="ru-RU" sz="2000" dirty="0"/>
              <a:t>Р</a:t>
            </a:r>
            <a:r>
              <a:rPr lang="ru-RU" sz="2000" dirty="0" smtClean="0"/>
              <a:t>ешение конкретных прикладных задач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8640960" cy="506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Доступ к файлам (</a:t>
            </a:r>
            <a:r>
              <a:rPr lang="en-US" sz="2400" kern="0" dirty="0" smtClean="0"/>
              <a:t>FTP</a:t>
            </a:r>
            <a:r>
              <a:rPr lang="ru-RU" sz="2400" kern="0" dirty="0" smtClean="0"/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Передача почты, дост</a:t>
            </a:r>
            <a:r>
              <a:rPr lang="ru-RU" sz="2400" kern="0" dirty="0"/>
              <a:t>у</a:t>
            </a:r>
            <a:r>
              <a:rPr lang="ru-RU" sz="2400" kern="0" dirty="0" smtClean="0"/>
              <a:t>п к почте</a:t>
            </a:r>
            <a:r>
              <a:rPr lang="en-US" sz="2400" kern="0" dirty="0" smtClean="0"/>
              <a:t> (SMTP/POP/IMAP)</a:t>
            </a:r>
            <a:endParaRPr lang="ru-RU" sz="2400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Сёрфинг по </a:t>
            </a:r>
            <a:r>
              <a:rPr lang="en-US" sz="2400" kern="0" dirty="0" smtClean="0"/>
              <a:t>WWW (HTTP)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Удаленное администрирование (</a:t>
            </a:r>
            <a:r>
              <a:rPr lang="en-US" sz="2400" kern="0" dirty="0" smtClean="0"/>
              <a:t>Telnet/SSH/SNMP</a:t>
            </a:r>
            <a:r>
              <a:rPr lang="ru-RU" sz="2400" kern="0" dirty="0" smtClean="0"/>
              <a:t>)</a:t>
            </a:r>
            <a:endParaRPr lang="en-US" sz="2400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Обмен мгновенными сообщениями (</a:t>
            </a:r>
            <a:r>
              <a:rPr lang="en-US" sz="2400" kern="0" dirty="0" smtClean="0"/>
              <a:t>IRC</a:t>
            </a:r>
            <a:r>
              <a:rPr lang="ru-RU" sz="2400" kern="0" dirty="0" smtClean="0"/>
              <a:t>)</a:t>
            </a:r>
            <a:endParaRPr lang="en-US" sz="2400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Видео- и аудио- трансляции (</a:t>
            </a:r>
            <a:r>
              <a:rPr lang="en-US" sz="2400" kern="0" dirty="0" smtClean="0"/>
              <a:t>RTP</a:t>
            </a:r>
            <a:r>
              <a:rPr lang="ru-RU" sz="2400" kern="0" dirty="0" smtClean="0"/>
              <a:t>)</a:t>
            </a:r>
            <a:endParaRPr lang="en-US" sz="2400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Адреса – удобные для запоминания человеком</a:t>
            </a:r>
            <a:endParaRPr lang="en-US" sz="2400" kern="0" dirty="0" smtClean="0"/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000" kern="0" dirty="0" smtClean="0"/>
              <a:t>DNS</a:t>
            </a:r>
            <a:endParaRPr lang="ru-RU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21509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Прикладной уровень</a:t>
            </a:r>
            <a:endParaRPr lang="en-GB" dirty="0" smtClean="0"/>
          </a:p>
        </p:txBody>
      </p:sp>
      <p:grpSp>
        <p:nvGrpSpPr>
          <p:cNvPr id="72707" name="Group 2"/>
          <p:cNvGrpSpPr>
            <a:grpSpLocks/>
          </p:cNvGrpSpPr>
          <p:nvPr/>
        </p:nvGrpSpPr>
        <p:grpSpPr bwMode="auto">
          <a:xfrm>
            <a:off x="3068034" y="2644776"/>
            <a:ext cx="1747298" cy="377825"/>
            <a:chOff x="1937" y="1666"/>
            <a:chExt cx="1192" cy="238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82" name="Freeform 3"/>
            <p:cNvSpPr>
              <a:spLocks noChangeArrowheads="1"/>
            </p:cNvSpPr>
            <p:nvPr/>
          </p:nvSpPr>
          <p:spPr bwMode="auto">
            <a:xfrm>
              <a:off x="1937" y="1666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3" name="Freeform 4"/>
            <p:cNvSpPr>
              <a:spLocks noChangeArrowheads="1"/>
            </p:cNvSpPr>
            <p:nvPr/>
          </p:nvSpPr>
          <p:spPr bwMode="auto">
            <a:xfrm>
              <a:off x="3093" y="1726"/>
              <a:ext cx="37" cy="121"/>
            </a:xfrm>
            <a:custGeom>
              <a:avLst/>
              <a:gdLst>
                <a:gd name="T0" fmla="*/ 0 w 164"/>
                <a:gd name="T1" fmla="*/ 0 h 532"/>
                <a:gd name="T2" fmla="*/ 0 w 164"/>
                <a:gd name="T3" fmla="*/ 0 h 532"/>
                <a:gd name="T4" fmla="*/ 0 w 164"/>
                <a:gd name="T5" fmla="*/ 1 h 532"/>
                <a:gd name="T6" fmla="*/ 0 w 164"/>
                <a:gd name="T7" fmla="*/ 1 h 532"/>
                <a:gd name="T8" fmla="*/ 0 w 164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532"/>
                <a:gd name="T17" fmla="*/ 164 w 164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532">
                  <a:moveTo>
                    <a:pt x="163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3" y="531"/>
                  </a:lnTo>
                  <a:lnTo>
                    <a:pt x="163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4" name="Freeform 5"/>
            <p:cNvSpPr>
              <a:spLocks noChangeArrowheads="1"/>
            </p:cNvSpPr>
            <p:nvPr/>
          </p:nvSpPr>
          <p:spPr bwMode="auto">
            <a:xfrm>
              <a:off x="2981" y="1726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08" name="AutoShape 6"/>
          <p:cNvSpPr>
            <a:spLocks noChangeArrowheads="1"/>
          </p:cNvSpPr>
          <p:nvPr/>
        </p:nvSpPr>
        <p:spPr bwMode="auto">
          <a:xfrm>
            <a:off x="2908255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09" name="Oval 7"/>
          <p:cNvSpPr>
            <a:spLocks noChangeArrowheads="1"/>
          </p:cNvSpPr>
          <p:nvPr/>
        </p:nvSpPr>
        <p:spPr bwMode="auto">
          <a:xfrm>
            <a:off x="1600713" y="5791200"/>
            <a:ext cx="1739970" cy="5969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0" name="AutoShape 8"/>
          <p:cNvSpPr>
            <a:spLocks noChangeArrowheads="1"/>
          </p:cNvSpPr>
          <p:nvPr/>
        </p:nvSpPr>
        <p:spPr bwMode="auto">
          <a:xfrm>
            <a:off x="7087407" y="5867400"/>
            <a:ext cx="1511295" cy="596900"/>
          </a:xfrm>
          <a:prstGeom prst="roundRect">
            <a:avLst>
              <a:gd name="adj" fmla="val 264"/>
            </a:avLst>
          </a:prstGeom>
          <a:solidFill>
            <a:srgbClr val="FF00FF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1" name="Oval 9"/>
          <p:cNvSpPr>
            <a:spLocks noChangeArrowheads="1"/>
          </p:cNvSpPr>
          <p:nvPr/>
        </p:nvSpPr>
        <p:spPr bwMode="auto">
          <a:xfrm>
            <a:off x="4038430" y="57912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2" name="Oval 10"/>
          <p:cNvSpPr>
            <a:spLocks noChangeArrowheads="1"/>
          </p:cNvSpPr>
          <p:nvPr/>
        </p:nvSpPr>
        <p:spPr bwMode="auto">
          <a:xfrm>
            <a:off x="5791592" y="5867400"/>
            <a:ext cx="444153" cy="44450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13" name="Line 11"/>
          <p:cNvSpPr>
            <a:spLocks noChangeShapeType="1"/>
          </p:cNvSpPr>
          <p:nvPr/>
        </p:nvSpPr>
        <p:spPr bwMode="auto">
          <a:xfrm flipV="1">
            <a:off x="3276185" y="6007100"/>
            <a:ext cx="762244" cy="152400"/>
          </a:xfrm>
          <a:prstGeom prst="line">
            <a:avLst/>
          </a:prstGeom>
          <a:noFill/>
          <a:ln w="507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4" name="Line 12"/>
          <p:cNvSpPr>
            <a:spLocks noChangeShapeType="1"/>
          </p:cNvSpPr>
          <p:nvPr/>
        </p:nvSpPr>
        <p:spPr bwMode="auto">
          <a:xfrm>
            <a:off x="4495776" y="6019800"/>
            <a:ext cx="1295815" cy="76200"/>
          </a:xfrm>
          <a:prstGeom prst="line">
            <a:avLst/>
          </a:prstGeom>
          <a:noFill/>
          <a:ln w="76320">
            <a:solidFill>
              <a:srgbClr val="00FF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5" name="Line 13"/>
          <p:cNvSpPr>
            <a:spLocks noChangeShapeType="1"/>
          </p:cNvSpPr>
          <p:nvPr/>
        </p:nvSpPr>
        <p:spPr bwMode="auto">
          <a:xfrm>
            <a:off x="6248938" y="6096000"/>
            <a:ext cx="838469" cy="76200"/>
          </a:xfrm>
          <a:prstGeom prst="line">
            <a:avLst/>
          </a:prstGeom>
          <a:noFill/>
          <a:ln w="76320">
            <a:solidFill>
              <a:srgbClr val="99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6" name="Text Box 14"/>
          <p:cNvSpPr txBox="1">
            <a:spLocks noChangeArrowheads="1"/>
          </p:cNvSpPr>
          <p:nvPr/>
        </p:nvSpPr>
        <p:spPr bwMode="auto">
          <a:xfrm>
            <a:off x="1744613" y="5439880"/>
            <a:ext cx="1452170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Источник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7" name="Text Box 15"/>
          <p:cNvSpPr txBox="1">
            <a:spLocks noChangeArrowheads="1"/>
          </p:cNvSpPr>
          <p:nvPr/>
        </p:nvSpPr>
        <p:spPr bwMode="auto">
          <a:xfrm>
            <a:off x="3930044" y="5339182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2718" name="Text Box 16"/>
          <p:cNvSpPr txBox="1">
            <a:spLocks noChangeArrowheads="1"/>
          </p:cNvSpPr>
          <p:nvPr/>
        </p:nvSpPr>
        <p:spPr bwMode="auto">
          <a:xfrm>
            <a:off x="6961026" y="5370546"/>
            <a:ext cx="1871066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Потребитель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72719" name="Group 17"/>
          <p:cNvGrpSpPr>
            <a:grpSpLocks/>
          </p:cNvGrpSpPr>
          <p:nvPr/>
        </p:nvGrpSpPr>
        <p:grpSpPr bwMode="auto">
          <a:xfrm>
            <a:off x="1467321" y="2644779"/>
            <a:ext cx="1424810" cy="463551"/>
            <a:chOff x="845" y="1666"/>
            <a:chExt cx="972" cy="29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80" name="AutoShape 18"/>
            <p:cNvSpPr>
              <a:spLocks noChangeArrowheads="1"/>
            </p:cNvSpPr>
            <p:nvPr/>
          </p:nvSpPr>
          <p:spPr bwMode="auto">
            <a:xfrm>
              <a:off x="845" y="1666"/>
              <a:ext cx="97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81" name="Text Box 19"/>
            <p:cNvSpPr txBox="1">
              <a:spLocks noChangeArrowheads="1"/>
            </p:cNvSpPr>
            <p:nvPr/>
          </p:nvSpPr>
          <p:spPr bwMode="auto">
            <a:xfrm>
              <a:off x="896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Приложений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0" name="Group 20"/>
          <p:cNvGrpSpPr>
            <a:grpSpLocks/>
          </p:cNvGrpSpPr>
          <p:nvPr/>
        </p:nvGrpSpPr>
        <p:grpSpPr bwMode="auto">
          <a:xfrm>
            <a:off x="1452663" y="3109910"/>
            <a:ext cx="1484910" cy="463549"/>
            <a:chOff x="835" y="1959"/>
            <a:chExt cx="1013" cy="292"/>
          </a:xfrm>
        </p:grpSpPr>
        <p:sp>
          <p:nvSpPr>
            <p:cNvPr id="72778" name="AutoShape 21"/>
            <p:cNvSpPr>
              <a:spLocks noChangeArrowheads="1"/>
            </p:cNvSpPr>
            <p:nvPr/>
          </p:nvSpPr>
          <p:spPr bwMode="auto">
            <a:xfrm>
              <a:off x="835" y="1959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9" name="Text Box 22"/>
            <p:cNvSpPr txBox="1">
              <a:spLocks noChangeArrowheads="1"/>
            </p:cNvSpPr>
            <p:nvPr/>
          </p:nvSpPr>
          <p:spPr bwMode="auto">
            <a:xfrm>
              <a:off x="854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Транспортный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1" name="Group 23"/>
          <p:cNvGrpSpPr>
            <a:grpSpLocks/>
          </p:cNvGrpSpPr>
          <p:nvPr/>
        </p:nvGrpSpPr>
        <p:grpSpPr bwMode="auto">
          <a:xfrm>
            <a:off x="1452663" y="3575055"/>
            <a:ext cx="1439468" cy="463551"/>
            <a:chOff x="835" y="2252"/>
            <a:chExt cx="982" cy="292"/>
          </a:xfrm>
        </p:grpSpPr>
        <p:sp>
          <p:nvSpPr>
            <p:cNvPr id="72776" name="AutoShape 24"/>
            <p:cNvSpPr>
              <a:spLocks noChangeArrowheads="1"/>
            </p:cNvSpPr>
            <p:nvPr/>
          </p:nvSpPr>
          <p:spPr bwMode="auto">
            <a:xfrm>
              <a:off x="835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7" name="Text Box 25"/>
            <p:cNvSpPr txBox="1">
              <a:spLocks noChangeArrowheads="1"/>
            </p:cNvSpPr>
            <p:nvPr/>
          </p:nvSpPr>
          <p:spPr bwMode="auto">
            <a:xfrm>
              <a:off x="996" y="2252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2" name="Group 26"/>
          <p:cNvGrpSpPr>
            <a:grpSpLocks/>
          </p:cNvGrpSpPr>
          <p:nvPr/>
        </p:nvGrpSpPr>
        <p:grpSpPr bwMode="auto">
          <a:xfrm>
            <a:off x="1452663" y="4040184"/>
            <a:ext cx="1439469" cy="463549"/>
            <a:chOff x="835" y="2545"/>
            <a:chExt cx="982" cy="292"/>
          </a:xfrm>
        </p:grpSpPr>
        <p:sp>
          <p:nvSpPr>
            <p:cNvPr id="72774" name="AutoShape 27"/>
            <p:cNvSpPr>
              <a:spLocks noChangeArrowheads="1"/>
            </p:cNvSpPr>
            <p:nvPr/>
          </p:nvSpPr>
          <p:spPr bwMode="auto">
            <a:xfrm>
              <a:off x="835" y="2545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5" name="Text Box 28"/>
            <p:cNvSpPr txBox="1">
              <a:spLocks noChangeArrowheads="1"/>
            </p:cNvSpPr>
            <p:nvPr/>
          </p:nvSpPr>
          <p:spPr bwMode="auto">
            <a:xfrm>
              <a:off x="1118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3" name="Group 29"/>
          <p:cNvGrpSpPr>
            <a:grpSpLocks/>
          </p:cNvGrpSpPr>
          <p:nvPr/>
        </p:nvGrpSpPr>
        <p:grpSpPr bwMode="auto">
          <a:xfrm>
            <a:off x="1452662" y="4505331"/>
            <a:ext cx="2584302" cy="463551"/>
            <a:chOff x="835" y="2838"/>
            <a:chExt cx="1763" cy="292"/>
          </a:xfrm>
        </p:grpSpPr>
        <p:sp>
          <p:nvSpPr>
            <p:cNvPr id="72772" name="AutoShape 30"/>
            <p:cNvSpPr>
              <a:spLocks noChangeArrowheads="1"/>
            </p:cNvSpPr>
            <p:nvPr/>
          </p:nvSpPr>
          <p:spPr bwMode="auto">
            <a:xfrm>
              <a:off x="835" y="2838"/>
              <a:ext cx="176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3" name="Text Box 31"/>
            <p:cNvSpPr txBox="1">
              <a:spLocks noChangeArrowheads="1"/>
            </p:cNvSpPr>
            <p:nvPr/>
          </p:nvSpPr>
          <p:spPr bwMode="auto">
            <a:xfrm>
              <a:off x="1387" y="2838"/>
              <a:ext cx="108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Физический 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4" name="Group 32"/>
          <p:cNvGrpSpPr>
            <a:grpSpLocks/>
          </p:cNvGrpSpPr>
          <p:nvPr/>
        </p:nvGrpSpPr>
        <p:grpSpPr bwMode="auto">
          <a:xfrm>
            <a:off x="3365602" y="3575055"/>
            <a:ext cx="1439470" cy="463551"/>
            <a:chOff x="2140" y="2252"/>
            <a:chExt cx="982" cy="292"/>
          </a:xfrm>
        </p:grpSpPr>
        <p:sp>
          <p:nvSpPr>
            <p:cNvPr id="72770" name="AutoShape 33"/>
            <p:cNvSpPr>
              <a:spLocks noChangeArrowheads="1"/>
            </p:cNvSpPr>
            <p:nvPr/>
          </p:nvSpPr>
          <p:spPr bwMode="auto">
            <a:xfrm>
              <a:off x="2140" y="2252"/>
              <a:ext cx="982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71" name="Text Box 34"/>
            <p:cNvSpPr txBox="1">
              <a:spLocks noChangeArrowheads="1"/>
            </p:cNvSpPr>
            <p:nvPr/>
          </p:nvSpPr>
          <p:spPr bwMode="auto">
            <a:xfrm>
              <a:off x="2262" y="227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5" name="Group 35"/>
          <p:cNvGrpSpPr>
            <a:grpSpLocks/>
          </p:cNvGrpSpPr>
          <p:nvPr/>
        </p:nvGrpSpPr>
        <p:grpSpPr bwMode="auto">
          <a:xfrm>
            <a:off x="3365601" y="4040183"/>
            <a:ext cx="740257" cy="463549"/>
            <a:chOff x="2140" y="2545"/>
            <a:chExt cx="505" cy="292"/>
          </a:xfrm>
        </p:grpSpPr>
        <p:sp>
          <p:nvSpPr>
            <p:cNvPr id="72768" name="AutoShape 36"/>
            <p:cNvSpPr>
              <a:spLocks noChangeArrowheads="1"/>
            </p:cNvSpPr>
            <p:nvPr/>
          </p:nvSpPr>
          <p:spPr bwMode="auto">
            <a:xfrm>
              <a:off x="2140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9" name="Text Box 37"/>
            <p:cNvSpPr txBox="1">
              <a:spLocks noChangeArrowheads="1"/>
            </p:cNvSpPr>
            <p:nvPr/>
          </p:nvSpPr>
          <p:spPr bwMode="auto">
            <a:xfrm>
              <a:off x="2159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 smtClean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6" name="Group 38"/>
          <p:cNvGrpSpPr>
            <a:grpSpLocks/>
          </p:cNvGrpSpPr>
          <p:nvPr/>
        </p:nvGrpSpPr>
        <p:grpSpPr bwMode="auto">
          <a:xfrm>
            <a:off x="4133710" y="4040184"/>
            <a:ext cx="743189" cy="463549"/>
            <a:chOff x="2664" y="2545"/>
            <a:chExt cx="507" cy="292"/>
          </a:xfrm>
        </p:grpSpPr>
        <p:sp>
          <p:nvSpPr>
            <p:cNvPr id="72766" name="AutoShape 39"/>
            <p:cNvSpPr>
              <a:spLocks noChangeArrowheads="1"/>
            </p:cNvSpPr>
            <p:nvPr/>
          </p:nvSpPr>
          <p:spPr bwMode="auto">
            <a:xfrm>
              <a:off x="2664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7" name="Text Box 40"/>
            <p:cNvSpPr txBox="1">
              <a:spLocks noChangeArrowheads="1"/>
            </p:cNvSpPr>
            <p:nvPr/>
          </p:nvSpPr>
          <p:spPr bwMode="auto">
            <a:xfrm>
              <a:off x="2685" y="2545"/>
              <a:ext cx="4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27" name="AutoShape 41"/>
          <p:cNvSpPr>
            <a:spLocks noChangeArrowheads="1"/>
          </p:cNvSpPr>
          <p:nvPr/>
        </p:nvSpPr>
        <p:spPr bwMode="auto">
          <a:xfrm>
            <a:off x="4806537" y="4040188"/>
            <a:ext cx="457347" cy="381000"/>
          </a:xfrm>
          <a:prstGeom prst="leftRightArrow">
            <a:avLst>
              <a:gd name="adj1" fmla="val 50000"/>
              <a:gd name="adj2" fmla="val 2588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28" name="Group 42"/>
          <p:cNvGrpSpPr>
            <a:grpSpLocks/>
          </p:cNvGrpSpPr>
          <p:nvPr/>
        </p:nvGrpSpPr>
        <p:grpSpPr bwMode="auto">
          <a:xfrm>
            <a:off x="5263885" y="3575055"/>
            <a:ext cx="1440935" cy="463551"/>
            <a:chOff x="3435" y="2252"/>
            <a:chExt cx="983" cy="292"/>
          </a:xfrm>
        </p:grpSpPr>
        <p:sp>
          <p:nvSpPr>
            <p:cNvPr id="72764" name="AutoShape 43"/>
            <p:cNvSpPr>
              <a:spLocks noChangeArrowheads="1"/>
            </p:cNvSpPr>
            <p:nvPr/>
          </p:nvSpPr>
          <p:spPr bwMode="auto">
            <a:xfrm>
              <a:off x="3435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5" name="Text Box 44"/>
            <p:cNvSpPr txBox="1">
              <a:spLocks noChangeArrowheads="1"/>
            </p:cNvSpPr>
            <p:nvPr/>
          </p:nvSpPr>
          <p:spPr bwMode="auto">
            <a:xfrm>
              <a:off x="3557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29" name="Group 45"/>
          <p:cNvGrpSpPr>
            <a:grpSpLocks/>
          </p:cNvGrpSpPr>
          <p:nvPr/>
        </p:nvGrpSpPr>
        <p:grpSpPr bwMode="auto">
          <a:xfrm>
            <a:off x="5263892" y="4040183"/>
            <a:ext cx="740257" cy="781048"/>
            <a:chOff x="3435" y="2545"/>
            <a:chExt cx="505" cy="492"/>
          </a:xfrm>
        </p:grpSpPr>
        <p:sp>
          <p:nvSpPr>
            <p:cNvPr id="72762" name="AutoShape 46"/>
            <p:cNvSpPr>
              <a:spLocks noChangeArrowheads="1"/>
            </p:cNvSpPr>
            <p:nvPr/>
          </p:nvSpPr>
          <p:spPr bwMode="auto">
            <a:xfrm>
              <a:off x="3435" y="2545"/>
              <a:ext cx="458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3" name="Text Box 47"/>
            <p:cNvSpPr txBox="1">
              <a:spLocks noChangeArrowheads="1"/>
            </p:cNvSpPr>
            <p:nvPr/>
          </p:nvSpPr>
          <p:spPr bwMode="auto">
            <a:xfrm>
              <a:off x="3454" y="2545"/>
              <a:ext cx="48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Канал</a:t>
              </a:r>
              <a:endParaRPr lang="ru-RU" sz="2000" dirty="0">
                <a:solidFill>
                  <a:srgbClr val="FFFFFF"/>
                </a:solidFill>
              </a:endParaRPr>
            </a:p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0" name="Group 48"/>
          <p:cNvGrpSpPr>
            <a:grpSpLocks/>
          </p:cNvGrpSpPr>
          <p:nvPr/>
        </p:nvGrpSpPr>
        <p:grpSpPr bwMode="auto">
          <a:xfrm>
            <a:off x="6031996" y="4040183"/>
            <a:ext cx="675759" cy="463549"/>
            <a:chOff x="3959" y="2545"/>
            <a:chExt cx="461" cy="292"/>
          </a:xfrm>
        </p:grpSpPr>
        <p:sp>
          <p:nvSpPr>
            <p:cNvPr id="72760" name="AutoShape 49"/>
            <p:cNvSpPr>
              <a:spLocks noChangeArrowheads="1"/>
            </p:cNvSpPr>
            <p:nvPr/>
          </p:nvSpPr>
          <p:spPr bwMode="auto">
            <a:xfrm>
              <a:off x="3959" y="2545"/>
              <a:ext cx="45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61" name="Text Box 50"/>
            <p:cNvSpPr txBox="1">
              <a:spLocks noChangeArrowheads="1"/>
            </p:cNvSpPr>
            <p:nvPr/>
          </p:nvSpPr>
          <p:spPr bwMode="auto">
            <a:xfrm>
              <a:off x="3978" y="2545"/>
              <a:ext cx="4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400" dirty="0" smtClean="0">
                  <a:solidFill>
                    <a:srgbClr val="FFFFFF"/>
                  </a:solidFill>
                </a:rPr>
                <a:t>Канал</a:t>
              </a:r>
              <a:endParaRPr lang="en-GB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2731" name="AutoShape 51"/>
          <p:cNvSpPr>
            <a:spLocks noChangeArrowheads="1"/>
          </p:cNvSpPr>
          <p:nvPr/>
        </p:nvSpPr>
        <p:spPr bwMode="auto">
          <a:xfrm>
            <a:off x="6706285" y="4040188"/>
            <a:ext cx="455880" cy="381000"/>
          </a:xfrm>
          <a:prstGeom prst="leftRightArrow">
            <a:avLst>
              <a:gd name="adj1" fmla="val 50000"/>
              <a:gd name="adj2" fmla="val 25797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grpSp>
        <p:nvGrpSpPr>
          <p:cNvPr id="72732" name="Group 52"/>
          <p:cNvGrpSpPr>
            <a:grpSpLocks/>
          </p:cNvGrpSpPr>
          <p:nvPr/>
        </p:nvGrpSpPr>
        <p:grpSpPr bwMode="auto">
          <a:xfrm>
            <a:off x="7176825" y="2644779"/>
            <a:ext cx="1440935" cy="463551"/>
            <a:chOff x="4740" y="1666"/>
            <a:chExt cx="983" cy="29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758" name="AutoShape 53"/>
            <p:cNvSpPr>
              <a:spLocks noChangeArrowheads="1"/>
            </p:cNvSpPr>
            <p:nvPr/>
          </p:nvSpPr>
          <p:spPr bwMode="auto">
            <a:xfrm>
              <a:off x="4740" y="1666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9" name="Text Box 54"/>
            <p:cNvSpPr txBox="1">
              <a:spLocks noChangeArrowheads="1"/>
            </p:cNvSpPr>
            <p:nvPr/>
          </p:nvSpPr>
          <p:spPr bwMode="auto">
            <a:xfrm>
              <a:off x="4795" y="1666"/>
              <a:ext cx="89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Приложений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3" name="Group 55"/>
          <p:cNvGrpSpPr>
            <a:grpSpLocks/>
          </p:cNvGrpSpPr>
          <p:nvPr/>
        </p:nvGrpSpPr>
        <p:grpSpPr bwMode="auto">
          <a:xfrm>
            <a:off x="7176822" y="3109910"/>
            <a:ext cx="1484910" cy="463549"/>
            <a:chOff x="4740" y="1959"/>
            <a:chExt cx="1013" cy="292"/>
          </a:xfrm>
        </p:grpSpPr>
        <p:sp>
          <p:nvSpPr>
            <p:cNvPr id="72756" name="AutoShape 56"/>
            <p:cNvSpPr>
              <a:spLocks noChangeArrowheads="1"/>
            </p:cNvSpPr>
            <p:nvPr/>
          </p:nvSpPr>
          <p:spPr bwMode="auto">
            <a:xfrm>
              <a:off x="4740" y="1959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7" name="Text Box 57"/>
            <p:cNvSpPr txBox="1">
              <a:spLocks noChangeArrowheads="1"/>
            </p:cNvSpPr>
            <p:nvPr/>
          </p:nvSpPr>
          <p:spPr bwMode="auto">
            <a:xfrm>
              <a:off x="4759" y="1959"/>
              <a:ext cx="99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1600" dirty="0">
                  <a:solidFill>
                    <a:srgbClr val="FFFFFF"/>
                  </a:solidFill>
                </a:rPr>
                <a:t>Транспортный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4" name="Group 58"/>
          <p:cNvGrpSpPr>
            <a:grpSpLocks/>
          </p:cNvGrpSpPr>
          <p:nvPr/>
        </p:nvGrpSpPr>
        <p:grpSpPr bwMode="auto">
          <a:xfrm>
            <a:off x="7176825" y="3575055"/>
            <a:ext cx="1440935" cy="463551"/>
            <a:chOff x="4740" y="2252"/>
            <a:chExt cx="983" cy="292"/>
          </a:xfrm>
        </p:grpSpPr>
        <p:sp>
          <p:nvSpPr>
            <p:cNvPr id="72754" name="AutoShape 59"/>
            <p:cNvSpPr>
              <a:spLocks noChangeArrowheads="1"/>
            </p:cNvSpPr>
            <p:nvPr/>
          </p:nvSpPr>
          <p:spPr bwMode="auto">
            <a:xfrm>
              <a:off x="4740" y="2252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5" name="Text Box 60"/>
            <p:cNvSpPr txBox="1">
              <a:spLocks noChangeArrowheads="1"/>
            </p:cNvSpPr>
            <p:nvPr/>
          </p:nvSpPr>
          <p:spPr bwMode="auto">
            <a:xfrm>
              <a:off x="4862" y="2261"/>
              <a:ext cx="73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 smtClean="0">
                  <a:solidFill>
                    <a:srgbClr val="FFFFFF"/>
                  </a:solidFill>
                </a:rPr>
                <a:t>Сетевой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5" name="Group 61"/>
          <p:cNvGrpSpPr>
            <a:grpSpLocks/>
          </p:cNvGrpSpPr>
          <p:nvPr/>
        </p:nvGrpSpPr>
        <p:grpSpPr bwMode="auto">
          <a:xfrm>
            <a:off x="7176825" y="4040184"/>
            <a:ext cx="1440935" cy="463549"/>
            <a:chOff x="4740" y="2545"/>
            <a:chExt cx="983" cy="292"/>
          </a:xfrm>
        </p:grpSpPr>
        <p:sp>
          <p:nvSpPr>
            <p:cNvPr id="72752" name="AutoShape 62"/>
            <p:cNvSpPr>
              <a:spLocks noChangeArrowheads="1"/>
            </p:cNvSpPr>
            <p:nvPr/>
          </p:nvSpPr>
          <p:spPr bwMode="auto">
            <a:xfrm>
              <a:off x="4740" y="2545"/>
              <a:ext cx="983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3" name="Text Box 63"/>
            <p:cNvSpPr txBox="1">
              <a:spLocks noChangeArrowheads="1"/>
            </p:cNvSpPr>
            <p:nvPr/>
          </p:nvSpPr>
          <p:spPr bwMode="auto">
            <a:xfrm>
              <a:off x="5021" y="2545"/>
              <a:ext cx="577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Канал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6" name="Group 64"/>
          <p:cNvGrpSpPr>
            <a:grpSpLocks/>
          </p:cNvGrpSpPr>
          <p:nvPr/>
        </p:nvGrpSpPr>
        <p:grpSpPr bwMode="auto">
          <a:xfrm>
            <a:off x="6031991" y="4505331"/>
            <a:ext cx="2585767" cy="463551"/>
            <a:chOff x="3959" y="2838"/>
            <a:chExt cx="1764" cy="292"/>
          </a:xfrm>
        </p:grpSpPr>
        <p:sp>
          <p:nvSpPr>
            <p:cNvPr id="72750" name="AutoShape 65"/>
            <p:cNvSpPr>
              <a:spLocks noChangeArrowheads="1"/>
            </p:cNvSpPr>
            <p:nvPr/>
          </p:nvSpPr>
          <p:spPr bwMode="auto">
            <a:xfrm>
              <a:off x="3959" y="2838"/>
              <a:ext cx="1764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51" name="Text Box 66"/>
            <p:cNvSpPr txBox="1">
              <a:spLocks noChangeArrowheads="1"/>
            </p:cNvSpPr>
            <p:nvPr/>
          </p:nvSpPr>
          <p:spPr bwMode="auto">
            <a:xfrm>
              <a:off x="4511" y="2838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7" name="Group 67"/>
          <p:cNvGrpSpPr>
            <a:grpSpLocks/>
          </p:cNvGrpSpPr>
          <p:nvPr/>
        </p:nvGrpSpPr>
        <p:grpSpPr bwMode="auto">
          <a:xfrm>
            <a:off x="4133710" y="4505331"/>
            <a:ext cx="1801535" cy="463551"/>
            <a:chOff x="2664" y="2838"/>
            <a:chExt cx="1229" cy="292"/>
          </a:xfrm>
        </p:grpSpPr>
        <p:sp>
          <p:nvSpPr>
            <p:cNvPr id="72748" name="AutoShape 68"/>
            <p:cNvSpPr>
              <a:spLocks noChangeArrowheads="1"/>
            </p:cNvSpPr>
            <p:nvPr/>
          </p:nvSpPr>
          <p:spPr bwMode="auto">
            <a:xfrm>
              <a:off x="2664" y="2838"/>
              <a:ext cx="1229" cy="292"/>
            </a:xfrm>
            <a:prstGeom prst="roundRect">
              <a:avLst>
                <a:gd name="adj" fmla="val 338"/>
              </a:avLst>
            </a:prstGeom>
            <a:solidFill>
              <a:srgbClr val="F57B49"/>
            </a:solidFill>
            <a:ln w="126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9" name="Text Box 69"/>
            <p:cNvSpPr txBox="1">
              <a:spLocks noChangeArrowheads="1"/>
            </p:cNvSpPr>
            <p:nvPr/>
          </p:nvSpPr>
          <p:spPr bwMode="auto">
            <a:xfrm>
              <a:off x="2784" y="2855"/>
              <a:ext cx="1039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64440" rIns="90000" bIns="46800" anchorCtr="1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</a:tabLs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ts val="1225"/>
                </a:spcBef>
              </a:pPr>
              <a:r>
                <a:rPr lang="ru-RU" sz="2000" dirty="0">
                  <a:solidFill>
                    <a:srgbClr val="FFFFFF"/>
                  </a:solidFill>
                </a:rPr>
                <a:t>Физический</a:t>
              </a:r>
              <a:endParaRPr lang="en-GB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2738" name="Group 70"/>
          <p:cNvGrpSpPr>
            <a:grpSpLocks/>
          </p:cNvGrpSpPr>
          <p:nvPr/>
        </p:nvGrpSpPr>
        <p:grpSpPr bwMode="auto">
          <a:xfrm>
            <a:off x="3054841" y="3109914"/>
            <a:ext cx="1747298" cy="377825"/>
            <a:chOff x="1928" y="1959"/>
            <a:chExt cx="1192" cy="238"/>
          </a:xfrm>
        </p:grpSpPr>
        <p:sp>
          <p:nvSpPr>
            <p:cNvPr id="72745" name="Freeform 71"/>
            <p:cNvSpPr>
              <a:spLocks noChangeArrowheads="1"/>
            </p:cNvSpPr>
            <p:nvPr/>
          </p:nvSpPr>
          <p:spPr bwMode="auto">
            <a:xfrm>
              <a:off x="1928" y="1959"/>
              <a:ext cx="1007" cy="239"/>
            </a:xfrm>
            <a:custGeom>
              <a:avLst/>
              <a:gdLst>
                <a:gd name="T0" fmla="*/ 12 w 4449"/>
                <a:gd name="T1" fmla="*/ 1 h 1063"/>
                <a:gd name="T2" fmla="*/ 3 w 4449"/>
                <a:gd name="T3" fmla="*/ 1 h 1063"/>
                <a:gd name="T4" fmla="*/ 3 w 4449"/>
                <a:gd name="T5" fmla="*/ 0 h 1063"/>
                <a:gd name="T6" fmla="*/ 0 w 4449"/>
                <a:gd name="T7" fmla="*/ 1 h 1063"/>
                <a:gd name="T8" fmla="*/ 3 w 4449"/>
                <a:gd name="T9" fmla="*/ 3 h 1063"/>
                <a:gd name="T10" fmla="*/ 3 w 4449"/>
                <a:gd name="T11" fmla="*/ 2 h 1063"/>
                <a:gd name="T12" fmla="*/ 12 w 4449"/>
                <a:gd name="T13" fmla="*/ 2 h 1063"/>
                <a:gd name="T14" fmla="*/ 12 w 4449"/>
                <a:gd name="T15" fmla="*/ 1 h 10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449"/>
                <a:gd name="T25" fmla="*/ 0 h 1063"/>
                <a:gd name="T26" fmla="*/ 4449 w 4449"/>
                <a:gd name="T27" fmla="*/ 1063 h 10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449" h="1063">
                  <a:moveTo>
                    <a:pt x="4448" y="265"/>
                  </a:moveTo>
                  <a:lnTo>
                    <a:pt x="1318" y="265"/>
                  </a:lnTo>
                  <a:lnTo>
                    <a:pt x="1318" y="0"/>
                  </a:lnTo>
                  <a:lnTo>
                    <a:pt x="0" y="531"/>
                  </a:lnTo>
                  <a:lnTo>
                    <a:pt x="1318" y="1062"/>
                  </a:lnTo>
                  <a:lnTo>
                    <a:pt x="1318" y="796"/>
                  </a:lnTo>
                  <a:lnTo>
                    <a:pt x="4448" y="796"/>
                  </a:lnTo>
                  <a:lnTo>
                    <a:pt x="4448" y="265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6" name="Freeform 72"/>
            <p:cNvSpPr>
              <a:spLocks noChangeArrowheads="1"/>
            </p:cNvSpPr>
            <p:nvPr/>
          </p:nvSpPr>
          <p:spPr bwMode="auto">
            <a:xfrm>
              <a:off x="3084" y="2019"/>
              <a:ext cx="37" cy="121"/>
            </a:xfrm>
            <a:custGeom>
              <a:avLst/>
              <a:gdLst>
                <a:gd name="T0" fmla="*/ 0 w 165"/>
                <a:gd name="T1" fmla="*/ 0 h 532"/>
                <a:gd name="T2" fmla="*/ 0 w 165"/>
                <a:gd name="T3" fmla="*/ 0 h 532"/>
                <a:gd name="T4" fmla="*/ 0 w 165"/>
                <a:gd name="T5" fmla="*/ 1 h 532"/>
                <a:gd name="T6" fmla="*/ 0 w 165"/>
                <a:gd name="T7" fmla="*/ 1 h 532"/>
                <a:gd name="T8" fmla="*/ 0 w 165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532"/>
                <a:gd name="T17" fmla="*/ 165 w 165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532">
                  <a:moveTo>
                    <a:pt x="164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164" y="531"/>
                  </a:lnTo>
                  <a:lnTo>
                    <a:pt x="164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72747" name="Freeform 73"/>
            <p:cNvSpPr>
              <a:spLocks noChangeArrowheads="1"/>
            </p:cNvSpPr>
            <p:nvPr/>
          </p:nvSpPr>
          <p:spPr bwMode="auto">
            <a:xfrm>
              <a:off x="2972" y="2019"/>
              <a:ext cx="75" cy="121"/>
            </a:xfrm>
            <a:custGeom>
              <a:avLst/>
              <a:gdLst>
                <a:gd name="T0" fmla="*/ 1 w 330"/>
                <a:gd name="T1" fmla="*/ 0 h 532"/>
                <a:gd name="T2" fmla="*/ 0 w 330"/>
                <a:gd name="T3" fmla="*/ 0 h 532"/>
                <a:gd name="T4" fmla="*/ 0 w 330"/>
                <a:gd name="T5" fmla="*/ 1 h 532"/>
                <a:gd name="T6" fmla="*/ 1 w 330"/>
                <a:gd name="T7" fmla="*/ 1 h 532"/>
                <a:gd name="T8" fmla="*/ 1 w 330"/>
                <a:gd name="T9" fmla="*/ 0 h 5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0"/>
                <a:gd name="T16" fmla="*/ 0 h 532"/>
                <a:gd name="T17" fmla="*/ 330 w 330"/>
                <a:gd name="T18" fmla="*/ 532 h 5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0" h="532">
                  <a:moveTo>
                    <a:pt x="329" y="0"/>
                  </a:moveTo>
                  <a:lnTo>
                    <a:pt x="0" y="0"/>
                  </a:lnTo>
                  <a:lnTo>
                    <a:pt x="0" y="531"/>
                  </a:lnTo>
                  <a:lnTo>
                    <a:pt x="329" y="531"/>
                  </a:lnTo>
                  <a:lnTo>
                    <a:pt x="329" y="0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</p:grpSp>
      <p:sp>
        <p:nvSpPr>
          <p:cNvPr id="72739" name="AutoShape 74"/>
          <p:cNvSpPr>
            <a:spLocks noChangeArrowheads="1"/>
          </p:cNvSpPr>
          <p:nvPr/>
        </p:nvSpPr>
        <p:spPr bwMode="auto">
          <a:xfrm>
            <a:off x="5278543" y="2644776"/>
            <a:ext cx="1754627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0" name="AutoShape 75"/>
          <p:cNvSpPr>
            <a:spLocks noChangeArrowheads="1"/>
          </p:cNvSpPr>
          <p:nvPr/>
        </p:nvSpPr>
        <p:spPr bwMode="auto">
          <a:xfrm>
            <a:off x="5263884" y="3109914"/>
            <a:ext cx="1753162" cy="384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72744" name="Text Box 79"/>
          <p:cNvSpPr txBox="1">
            <a:spLocks noChangeArrowheads="1"/>
          </p:cNvSpPr>
          <p:nvPr/>
        </p:nvSpPr>
        <p:spPr bwMode="auto">
          <a:xfrm>
            <a:off x="5615309" y="5439879"/>
            <a:ext cx="600912" cy="45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7968" rIns="90000" bIns="46800">
            <a:spAutoFit/>
          </a:bodyPr>
          <a:lstStyle>
            <a:lvl1pPr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37931725" indent="-37474525" eaLnBrk="0" hangingPunct="0">
              <a:lnSpc>
                <a:spcPct val="68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eaLnBrk="0" hangingPunct="0">
              <a:lnSpc>
                <a:spcPct val="68000"/>
              </a:lnSpc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4572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9144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13716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1828800" eaLnBrk="0" fontAlgn="base" hangingPunct="0">
              <a:lnSpc>
                <a:spcPct val="68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ru-RU" dirty="0" smtClean="0">
                <a:solidFill>
                  <a:srgbClr val="000000"/>
                </a:solidFill>
              </a:rPr>
              <a:t>СУ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194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59"/>
          <p:cNvGrpSpPr>
            <a:grpSpLocks/>
          </p:cNvGrpSpPr>
          <p:nvPr/>
        </p:nvGrpSpPr>
        <p:grpSpPr bwMode="auto">
          <a:xfrm>
            <a:off x="5950092" y="4992688"/>
            <a:ext cx="1874191" cy="1481138"/>
            <a:chOff x="1158" y="929"/>
            <a:chExt cx="1180" cy="933"/>
          </a:xfrm>
        </p:grpSpPr>
        <p:sp>
          <p:nvSpPr>
            <p:cNvPr id="119" name="Rectangle 61"/>
            <p:cNvSpPr>
              <a:spLocks noChangeArrowheads="1"/>
            </p:cNvSpPr>
            <p:nvPr/>
          </p:nvSpPr>
          <p:spPr bwMode="auto">
            <a:xfrm>
              <a:off x="1352" y="938"/>
              <a:ext cx="796" cy="9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20" name="Text Box 62"/>
            <p:cNvSpPr txBox="1">
              <a:spLocks noChangeArrowheads="1"/>
            </p:cNvSpPr>
            <p:nvPr/>
          </p:nvSpPr>
          <p:spPr bwMode="auto">
            <a:xfrm>
              <a:off x="1158" y="929"/>
              <a:ext cx="1180" cy="93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приложений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транспортный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сетевой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канальный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физический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21" name="Line 63"/>
            <p:cNvSpPr>
              <a:spLocks noChangeShapeType="1"/>
            </p:cNvSpPr>
            <p:nvPr/>
          </p:nvSpPr>
          <p:spPr bwMode="auto">
            <a:xfrm flipV="1">
              <a:off x="1349" y="1139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2" name="Line 64"/>
            <p:cNvSpPr>
              <a:spLocks noChangeShapeType="1"/>
            </p:cNvSpPr>
            <p:nvPr/>
          </p:nvSpPr>
          <p:spPr bwMode="auto">
            <a:xfrm flipV="1">
              <a:off x="1361" y="1319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3" name="Line 65"/>
            <p:cNvSpPr>
              <a:spLocks noChangeShapeType="1"/>
            </p:cNvSpPr>
            <p:nvPr/>
          </p:nvSpPr>
          <p:spPr bwMode="auto">
            <a:xfrm flipV="1">
              <a:off x="1361" y="1481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4" name="Line 66"/>
            <p:cNvSpPr>
              <a:spLocks noChangeShapeType="1"/>
            </p:cNvSpPr>
            <p:nvPr/>
          </p:nvSpPr>
          <p:spPr bwMode="auto">
            <a:xfrm flipV="1">
              <a:off x="1346" y="1658"/>
              <a:ext cx="789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90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взаимодействия</a:t>
            </a:r>
            <a:r>
              <a:rPr lang="en-GB" dirty="0"/>
              <a:t>:</a:t>
            </a:r>
            <a:br>
              <a:rPr lang="en-GB" dirty="0"/>
            </a:br>
            <a:r>
              <a:rPr lang="ru-RU" dirty="0" smtClean="0"/>
              <a:t>Пример передачи данных</a:t>
            </a:r>
            <a:endParaRPr lang="en-US" dirty="0" smtClean="0"/>
          </a:p>
        </p:txBody>
      </p:sp>
      <p:grpSp>
        <p:nvGrpSpPr>
          <p:cNvPr id="89095" name="Group 3"/>
          <p:cNvGrpSpPr>
            <a:grpSpLocks/>
          </p:cNvGrpSpPr>
          <p:nvPr/>
        </p:nvGrpSpPr>
        <p:grpSpPr bwMode="auto">
          <a:xfrm>
            <a:off x="3396057" y="2873377"/>
            <a:ext cx="3449052" cy="2043113"/>
            <a:chOff x="2139" y="1567"/>
            <a:chExt cx="2173" cy="1287"/>
          </a:xfrm>
        </p:grpSpPr>
        <p:sp>
          <p:nvSpPr>
            <p:cNvPr id="89198" name="Line 8"/>
            <p:cNvSpPr>
              <a:spLocks noChangeShapeType="1"/>
            </p:cNvSpPr>
            <p:nvPr/>
          </p:nvSpPr>
          <p:spPr bwMode="auto">
            <a:xfrm flipV="1">
              <a:off x="2139" y="1706"/>
              <a:ext cx="230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9154" name="Line 30"/>
            <p:cNvSpPr>
              <a:spLocks noChangeShapeType="1"/>
            </p:cNvSpPr>
            <p:nvPr/>
          </p:nvSpPr>
          <p:spPr bwMode="auto">
            <a:xfrm>
              <a:off x="3302" y="2690"/>
              <a:ext cx="1000" cy="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9155" name="Line 31"/>
            <p:cNvSpPr>
              <a:spLocks noChangeShapeType="1"/>
            </p:cNvSpPr>
            <p:nvPr/>
          </p:nvSpPr>
          <p:spPr bwMode="auto">
            <a:xfrm>
              <a:off x="3309" y="2684"/>
              <a:ext cx="3" cy="1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9156" name="Line 32"/>
            <p:cNvSpPr>
              <a:spLocks noChangeShapeType="1"/>
            </p:cNvSpPr>
            <p:nvPr/>
          </p:nvSpPr>
          <p:spPr bwMode="auto">
            <a:xfrm>
              <a:off x="4309" y="2681"/>
              <a:ext cx="3" cy="1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9157" name="Line 33"/>
            <p:cNvSpPr>
              <a:spLocks noChangeShapeType="1"/>
            </p:cNvSpPr>
            <p:nvPr/>
          </p:nvSpPr>
          <p:spPr bwMode="auto">
            <a:xfrm>
              <a:off x="2442" y="1567"/>
              <a:ext cx="838" cy="6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9158" name="Line 34"/>
            <p:cNvSpPr>
              <a:spLocks noChangeShapeType="1"/>
            </p:cNvSpPr>
            <p:nvPr/>
          </p:nvSpPr>
          <p:spPr bwMode="auto">
            <a:xfrm flipV="1">
              <a:off x="2722" y="2237"/>
              <a:ext cx="558" cy="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9159" name="Line 35"/>
            <p:cNvSpPr>
              <a:spLocks noChangeShapeType="1"/>
            </p:cNvSpPr>
            <p:nvPr/>
          </p:nvSpPr>
          <p:spPr bwMode="auto">
            <a:xfrm flipV="1">
              <a:off x="3786" y="2390"/>
              <a:ext cx="3" cy="2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89161" name="Group 45"/>
            <p:cNvGrpSpPr>
              <a:grpSpLocks/>
            </p:cNvGrpSpPr>
            <p:nvPr/>
          </p:nvGrpSpPr>
          <p:grpSpPr bwMode="auto">
            <a:xfrm>
              <a:off x="3492" y="2047"/>
              <a:ext cx="498" cy="159"/>
              <a:chOff x="3686" y="243"/>
              <a:chExt cx="177" cy="67"/>
            </a:xfrm>
          </p:grpSpPr>
          <p:grpSp>
            <p:nvGrpSpPr>
              <p:cNvPr id="89167" name="Group 51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89172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9173" name="Line 5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9174" name="Line 5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9168" name="Group 55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89169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9170" name="Line 5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9171" name="Line 5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89096" name="Group 59"/>
          <p:cNvGrpSpPr>
            <a:grpSpLocks/>
          </p:cNvGrpSpPr>
          <p:nvPr/>
        </p:nvGrpSpPr>
        <p:grpSpPr bwMode="auto">
          <a:xfrm>
            <a:off x="2003409" y="1991712"/>
            <a:ext cx="1874191" cy="1481138"/>
            <a:chOff x="1158" y="929"/>
            <a:chExt cx="1180" cy="933"/>
          </a:xfrm>
        </p:grpSpPr>
        <p:sp>
          <p:nvSpPr>
            <p:cNvPr id="137277" name="Rectangle 61"/>
            <p:cNvSpPr>
              <a:spLocks noChangeArrowheads="1"/>
            </p:cNvSpPr>
            <p:nvPr/>
          </p:nvSpPr>
          <p:spPr bwMode="auto">
            <a:xfrm>
              <a:off x="1352" y="938"/>
              <a:ext cx="796" cy="9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37278" name="Text Box 62"/>
            <p:cNvSpPr txBox="1">
              <a:spLocks noChangeArrowheads="1"/>
            </p:cNvSpPr>
            <p:nvPr/>
          </p:nvSpPr>
          <p:spPr bwMode="auto">
            <a:xfrm>
              <a:off x="1158" y="929"/>
              <a:ext cx="1180" cy="93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приложений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транспортный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сетевой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канальный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физический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37279" name="Line 63"/>
            <p:cNvSpPr>
              <a:spLocks noChangeShapeType="1"/>
            </p:cNvSpPr>
            <p:nvPr/>
          </p:nvSpPr>
          <p:spPr bwMode="auto">
            <a:xfrm flipV="1">
              <a:off x="1349" y="1139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7280" name="Line 64"/>
            <p:cNvSpPr>
              <a:spLocks noChangeShapeType="1"/>
            </p:cNvSpPr>
            <p:nvPr/>
          </p:nvSpPr>
          <p:spPr bwMode="auto">
            <a:xfrm flipV="1">
              <a:off x="1361" y="1319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7281" name="Line 65"/>
            <p:cNvSpPr>
              <a:spLocks noChangeShapeType="1"/>
            </p:cNvSpPr>
            <p:nvPr/>
          </p:nvSpPr>
          <p:spPr bwMode="auto">
            <a:xfrm flipV="1">
              <a:off x="1361" y="1481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7282" name="Line 66"/>
            <p:cNvSpPr>
              <a:spLocks noChangeShapeType="1"/>
            </p:cNvSpPr>
            <p:nvPr/>
          </p:nvSpPr>
          <p:spPr bwMode="auto">
            <a:xfrm flipV="1">
              <a:off x="1346" y="1658"/>
              <a:ext cx="789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89100" name="Group 91"/>
          <p:cNvGrpSpPr>
            <a:grpSpLocks/>
          </p:cNvGrpSpPr>
          <p:nvPr/>
        </p:nvGrpSpPr>
        <p:grpSpPr bwMode="auto">
          <a:xfrm>
            <a:off x="5255659" y="3317876"/>
            <a:ext cx="1628106" cy="908050"/>
            <a:chOff x="3302" y="1847"/>
            <a:chExt cx="854" cy="572"/>
          </a:xfrm>
        </p:grpSpPr>
        <p:sp>
          <p:nvSpPr>
            <p:cNvPr id="137309" name="Rectangle 93"/>
            <p:cNvSpPr>
              <a:spLocks noChangeArrowheads="1"/>
            </p:cNvSpPr>
            <p:nvPr/>
          </p:nvSpPr>
          <p:spPr bwMode="auto">
            <a:xfrm>
              <a:off x="3331" y="1856"/>
              <a:ext cx="798" cy="5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37310" name="Text Box 94"/>
            <p:cNvSpPr txBox="1">
              <a:spLocks noChangeArrowheads="1"/>
            </p:cNvSpPr>
            <p:nvPr/>
          </p:nvSpPr>
          <p:spPr bwMode="auto">
            <a:xfrm>
              <a:off x="3302" y="1847"/>
              <a:ext cx="854" cy="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сетевой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канальный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физический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37311" name="Line 95"/>
            <p:cNvSpPr>
              <a:spLocks noChangeShapeType="1"/>
            </p:cNvSpPr>
            <p:nvPr/>
          </p:nvSpPr>
          <p:spPr bwMode="auto">
            <a:xfrm flipV="1">
              <a:off x="3332" y="2057"/>
              <a:ext cx="790" cy="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7312" name="Line 96"/>
            <p:cNvSpPr>
              <a:spLocks noChangeShapeType="1"/>
            </p:cNvSpPr>
            <p:nvPr/>
          </p:nvSpPr>
          <p:spPr bwMode="auto">
            <a:xfrm flipV="1">
              <a:off x="3344" y="2237"/>
              <a:ext cx="790" cy="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7313" name="Line 97"/>
          <p:cNvSpPr>
            <a:spLocks noChangeShapeType="1"/>
          </p:cNvSpPr>
          <p:nvPr/>
        </p:nvSpPr>
        <p:spPr bwMode="auto">
          <a:xfrm>
            <a:off x="2940504" y="2024063"/>
            <a:ext cx="7941" cy="130988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314" name="Line 98"/>
          <p:cNvSpPr>
            <a:spLocks noChangeShapeType="1"/>
          </p:cNvSpPr>
          <p:nvPr/>
        </p:nvSpPr>
        <p:spPr bwMode="auto">
          <a:xfrm>
            <a:off x="6165384" y="3433762"/>
            <a:ext cx="0" cy="294756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315" name="Line 99"/>
          <p:cNvSpPr>
            <a:spLocks noChangeShapeType="1"/>
          </p:cNvSpPr>
          <p:nvPr/>
        </p:nvSpPr>
        <p:spPr bwMode="auto">
          <a:xfrm flipV="1">
            <a:off x="5549725" y="3402013"/>
            <a:ext cx="0" cy="6159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316" name="Line 100"/>
          <p:cNvSpPr>
            <a:spLocks noChangeShapeType="1"/>
          </p:cNvSpPr>
          <p:nvPr/>
        </p:nvSpPr>
        <p:spPr bwMode="auto">
          <a:xfrm>
            <a:off x="5543862" y="3421064"/>
            <a:ext cx="624454" cy="31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317" name="Line 101"/>
          <p:cNvSpPr>
            <a:spLocks noChangeShapeType="1"/>
          </p:cNvSpPr>
          <p:nvPr/>
        </p:nvSpPr>
        <p:spPr bwMode="auto">
          <a:xfrm>
            <a:off x="6165384" y="6381328"/>
            <a:ext cx="787164" cy="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318" name="Line 102"/>
          <p:cNvSpPr>
            <a:spLocks noChangeShapeType="1"/>
          </p:cNvSpPr>
          <p:nvPr/>
        </p:nvSpPr>
        <p:spPr bwMode="auto">
          <a:xfrm flipV="1">
            <a:off x="6952548" y="4992688"/>
            <a:ext cx="13193" cy="138864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319" name="Line 103"/>
          <p:cNvSpPr>
            <a:spLocks noChangeShapeType="1"/>
          </p:cNvSpPr>
          <p:nvPr/>
        </p:nvSpPr>
        <p:spPr bwMode="auto">
          <a:xfrm>
            <a:off x="2928593" y="3317875"/>
            <a:ext cx="1469350" cy="1606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320" name="Line 104"/>
          <p:cNvSpPr>
            <a:spLocks noChangeShapeType="1"/>
          </p:cNvSpPr>
          <p:nvPr/>
        </p:nvSpPr>
        <p:spPr bwMode="auto">
          <a:xfrm>
            <a:off x="4375577" y="3317875"/>
            <a:ext cx="1184409" cy="7318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7" name="Group 105"/>
          <p:cNvGrpSpPr>
            <a:grpSpLocks/>
          </p:cNvGrpSpPr>
          <p:nvPr/>
        </p:nvGrpSpPr>
        <p:grpSpPr bwMode="auto">
          <a:xfrm>
            <a:off x="6660844" y="4564063"/>
            <a:ext cx="1439548" cy="381000"/>
            <a:chOff x="4712" y="2088"/>
            <a:chExt cx="649" cy="240"/>
          </a:xfrm>
        </p:grpSpPr>
        <p:sp>
          <p:nvSpPr>
            <p:cNvPr id="89113" name="Rectangle 106"/>
            <p:cNvSpPr>
              <a:spLocks noChangeArrowheads="1"/>
            </p:cNvSpPr>
            <p:nvPr/>
          </p:nvSpPr>
          <p:spPr bwMode="auto">
            <a:xfrm>
              <a:off x="4712" y="2088"/>
              <a:ext cx="444" cy="24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114" name="Text Box 107"/>
            <p:cNvSpPr txBox="1">
              <a:spLocks noChangeArrowheads="1"/>
            </p:cNvSpPr>
            <p:nvPr/>
          </p:nvSpPr>
          <p:spPr bwMode="auto">
            <a:xfrm>
              <a:off x="4726" y="2098"/>
              <a:ext cx="63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ru-RU" sz="1800" dirty="0" smtClean="0">
                  <a:solidFill>
                    <a:srgbClr val="000000"/>
                  </a:solidFill>
                  <a:latin typeface="Comic Sans MS" pitchFamily="66" charset="0"/>
                </a:rPr>
                <a:t>данные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8" name="Group 108"/>
          <p:cNvGrpSpPr>
            <a:grpSpLocks/>
          </p:cNvGrpSpPr>
          <p:nvPr/>
        </p:nvGrpSpPr>
        <p:grpSpPr bwMode="auto">
          <a:xfrm>
            <a:off x="2609222" y="1643063"/>
            <a:ext cx="1530730" cy="381000"/>
            <a:chOff x="4712" y="2088"/>
            <a:chExt cx="649" cy="240"/>
          </a:xfrm>
        </p:grpSpPr>
        <p:sp>
          <p:nvSpPr>
            <p:cNvPr id="89111" name="Rectangle 109"/>
            <p:cNvSpPr>
              <a:spLocks noChangeArrowheads="1"/>
            </p:cNvSpPr>
            <p:nvPr/>
          </p:nvSpPr>
          <p:spPr bwMode="auto">
            <a:xfrm>
              <a:off x="4712" y="2088"/>
              <a:ext cx="444" cy="24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112" name="Text Box 110"/>
            <p:cNvSpPr txBox="1">
              <a:spLocks noChangeArrowheads="1"/>
            </p:cNvSpPr>
            <p:nvPr/>
          </p:nvSpPr>
          <p:spPr bwMode="auto">
            <a:xfrm>
              <a:off x="4726" y="2098"/>
              <a:ext cx="63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ru-RU" sz="1800" dirty="0" smtClean="0">
                  <a:solidFill>
                    <a:srgbClr val="000000"/>
                  </a:solidFill>
                  <a:latin typeface="Comic Sans MS" pitchFamily="66" charset="0"/>
                </a:rPr>
                <a:t>данные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1" name="Group 59"/>
          <p:cNvGrpSpPr>
            <a:grpSpLocks/>
          </p:cNvGrpSpPr>
          <p:nvPr/>
        </p:nvGrpSpPr>
        <p:grpSpPr bwMode="auto">
          <a:xfrm>
            <a:off x="2472068" y="4235319"/>
            <a:ext cx="1874191" cy="1481138"/>
            <a:chOff x="1158" y="929"/>
            <a:chExt cx="1180" cy="933"/>
          </a:xfrm>
        </p:grpSpPr>
        <p:sp>
          <p:nvSpPr>
            <p:cNvPr id="112" name="Rectangle 61"/>
            <p:cNvSpPr>
              <a:spLocks noChangeArrowheads="1"/>
            </p:cNvSpPr>
            <p:nvPr/>
          </p:nvSpPr>
          <p:spPr bwMode="auto">
            <a:xfrm>
              <a:off x="1352" y="938"/>
              <a:ext cx="796" cy="9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13" name="Text Box 62"/>
            <p:cNvSpPr txBox="1">
              <a:spLocks noChangeArrowheads="1"/>
            </p:cNvSpPr>
            <p:nvPr/>
          </p:nvSpPr>
          <p:spPr bwMode="auto">
            <a:xfrm>
              <a:off x="1158" y="929"/>
              <a:ext cx="1180" cy="93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lvl1pPr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37931725" indent="-37474525" eaLnBrk="0" hangingPunct="0">
                <a:lnSpc>
                  <a:spcPct val="68000"/>
                </a:lnSpc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2pPr>
              <a:lvl3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3pPr>
              <a:lvl4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4pPr>
              <a:lvl5pPr eaLnBrk="0" hangingPunct="0">
                <a:lnSpc>
                  <a:spcPct val="68000"/>
                </a:lnSpc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4572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9144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13716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1828800" eaLnBrk="0" fontAlgn="base" hangingPunct="0">
                <a:lnSpc>
                  <a:spcPct val="68000"/>
                </a:lnSpc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приложений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транспортный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сетевой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канальный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78000"/>
                </a:lnSpc>
                <a:spcAft>
                  <a:spcPts val="600"/>
                </a:spcAft>
              </a:pPr>
              <a:r>
                <a:rPr lang="ru-RU" sz="1800" dirty="0" smtClean="0">
                  <a:solidFill>
                    <a:srgbClr val="000000"/>
                  </a:solidFill>
                  <a:latin typeface="Verdana" pitchFamily="34" charset="0"/>
                </a:rPr>
                <a:t>физический</a:t>
              </a:r>
              <a:endParaRPr lang="en-US" sz="18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14" name="Line 63"/>
            <p:cNvSpPr>
              <a:spLocks noChangeShapeType="1"/>
            </p:cNvSpPr>
            <p:nvPr/>
          </p:nvSpPr>
          <p:spPr bwMode="auto">
            <a:xfrm flipV="1">
              <a:off x="1349" y="1139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5" name="Line 64"/>
            <p:cNvSpPr>
              <a:spLocks noChangeShapeType="1"/>
            </p:cNvSpPr>
            <p:nvPr/>
          </p:nvSpPr>
          <p:spPr bwMode="auto">
            <a:xfrm flipV="1">
              <a:off x="1361" y="1319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6" name="Line 65"/>
            <p:cNvSpPr>
              <a:spLocks noChangeShapeType="1"/>
            </p:cNvSpPr>
            <p:nvPr/>
          </p:nvSpPr>
          <p:spPr bwMode="auto">
            <a:xfrm flipV="1">
              <a:off x="1361" y="1481"/>
              <a:ext cx="784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7" name="Line 66"/>
            <p:cNvSpPr>
              <a:spLocks noChangeShapeType="1"/>
            </p:cNvSpPr>
            <p:nvPr/>
          </p:nvSpPr>
          <p:spPr bwMode="auto">
            <a:xfrm flipV="1">
              <a:off x="1346" y="1658"/>
              <a:ext cx="789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lnSpc>
                  <a:spcPct val="78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0318"/>
            <a:ext cx="9239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208" y="4983016"/>
            <a:ext cx="9239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300" y="4568694"/>
            <a:ext cx="9239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641852"/>
            <a:ext cx="9239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665" y="3575504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39" y="1577375"/>
            <a:ext cx="5715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131" y="5672289"/>
            <a:ext cx="5715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46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7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7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7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7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7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7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7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7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37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7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7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7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7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7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7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7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7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7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7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7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7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7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7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7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7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7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7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7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7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313" grpId="0" animBg="1"/>
      <p:bldP spid="137314" grpId="0" animBg="1"/>
      <p:bldP spid="137315" grpId="0" animBg="1"/>
      <p:bldP spid="137316" grpId="0" animBg="1"/>
      <p:bldP spid="137317" grpId="0" animBg="1"/>
      <p:bldP spid="137318" grpId="0" animBg="1"/>
      <p:bldP spid="137319" grpId="0" animBg="1"/>
      <p:bldP spid="1373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347" y="246064"/>
            <a:ext cx="8686653" cy="1165225"/>
          </a:xfrm>
        </p:spPr>
        <p:txBody>
          <a:bodyPr/>
          <a:lstStyle/>
          <a:p>
            <a:r>
              <a:rPr lang="ru-RU" dirty="0" smtClean="0"/>
              <a:t>Кадр</a:t>
            </a:r>
            <a:r>
              <a:rPr lang="en-GB" dirty="0" smtClean="0"/>
              <a:t>, </a:t>
            </a:r>
            <a:r>
              <a:rPr lang="ru-RU" dirty="0" smtClean="0"/>
              <a:t>Сегмент</a:t>
            </a:r>
            <a:r>
              <a:rPr lang="en-GB" dirty="0" smtClean="0"/>
              <a:t>, </a:t>
            </a:r>
            <a:r>
              <a:rPr lang="ru-RU" dirty="0" smtClean="0"/>
              <a:t>Пакет</a:t>
            </a:r>
            <a:endParaRPr lang="en-GB" dirty="0" smtClean="0"/>
          </a:p>
        </p:txBody>
      </p:sp>
      <p:sp>
        <p:nvSpPr>
          <p:cNvPr id="92163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7878DE"/>
              </a:buClr>
              <a:buFont typeface="Wingdings" pitchFamily="2" charset="2"/>
              <a:buChar char="§"/>
            </a:pPr>
            <a:r>
              <a:rPr lang="ru-RU" dirty="0" smtClean="0"/>
              <a:t>Разное наименование единиц передачи данных на различных уровнях:</a:t>
            </a:r>
            <a:endParaRPr lang="en-GB" dirty="0" smtClean="0"/>
          </a:p>
          <a:p>
            <a:pPr lvl="1">
              <a:buClr>
                <a:srgbClr val="7878DE"/>
              </a:buClr>
              <a:buFont typeface="Wingdings" pitchFamily="2" charset="2"/>
              <a:buChar char="§"/>
            </a:pPr>
            <a:r>
              <a:rPr lang="ru-RU" dirty="0" smtClean="0"/>
              <a:t>Канальный </a:t>
            </a:r>
            <a:r>
              <a:rPr lang="ru-RU" dirty="0" smtClean="0"/>
              <a:t>уровень - </a:t>
            </a:r>
            <a:r>
              <a:rPr lang="ru-RU" b="1" dirty="0" smtClean="0"/>
              <a:t>кадр</a:t>
            </a:r>
            <a:endParaRPr lang="en-GB" b="1" dirty="0" smtClean="0"/>
          </a:p>
          <a:p>
            <a:pPr lvl="1">
              <a:buClr>
                <a:srgbClr val="7878DE"/>
              </a:buClr>
              <a:buFont typeface="Wingdings" pitchFamily="2" charset="2"/>
              <a:buChar char="§"/>
            </a:pPr>
            <a:r>
              <a:rPr lang="ru-RU" dirty="0" smtClean="0"/>
              <a:t>Сетевой уровень – </a:t>
            </a:r>
            <a:r>
              <a:rPr lang="ru-RU" b="1" dirty="0" smtClean="0"/>
              <a:t>сетевой</a:t>
            </a:r>
            <a:r>
              <a:rPr lang="ru-RU" dirty="0" smtClean="0"/>
              <a:t> </a:t>
            </a:r>
            <a:r>
              <a:rPr lang="ru-RU" b="1" dirty="0" smtClean="0"/>
              <a:t>пакет</a:t>
            </a:r>
            <a:endParaRPr lang="en-GB" b="1" dirty="0" smtClean="0"/>
          </a:p>
          <a:p>
            <a:pPr lvl="1">
              <a:buClr>
                <a:srgbClr val="7878DE"/>
              </a:buClr>
              <a:buFont typeface="Wingdings" pitchFamily="2" charset="2"/>
              <a:buChar char="§"/>
            </a:pPr>
            <a:r>
              <a:rPr lang="ru-RU" dirty="0" smtClean="0"/>
              <a:t>Транспортный уровень - </a:t>
            </a:r>
            <a:r>
              <a:rPr lang="ru-RU" b="1" dirty="0" smtClean="0"/>
              <a:t>сегмент</a:t>
            </a:r>
            <a:endParaRPr lang="en-GB" b="1" dirty="0" smtClean="0"/>
          </a:p>
          <a:p>
            <a:pPr>
              <a:buClr>
                <a:srgbClr val="7878DE"/>
              </a:buClr>
              <a:buFont typeface="Wingdings" pitchFamily="2" charset="2"/>
              <a:buChar char="§"/>
            </a:pPr>
            <a:r>
              <a:rPr lang="ru-RU" dirty="0" smtClean="0"/>
              <a:t>Данные термины не строго определены</a:t>
            </a:r>
            <a:endParaRPr lang="en-GB" dirty="0" smtClean="0"/>
          </a:p>
          <a:p>
            <a:pPr lvl="1">
              <a:buClr>
                <a:srgbClr val="7878DE"/>
              </a:buClr>
              <a:buFont typeface="Wingdings" pitchFamily="2" charset="2"/>
              <a:buChar char="§"/>
            </a:pPr>
            <a:r>
              <a:rPr lang="ru-RU" dirty="0" smtClean="0"/>
              <a:t>В нашем курсе мы «частенько» будет говорить </a:t>
            </a:r>
            <a:r>
              <a:rPr lang="ru-RU" i="1" dirty="0" smtClean="0"/>
              <a:t>пакет </a:t>
            </a:r>
            <a:r>
              <a:rPr lang="ru-RU" dirty="0" smtClean="0"/>
              <a:t> независимо от уровня </a:t>
            </a:r>
            <a:endParaRPr lang="en-GB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0E18-60A8-4FEF-8400-FB5D1ACBAD5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9811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/>
          <a:lstStyle/>
          <a:p>
            <a:r>
              <a:rPr lang="ru-RU" sz="3200" dirty="0" smtClean="0"/>
              <a:t>Типичные задачи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8640960" cy="506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Задача адресации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Задача построения таблицы пересылки (коммутации, маршрутизации)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400" kern="0" dirty="0" smtClean="0"/>
              <a:t>Задача разрешения адресов верхнего уровня на адреса нижнего уровня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400" kern="0" dirty="0" smtClean="0"/>
              <a:t>DNS =&gt; IP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US" sz="2400" kern="0" dirty="0" smtClean="0"/>
              <a:t>IP =&gt; MAC</a:t>
            </a:r>
            <a:endParaRPr lang="ru-RU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370589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Вопросы?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76000-6E4E-4FB6-887C-50C7A50C6BE0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oo many files design templat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ема Offic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1432</TotalTime>
  <Words>783</Words>
  <Application>Microsoft Office PowerPoint</Application>
  <PresentationFormat>Экран (4:3)</PresentationFormat>
  <Paragraphs>276</Paragraphs>
  <Slides>21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Too many files design template</vt:lpstr>
      <vt:lpstr>Visio</vt:lpstr>
      <vt:lpstr>Сетевые технологии  Основные принципы</vt:lpstr>
      <vt:lpstr>Стеки протоколов Необходимость многоуровневости</vt:lpstr>
      <vt:lpstr>Особенности сетей как предмета деятельности</vt:lpstr>
      <vt:lpstr>Основные требования к сетям связи</vt:lpstr>
      <vt:lpstr>Первые системы обмена данными</vt:lpstr>
      <vt:lpstr>Аналог модели OSI </vt:lpstr>
      <vt:lpstr>Модель OSI vs  модель TCP/IP</vt:lpstr>
      <vt:lpstr>Уровни абстракции в сетевых технологиях Физический и канальный уровни</vt:lpstr>
      <vt:lpstr>Модель взаимодействия: TCP/IP</vt:lpstr>
      <vt:lpstr>Канальный уровень Проблема масштабирования</vt:lpstr>
      <vt:lpstr>Канальный уровень</vt:lpstr>
      <vt:lpstr>Сетевой уровень Абстракция над деталями маршрутизации в глобальной сети</vt:lpstr>
      <vt:lpstr>Сетевой уровень</vt:lpstr>
      <vt:lpstr>Транспортный уровень Абстракция над деталями реализации надежного транспорта</vt:lpstr>
      <vt:lpstr>Транспортный уровень</vt:lpstr>
      <vt:lpstr>Прикладной уровень Finally! Решение конкретных прикладных задач</vt:lpstr>
      <vt:lpstr>Прикладной уровень</vt:lpstr>
      <vt:lpstr>Модель взаимодействия: Пример передачи данных</vt:lpstr>
      <vt:lpstr>Кадр, Сегмент, Пакет</vt:lpstr>
      <vt:lpstr>Типичные задачи</vt:lpstr>
      <vt:lpstr>Вопросы?</vt:lpstr>
    </vt:vector>
  </TitlesOfParts>
  <Company>World of Glass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Сети, практикум</dc:title>
  <dc:subject>Первоначальная настройка сетевого оборудования</dc:subject>
  <dc:creator>Петухов Андрей</dc:creator>
  <cp:lastModifiedBy>anvial</cp:lastModifiedBy>
  <cp:revision>100</cp:revision>
  <dcterms:created xsi:type="dcterms:W3CDTF">2008-03-05T19:10:00Z</dcterms:created>
  <dcterms:modified xsi:type="dcterms:W3CDTF">2012-02-29T08:14:41Z</dcterms:modified>
</cp:coreProperties>
</file>