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30"/>
  </p:notesMasterIdLst>
  <p:sldIdLst>
    <p:sldId id="355" r:id="rId2"/>
    <p:sldId id="365" r:id="rId3"/>
    <p:sldId id="369" r:id="rId4"/>
    <p:sldId id="381" r:id="rId5"/>
    <p:sldId id="366" r:id="rId6"/>
    <p:sldId id="367" r:id="rId7"/>
    <p:sldId id="371" r:id="rId8"/>
    <p:sldId id="293" r:id="rId9"/>
    <p:sldId id="294" r:id="rId10"/>
    <p:sldId id="295" r:id="rId11"/>
    <p:sldId id="298" r:id="rId12"/>
    <p:sldId id="297" r:id="rId13"/>
    <p:sldId id="337" r:id="rId14"/>
    <p:sldId id="339" r:id="rId15"/>
    <p:sldId id="372" r:id="rId16"/>
    <p:sldId id="373" r:id="rId17"/>
    <p:sldId id="343" r:id="rId18"/>
    <p:sldId id="361" r:id="rId19"/>
    <p:sldId id="362" r:id="rId20"/>
    <p:sldId id="363" r:id="rId21"/>
    <p:sldId id="374" r:id="rId22"/>
    <p:sldId id="375" r:id="rId23"/>
    <p:sldId id="376" r:id="rId24"/>
    <p:sldId id="377" r:id="rId25"/>
    <p:sldId id="378" r:id="rId26"/>
    <p:sldId id="379" r:id="rId27"/>
    <p:sldId id="347" r:id="rId28"/>
    <p:sldId id="364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333" autoAdjust="0"/>
  </p:normalViewPr>
  <p:slideViewPr>
    <p:cSldViewPr>
      <p:cViewPr varScale="1">
        <p:scale>
          <a:sx n="87" d="100"/>
          <a:sy n="87" d="100"/>
        </p:scale>
        <p:origin x="-2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0CE820C-E244-42E8-9F69-CA8424908F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857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47C4A-D89D-4DB6-8739-3777770E4323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1375" y="241300"/>
            <a:ext cx="5233988" cy="3925888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8050" cy="4184650"/>
          </a:xfrm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www.vintage-computer.com</a:t>
            </a:r>
            <a:r>
              <a:rPr lang="en-US" dirty="0" smtClean="0"/>
              <a:t>/</a:t>
            </a:r>
            <a:r>
              <a:rPr lang="en-US" dirty="0" err="1" smtClean="0"/>
              <a:t>ibmpcat.shtml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Опять выполняется правило: если проблема не может быть решена на уровне </a:t>
            </a:r>
            <a:r>
              <a:rPr lang="en-US" dirty="0" smtClean="0"/>
              <a:t>N</a:t>
            </a:r>
            <a:r>
              <a:rPr lang="ru-RU" dirty="0" smtClean="0"/>
              <a:t>, давайте создадим уровень </a:t>
            </a:r>
            <a:r>
              <a:rPr lang="en-US" dirty="0" smtClean="0"/>
              <a:t>N+1</a:t>
            </a:r>
            <a:r>
              <a:rPr lang="en-US" baseline="0" dirty="0" smtClean="0"/>
              <a:t> </a:t>
            </a:r>
            <a:r>
              <a:rPr lang="ru-RU" baseline="0" dirty="0" smtClean="0"/>
              <a:t>и решим ее там!</a:t>
            </a:r>
          </a:p>
          <a:p>
            <a:r>
              <a:rPr lang="ru-RU" baseline="0" dirty="0" smtClean="0"/>
              <a:t>Решаем проблемы большой сети на сетевом уровне.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CE820C-E244-42E8-9F69-CA8424908F9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571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BF69F4-EA5B-452B-83D7-82C0266F0C90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1625"/>
            <a:ext cx="4700588" cy="3525838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13C253-D627-44B2-8B5E-043A5D8827E7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1625"/>
            <a:ext cx="4700588" cy="3525838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68CA23-5690-4DFC-98F0-D76BC9BD3F3B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1625"/>
            <a:ext cx="4700588" cy="3525838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923EC8-EC4D-4233-A017-D53603E4CECB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1625"/>
            <a:ext cx="4700587" cy="3525838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A0FCC8-D716-499D-BE44-C3F3779DBC29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1625"/>
            <a:ext cx="4700587" cy="3525838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794E2D-C7B8-4C63-85D8-F6409E888620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1625"/>
            <a:ext cx="4700587" cy="3525838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  <a:noFill/>
          <a:ln/>
        </p:spPr>
        <p:txBody>
          <a:bodyPr/>
          <a:lstStyle/>
          <a:p>
            <a:pPr lvl="2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6983F-EC1F-4183-BB3B-B3FA0C268DC3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300038"/>
            <a:ext cx="4702175" cy="3527425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3" y="4051300"/>
            <a:ext cx="5834062" cy="4575175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20FEF1-4CDE-42DB-83BA-DF0306E3E638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300038"/>
            <a:ext cx="4702175" cy="3527425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3" y="4051300"/>
            <a:ext cx="5834062" cy="4575175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0D8815-E530-49CD-8C64-AD56693331AA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300038"/>
            <a:ext cx="4702175" cy="3527425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3" y="4051300"/>
            <a:ext cx="5834062" cy="4575175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203E1002-3291-4627-BF13-A2FFD02D8198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35CCDFB6-8919-456F-9C38-C799A4B5BE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B6719D-3CD1-4DA6-A147-1A3D11DF75A0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C6FDF-157E-4984-8309-0C2A1D371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2A0445-5D50-409B-8CB6-B5719AA0CDD6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6B1F-E372-46ED-9EE4-E074B079F2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05F55-F342-4824-8563-872EA3E0B01F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6A75C-06E5-4BC4-AAC2-6B228DE8FB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4F6502-8BB3-4EEA-B25D-686052E77A74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64159-6134-465F-83A3-0C26EF4D4F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C9C6C2-9498-47C0-AEEE-E0F6177C515E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D7F73-951E-438E-9DB2-C17FC0A44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AB9BF-D4AB-4362-9822-968378EFFBD1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A56E7-8420-4111-B48A-423D61E02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F57FC2-0469-474E-B135-F3AA8B3B559A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71F7A-BA8B-4387-BCD5-1D1A82A0E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4C556-D077-483F-9611-83E20DC0B5FC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00D8C-8722-4817-85AF-D08925D9D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63C54-7892-4F15-BD95-FAE307F43402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FACF7-5C33-44FA-8770-3EC5369E9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4592E-675F-470D-9DDE-F0CB309288AB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C97E1-F29C-43B4-B3AF-158B79C007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C017F-667F-48E4-BD66-AE26AEEF257C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B0BCF-A5C1-461A-8DE2-4CFC52DFD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rebuchet MS" pitchFamily="34" charset="0"/>
              </a:defRPr>
            </a:lvl1pPr>
          </a:lstStyle>
          <a:p>
            <a:fld id="{AE9B26B5-0EC5-4D8F-A1F6-F0B8CFADD722}" type="datetime1">
              <a:rPr lang="ru-RU" smtClean="0"/>
              <a:pPr/>
              <a:t>3/21/12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rebuchet MS" pitchFamily="34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1ED3285C-FDB3-49F6-8EC7-7BFE0CD965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2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  <p:sldLayoutId id="2147483663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and@lvk.cs.msu.su" TargetMode="External"/><Relationship Id="rId4" Type="http://schemas.openxmlformats.org/officeDocument/2006/relationships/hyperlink" Target="mailto:anvial@lvk.cs.msu.s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838200" y="22828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400" dirty="0">
                <a:solidFill>
                  <a:schemeClr val="tx2"/>
                </a:solidFill>
                <a:latin typeface="+mj-lt"/>
              </a:rPr>
              <a:t>Настройка </a:t>
            </a:r>
            <a:r>
              <a:rPr lang="en-US" sz="4400" dirty="0" smtClean="0">
                <a:solidFill>
                  <a:schemeClr val="tx2"/>
                </a:solidFill>
                <a:latin typeface="+mj-lt"/>
              </a:rPr>
              <a:t>VLAN’</a:t>
            </a:r>
            <a:r>
              <a:rPr lang="ru-RU" sz="4400" dirty="0" err="1" smtClean="0">
                <a:solidFill>
                  <a:schemeClr val="tx2"/>
                </a:solidFill>
                <a:latin typeface="+mj-lt"/>
              </a:rPr>
              <a:t>ов</a:t>
            </a:r>
            <a:r>
              <a:rPr lang="ru-RU" sz="4400" dirty="0" smtClean="0">
                <a:solidFill>
                  <a:schemeClr val="tx2"/>
                </a:solidFill>
                <a:latin typeface="+mj-lt"/>
              </a:rPr>
              <a:t> и маршрутизации между ними</a:t>
            </a:r>
            <a:endParaRPr lang="en-US" sz="440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11760" y="5013176"/>
            <a:ext cx="64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+mn-lt"/>
              </a:rPr>
              <a:t>Петухов </a:t>
            </a:r>
            <a:r>
              <a:rPr lang="ru-RU" dirty="0" smtClean="0">
                <a:latin typeface="+mn-lt"/>
              </a:rPr>
              <a:t>Андрей</a:t>
            </a:r>
            <a:endParaRPr lang="en-US" dirty="0" smtClean="0">
              <a:latin typeface="+mn-lt"/>
            </a:endParaRPr>
          </a:p>
          <a:p>
            <a:pPr algn="r"/>
            <a:r>
              <a:rPr lang="en-US" dirty="0" smtClean="0">
                <a:latin typeface="+mn-lt"/>
                <a:hlinkClick r:id="rId3"/>
              </a:rPr>
              <a:t>petand@lvk.cs.msu.su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Антоненко Виталий</a:t>
            </a:r>
          </a:p>
          <a:p>
            <a:pPr algn="r"/>
            <a:r>
              <a:rPr lang="en-US" dirty="0" smtClean="0">
                <a:latin typeface="+mn-lt"/>
                <a:hlinkClick r:id="rId4"/>
              </a:rPr>
              <a:t>anvial@lvk.cs.msu.su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комната 247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dirty="0" smtClean="0"/>
              <a:t>Логика возникновения</a:t>
            </a:r>
            <a:r>
              <a:rPr lang="en-US" dirty="0" smtClean="0"/>
              <a:t> (</a:t>
            </a:r>
            <a:r>
              <a:rPr lang="ru-RU" dirty="0" smtClean="0"/>
              <a:t>1 из </a:t>
            </a:r>
            <a:r>
              <a:rPr lang="ru-RU" dirty="0"/>
              <a:t>5</a:t>
            </a:r>
            <a:r>
              <a:rPr lang="en-US" dirty="0" smtClean="0"/>
              <a:t>)</a:t>
            </a:r>
            <a:endParaRPr lang="ru-RU" dirty="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763000" cy="5105400"/>
          </a:xfrm>
        </p:spPr>
        <p:txBody>
          <a:bodyPr/>
          <a:lstStyle/>
          <a:p>
            <a:pPr algn="just"/>
            <a:r>
              <a:rPr lang="ru-RU" sz="2400" dirty="0" smtClean="0"/>
              <a:t>Дано: абонентские машины, технология </a:t>
            </a:r>
            <a:r>
              <a:rPr lang="en-US" sz="2400" dirty="0" smtClean="0"/>
              <a:t>Ethernet</a:t>
            </a:r>
            <a:r>
              <a:rPr lang="ru-RU" sz="2400" dirty="0" smtClean="0"/>
              <a:t>, коммутаторы, 85-90 годы 20 века</a:t>
            </a:r>
          </a:p>
          <a:p>
            <a:pPr algn="just"/>
            <a:r>
              <a:rPr lang="ru-RU" sz="2400" dirty="0" smtClean="0"/>
              <a:t>Порешаем две задачи:</a:t>
            </a:r>
          </a:p>
          <a:p>
            <a:pPr lvl="1" algn="just"/>
            <a:r>
              <a:rPr lang="ru-RU" sz="2000" dirty="0"/>
              <a:t>п</a:t>
            </a:r>
            <a:r>
              <a:rPr lang="ru-RU" sz="2000" dirty="0" smtClean="0"/>
              <a:t>опробуем построить глобальную сеть</a:t>
            </a:r>
          </a:p>
          <a:p>
            <a:pPr lvl="1" algn="just"/>
            <a:r>
              <a:rPr lang="ru-RU" sz="2000" dirty="0"/>
              <a:t>п</a:t>
            </a:r>
            <a:r>
              <a:rPr lang="ru-RU" sz="2000" dirty="0" smtClean="0"/>
              <a:t>опробуем </a:t>
            </a:r>
            <a:r>
              <a:rPr lang="ru-RU" sz="2000" dirty="0" smtClean="0"/>
              <a:t>построить </a:t>
            </a:r>
            <a:r>
              <a:rPr lang="ru-RU" sz="2000" dirty="0" smtClean="0"/>
              <a:t>хотя бы корпоративную </a:t>
            </a:r>
            <a:r>
              <a:rPr lang="ru-RU" sz="2000" dirty="0" smtClean="0"/>
              <a:t>сеть </a:t>
            </a:r>
          </a:p>
          <a:p>
            <a:pPr algn="just"/>
            <a:r>
              <a:rPr lang="ru-RU" sz="2400" dirty="0" smtClean="0"/>
              <a:t>Пусть порядок </a:t>
            </a:r>
            <a:r>
              <a:rPr lang="ru-RU" sz="2400" dirty="0" smtClean="0"/>
              <a:t>глобальной сети </a:t>
            </a:r>
            <a:r>
              <a:rPr lang="ru-RU" sz="2400" dirty="0" smtClean="0"/>
              <a:t>– </a:t>
            </a:r>
            <a:r>
              <a:rPr lang="ru-RU" sz="2400" dirty="0" smtClean="0"/>
              <a:t>10</a:t>
            </a:r>
            <a:r>
              <a:rPr lang="ru-RU" sz="2400" baseline="30000" dirty="0" smtClean="0"/>
              <a:t>6 </a:t>
            </a:r>
            <a:r>
              <a:rPr lang="ru-RU" sz="2400" dirty="0" smtClean="0"/>
              <a:t>абонентских </a:t>
            </a:r>
            <a:r>
              <a:rPr lang="ru-RU" sz="2400" dirty="0" smtClean="0"/>
              <a:t>машин:</a:t>
            </a:r>
            <a:endParaRPr lang="ru-RU" sz="2400" dirty="0" smtClean="0"/>
          </a:p>
          <a:p>
            <a:pPr lvl="1" algn="just"/>
            <a:r>
              <a:rPr lang="ru-RU" sz="2000" dirty="0" smtClean="0"/>
              <a:t>Каждый коммутатор должен иметь таблицу на </a:t>
            </a:r>
            <a:r>
              <a:rPr lang="ru-RU" sz="2000" dirty="0" smtClean="0"/>
              <a:t>10</a:t>
            </a:r>
            <a:r>
              <a:rPr lang="ru-RU" sz="2000" baseline="30000" dirty="0" smtClean="0"/>
              <a:t>6</a:t>
            </a:r>
            <a:r>
              <a:rPr lang="ru-RU" sz="2000" dirty="0" smtClean="0"/>
              <a:t> </a:t>
            </a:r>
            <a:r>
              <a:rPr lang="en-US" sz="2000" dirty="0" err="1" smtClean="0"/>
              <a:t>mac</a:t>
            </a:r>
            <a:r>
              <a:rPr lang="en-US" sz="2000" dirty="0" smtClean="0"/>
              <a:t>-</a:t>
            </a:r>
            <a:r>
              <a:rPr lang="ru-RU" sz="2000" dirty="0" smtClean="0"/>
              <a:t>адресов, или (6+1)*</a:t>
            </a:r>
            <a:r>
              <a:rPr lang="ru-RU" sz="2000" dirty="0" smtClean="0"/>
              <a:t>10</a:t>
            </a:r>
            <a:r>
              <a:rPr lang="ru-RU" sz="2000" baseline="30000" dirty="0" smtClean="0"/>
              <a:t>6</a:t>
            </a:r>
            <a:r>
              <a:rPr lang="ru-RU" sz="2000" dirty="0" smtClean="0"/>
              <a:t> </a:t>
            </a:r>
            <a:r>
              <a:rPr lang="ru-RU" sz="2000" dirty="0" smtClean="0"/>
              <a:t>байт = примерно </a:t>
            </a:r>
            <a:r>
              <a:rPr lang="ru-RU" sz="2000" dirty="0" smtClean="0"/>
              <a:t>7Мб</a:t>
            </a:r>
            <a:endParaRPr lang="ru-RU" sz="2000" dirty="0" smtClean="0"/>
          </a:p>
          <a:p>
            <a:pPr lvl="1" algn="just"/>
            <a:r>
              <a:rPr lang="ru-RU" sz="2000" dirty="0" smtClean="0"/>
              <a:t>Поиск в такой таблице будет занимать по грубой оценке </a:t>
            </a:r>
            <a:r>
              <a:rPr lang="ru-RU" sz="2000" dirty="0" smtClean="0"/>
              <a:t>3 500 </a:t>
            </a:r>
            <a:r>
              <a:rPr lang="ru-RU" sz="2000" dirty="0" smtClean="0"/>
              <a:t>000 операций сравнения, если таблица не отсортирована, или будут накладки на поддержку отсортированной таблицы</a:t>
            </a:r>
          </a:p>
          <a:p>
            <a:pPr lvl="1" algn="just"/>
            <a:r>
              <a:rPr lang="ru-RU" sz="2000" dirty="0" smtClean="0"/>
              <a:t>Так как сеть плоская, то одинаковые требования предъявляются как к абонентским коммутаторам, так и к магистральным</a:t>
            </a:r>
            <a:endParaRPr lang="en-US" sz="2000" dirty="0" smtClean="0"/>
          </a:p>
          <a:p>
            <a:pPr lvl="1" algn="just"/>
            <a:r>
              <a:rPr lang="en-US" sz="2000" dirty="0" smtClean="0"/>
              <a:t>IBM AT </a:t>
            </a:r>
            <a:r>
              <a:rPr lang="ru-RU" sz="2000" dirty="0" smtClean="0"/>
              <a:t>в 1984 году</a:t>
            </a:r>
            <a:r>
              <a:rPr lang="en-US" sz="2000" dirty="0" smtClean="0"/>
              <a:t>: </a:t>
            </a:r>
            <a:r>
              <a:rPr lang="ru-RU" sz="2000" dirty="0"/>
              <a:t>6</a:t>
            </a:r>
            <a:r>
              <a:rPr lang="ru-RU" sz="2000" dirty="0" smtClean="0"/>
              <a:t>МГц, 512Кб – 1Мб </a:t>
            </a:r>
            <a:r>
              <a:rPr lang="ru-RU" sz="2000" dirty="0" smtClean="0"/>
              <a:t>ОЗУ</a:t>
            </a:r>
            <a:endParaRPr lang="ru-RU" sz="2000" dirty="0" smtClean="0"/>
          </a:p>
          <a:p>
            <a:pPr lvl="1" algn="just"/>
            <a:endParaRPr lang="ru-RU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dirty="0" smtClean="0"/>
              <a:t>Логика возникновения </a:t>
            </a:r>
            <a:r>
              <a:rPr lang="ru-RU" dirty="0" smtClean="0"/>
              <a:t>(</a:t>
            </a:r>
            <a:r>
              <a:rPr lang="ru-RU" dirty="0"/>
              <a:t>2</a:t>
            </a:r>
            <a:r>
              <a:rPr lang="ru-RU" dirty="0" smtClean="0"/>
              <a:t> </a:t>
            </a:r>
            <a:r>
              <a:rPr lang="ru-RU" dirty="0" smtClean="0"/>
              <a:t>из </a:t>
            </a:r>
            <a:r>
              <a:rPr lang="ru-RU" dirty="0" smtClean="0"/>
              <a:t>5)</a:t>
            </a:r>
            <a:endParaRPr lang="ru-RU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686800" cy="50292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400" dirty="0" smtClean="0"/>
              <a:t>А что будет в корпоративном секторе?</a:t>
            </a:r>
          </a:p>
          <a:p>
            <a:pPr lvl="1" algn="just">
              <a:lnSpc>
                <a:spcPct val="90000"/>
              </a:lnSpc>
            </a:pPr>
            <a:r>
              <a:rPr lang="ru-RU" sz="2000" dirty="0"/>
              <a:t>р</a:t>
            </a:r>
            <a:r>
              <a:rPr lang="ru-RU" sz="2000" dirty="0" smtClean="0"/>
              <a:t>ассмотрим </a:t>
            </a:r>
            <a:r>
              <a:rPr lang="ru-RU" sz="2000" dirty="0" smtClean="0"/>
              <a:t>организацию с сетью на </a:t>
            </a:r>
            <a:r>
              <a:rPr lang="ru-RU" sz="2000" dirty="0" smtClean="0"/>
              <a:t>10 </a:t>
            </a:r>
            <a:r>
              <a:rPr lang="ru-RU" sz="2000" dirty="0" smtClean="0"/>
              <a:t>000 </a:t>
            </a:r>
            <a:r>
              <a:rPr lang="ru-RU" sz="2000" dirty="0" smtClean="0"/>
              <a:t>абонентов</a:t>
            </a:r>
          </a:p>
          <a:p>
            <a:pPr algn="just">
              <a:lnSpc>
                <a:spcPct val="90000"/>
              </a:lnSpc>
            </a:pPr>
            <a:r>
              <a:rPr lang="ru-RU" sz="2400" dirty="0"/>
              <a:t>Для разрешения адресов используется </a:t>
            </a:r>
            <a:r>
              <a:rPr lang="en-US" sz="2400" dirty="0" smtClean="0"/>
              <a:t>ARP</a:t>
            </a:r>
            <a:endParaRPr lang="ru-RU" sz="2400" dirty="0"/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Прикинем </a:t>
            </a:r>
            <a:r>
              <a:rPr lang="ru-RU" sz="2400" dirty="0"/>
              <a:t>масштаб </a:t>
            </a:r>
            <a:r>
              <a:rPr lang="ru-RU" sz="2400" dirty="0" smtClean="0"/>
              <a:t>вещательного </a:t>
            </a:r>
            <a:r>
              <a:rPr lang="ru-RU" sz="2400" dirty="0"/>
              <a:t>трафика:</a:t>
            </a:r>
          </a:p>
          <a:p>
            <a:pPr lvl="1" algn="just">
              <a:lnSpc>
                <a:spcPct val="90000"/>
              </a:lnSpc>
            </a:pPr>
            <a:r>
              <a:rPr lang="ru-RU" sz="2000" dirty="0" smtClean="0"/>
              <a:t>пусть </a:t>
            </a:r>
            <a:r>
              <a:rPr lang="ru-RU" sz="2000" dirty="0"/>
              <a:t>каждый абонент в среднем посылает один </a:t>
            </a:r>
            <a:r>
              <a:rPr lang="en-US" sz="2000" dirty="0"/>
              <a:t>ARP-</a:t>
            </a:r>
            <a:r>
              <a:rPr lang="ru-RU" sz="2000" dirty="0"/>
              <a:t>запрос каждую минуту и получает на него </a:t>
            </a:r>
            <a:r>
              <a:rPr lang="en-US" sz="2000" dirty="0"/>
              <a:t>ARP-</a:t>
            </a:r>
            <a:r>
              <a:rPr lang="ru-RU" sz="2000" dirty="0"/>
              <a:t>ответ</a:t>
            </a:r>
          </a:p>
          <a:p>
            <a:pPr lvl="1" algn="just">
              <a:lnSpc>
                <a:spcPct val="90000"/>
              </a:lnSpc>
            </a:pPr>
            <a:r>
              <a:rPr lang="ru-RU" sz="2000" dirty="0" smtClean="0"/>
              <a:t>длина </a:t>
            </a:r>
            <a:r>
              <a:rPr lang="ru-RU" sz="2000" dirty="0"/>
              <a:t>запроса и ответа примерно 30 байт</a:t>
            </a:r>
          </a:p>
          <a:p>
            <a:pPr lvl="1" algn="just">
              <a:lnSpc>
                <a:spcPct val="90000"/>
              </a:lnSpc>
            </a:pPr>
            <a:r>
              <a:rPr lang="ru-RU" sz="2000" dirty="0" smtClean="0"/>
              <a:t>суммарный </a:t>
            </a:r>
            <a:r>
              <a:rPr lang="ru-RU" sz="2000" dirty="0"/>
              <a:t>служебный трафик за минуту составит 60*</a:t>
            </a:r>
            <a:r>
              <a:rPr lang="ru-RU" sz="2000" dirty="0" smtClean="0"/>
              <a:t>10</a:t>
            </a:r>
            <a:r>
              <a:rPr lang="ru-RU" sz="2000" baseline="30000" dirty="0" smtClean="0"/>
              <a:t>4</a:t>
            </a:r>
            <a:r>
              <a:rPr lang="ru-RU" sz="2000" dirty="0" smtClean="0"/>
              <a:t> </a:t>
            </a:r>
            <a:r>
              <a:rPr lang="ru-RU" sz="2000" dirty="0"/>
              <a:t>или </a:t>
            </a:r>
            <a:r>
              <a:rPr lang="ru-RU" sz="2000" dirty="0" smtClean="0"/>
              <a:t>10</a:t>
            </a:r>
            <a:r>
              <a:rPr lang="ru-RU" sz="2000" baseline="30000" dirty="0" smtClean="0"/>
              <a:t>4</a:t>
            </a:r>
            <a:r>
              <a:rPr lang="ru-RU" sz="2000" dirty="0" smtClean="0"/>
              <a:t> </a:t>
            </a:r>
            <a:r>
              <a:rPr lang="ru-RU" sz="2000" dirty="0"/>
              <a:t>байт в секунду, то есть примерно </a:t>
            </a:r>
            <a:r>
              <a:rPr lang="ru-RU" sz="2000" dirty="0" smtClean="0"/>
              <a:t>0.1Мбит</a:t>
            </a:r>
            <a:r>
              <a:rPr lang="en-US" sz="2000" dirty="0"/>
              <a:t>/</a:t>
            </a:r>
            <a:r>
              <a:rPr lang="ru-RU" sz="2000" dirty="0"/>
              <a:t>сек будет тратиться на служебный трафик </a:t>
            </a:r>
            <a:endParaRPr lang="ru-RU" sz="2000" dirty="0" smtClean="0"/>
          </a:p>
          <a:p>
            <a:pPr lvl="1" algn="just">
              <a:lnSpc>
                <a:spcPct val="90000"/>
              </a:lnSpc>
            </a:pPr>
            <a:r>
              <a:rPr lang="ru-RU" sz="2000" dirty="0" smtClean="0"/>
              <a:t>кроме того, каждый хост должен будет в секунду обработать 10</a:t>
            </a:r>
            <a:r>
              <a:rPr lang="ru-RU" sz="2000" baseline="30000" dirty="0" smtClean="0"/>
              <a:t>4 </a:t>
            </a:r>
            <a:r>
              <a:rPr lang="ru-RU" sz="2000" dirty="0" smtClean="0"/>
              <a:t>вещательных кадров (огромная нагрузка на конечные устройства!!!)</a:t>
            </a:r>
            <a:endParaRPr lang="ru-RU" sz="2000" dirty="0"/>
          </a:p>
          <a:p>
            <a:pPr algn="just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Логика возникновения </a:t>
            </a:r>
            <a:r>
              <a:rPr lang="ru-RU" dirty="0" smtClean="0"/>
              <a:t>(3 </a:t>
            </a:r>
            <a:r>
              <a:rPr lang="ru-RU" dirty="0"/>
              <a:t>из 5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r>
              <a:rPr lang="ru-RU" sz="2400" dirty="0" smtClean="0"/>
              <a:t>Проблема масштабируемости технологии</a:t>
            </a:r>
          </a:p>
          <a:p>
            <a:pPr lvl="1"/>
            <a:r>
              <a:rPr lang="ru-RU" sz="2000" dirty="0" smtClean="0"/>
              <a:t>из-за плоской организации адресации</a:t>
            </a:r>
          </a:p>
          <a:p>
            <a:pPr lvl="1"/>
            <a:r>
              <a:rPr lang="ru-RU" sz="2000" dirty="0" smtClean="0"/>
              <a:t>из-за метода разрешения адресов сетевого уровня</a:t>
            </a:r>
          </a:p>
          <a:p>
            <a:r>
              <a:rPr lang="ru-RU" sz="2400" dirty="0" smtClean="0"/>
              <a:t>Решения обеих проблем хорошо известны</a:t>
            </a:r>
          </a:p>
          <a:p>
            <a:pPr lvl="1"/>
            <a:r>
              <a:rPr lang="ru-RU" sz="2000" dirty="0" smtClean="0"/>
              <a:t>иерархическая адресация</a:t>
            </a:r>
          </a:p>
          <a:p>
            <a:pPr lvl="2"/>
            <a:r>
              <a:rPr lang="ru-RU" sz="1800" dirty="0" smtClean="0"/>
              <a:t>см. телефонные сети</a:t>
            </a:r>
          </a:p>
          <a:p>
            <a:pPr lvl="1"/>
            <a:r>
              <a:rPr lang="ru-RU" sz="2000" dirty="0" smtClean="0"/>
              <a:t>разделение большого вещательного домена на </a:t>
            </a:r>
            <a:r>
              <a:rPr lang="en-US" sz="2000" dirty="0" smtClean="0"/>
              <a:t>N </a:t>
            </a:r>
            <a:r>
              <a:rPr lang="ru-RU" sz="2000" dirty="0" smtClean="0"/>
              <a:t>маленьких</a:t>
            </a:r>
          </a:p>
          <a:p>
            <a:r>
              <a:rPr lang="ru-RU" sz="2400" dirty="0" smtClean="0"/>
              <a:t>Заметим, что задача передачи данных в сетях с небольшим числом абонентов уже решена </a:t>
            </a:r>
          </a:p>
          <a:p>
            <a:r>
              <a:rPr lang="ru-RU" sz="2400" dirty="0"/>
              <a:t>Н</a:t>
            </a:r>
            <a:r>
              <a:rPr lang="ru-RU" sz="2400" dirty="0" smtClean="0"/>
              <a:t>овый уровень – сетевой – решение задачи передачи данных в больших сетях (см. масштабирование)</a:t>
            </a:r>
          </a:p>
          <a:p>
            <a:pPr lvl="1"/>
            <a:r>
              <a:rPr lang="ru-RU" sz="2000" dirty="0" smtClean="0"/>
              <a:t>метод сведения задачи к решенной – надо разбить большую сеть на кучу маленьких, в которых мы уже все умеем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C6FDF-157E-4984-8309-0C2A1D3714D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33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dirty="0" smtClean="0"/>
              <a:t>Логика возникновения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ru-RU" dirty="0"/>
              <a:t>4</a:t>
            </a:r>
            <a:r>
              <a:rPr lang="ru-RU" dirty="0" smtClean="0"/>
              <a:t> </a:t>
            </a:r>
            <a:r>
              <a:rPr lang="ru-RU" dirty="0" smtClean="0"/>
              <a:t>из </a:t>
            </a:r>
            <a:r>
              <a:rPr lang="ru-RU" dirty="0" smtClean="0"/>
              <a:t>5</a:t>
            </a:r>
            <a:r>
              <a:rPr lang="en-US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Иерархическая адресация</a:t>
            </a:r>
            <a:endParaRPr lang="ru-RU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400" dirty="0" smtClean="0"/>
              <a:t>Иерархическая адресация позволит сократить время поиска и снизить использование памяти</a:t>
            </a:r>
          </a:p>
          <a:p>
            <a:pPr lvl="1" algn="just">
              <a:lnSpc>
                <a:spcPct val="90000"/>
              </a:lnSpc>
            </a:pPr>
            <a:r>
              <a:rPr lang="ru-RU" sz="2000" dirty="0" smtClean="0"/>
              <a:t>см. телефонные сети</a:t>
            </a:r>
            <a:endParaRPr lang="ru-RU" sz="2000" dirty="0" smtClean="0"/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Иерархию </a:t>
            </a:r>
            <a:r>
              <a:rPr lang="ru-RU" sz="2400" dirty="0" smtClean="0"/>
              <a:t>на </a:t>
            </a:r>
            <a:r>
              <a:rPr lang="en-US" sz="2400" dirty="0" err="1" smtClean="0"/>
              <a:t>mac</a:t>
            </a:r>
            <a:r>
              <a:rPr lang="en-US" sz="2400" dirty="0" smtClean="0"/>
              <a:t>-</a:t>
            </a:r>
            <a:r>
              <a:rPr lang="ru-RU" sz="2400" dirty="0" smtClean="0"/>
              <a:t>адресах реализовать невозможно (их распределение не контролируется, они вшиты в сетевую карту)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Надо ввести логическую адресацию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Логическая адресация должна содержать как минимум </a:t>
            </a:r>
            <a:r>
              <a:rPr lang="ru-RU" sz="2400" dirty="0" smtClean="0"/>
              <a:t>три уровня</a:t>
            </a:r>
            <a:r>
              <a:rPr lang="ru-RU" sz="2400" dirty="0" smtClean="0"/>
              <a:t>: </a:t>
            </a:r>
            <a:endParaRPr lang="ru-RU" sz="2400" dirty="0"/>
          </a:p>
          <a:p>
            <a:pPr lvl="1" algn="just">
              <a:lnSpc>
                <a:spcPct val="90000"/>
              </a:lnSpc>
            </a:pPr>
            <a:r>
              <a:rPr lang="en-US" sz="2000" dirty="0" smtClean="0"/>
              <a:t>ID </a:t>
            </a:r>
            <a:r>
              <a:rPr lang="ru-RU" sz="2000" dirty="0" smtClean="0"/>
              <a:t>организации для маршрутизации в глобальной сети</a:t>
            </a:r>
          </a:p>
          <a:p>
            <a:pPr lvl="1" algn="just">
              <a:lnSpc>
                <a:spcPct val="90000"/>
              </a:lnSpc>
            </a:pPr>
            <a:r>
              <a:rPr lang="en-US" sz="2000" dirty="0" smtClean="0"/>
              <a:t>ID </a:t>
            </a:r>
            <a:r>
              <a:rPr lang="ru-RU" sz="2000" dirty="0" smtClean="0"/>
              <a:t>подразделения для маршрутизации внутри организации</a:t>
            </a:r>
          </a:p>
          <a:p>
            <a:pPr lvl="1" algn="just">
              <a:lnSpc>
                <a:spcPct val="90000"/>
              </a:lnSpc>
            </a:pPr>
            <a:r>
              <a:rPr lang="en-US" sz="2000" dirty="0" smtClean="0"/>
              <a:t>ID </a:t>
            </a:r>
            <a:r>
              <a:rPr lang="ru-RU" sz="2000" dirty="0" smtClean="0"/>
              <a:t>абонента в подразделении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/>
              <a:t>Кол-во абонентов в подразделении можно выбирать из соображений объема вещательного трафика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dirty="0" smtClean="0"/>
              <a:t>Логика возникновения </a:t>
            </a:r>
            <a:r>
              <a:rPr lang="ru-RU" dirty="0" smtClean="0"/>
              <a:t>(5 </a:t>
            </a:r>
            <a:r>
              <a:rPr lang="ru-RU" dirty="0" smtClean="0"/>
              <a:t>из </a:t>
            </a:r>
            <a:r>
              <a:rPr lang="ru-RU" dirty="0" smtClean="0"/>
              <a:t>5)</a:t>
            </a:r>
            <a:endParaRPr lang="ru-RU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95400"/>
            <a:ext cx="8839200" cy="50292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000" dirty="0" smtClean="0"/>
              <a:t>Протокол </a:t>
            </a:r>
            <a:r>
              <a:rPr lang="en-US" sz="2000" dirty="0" smtClean="0"/>
              <a:t>IP</a:t>
            </a:r>
            <a:r>
              <a:rPr lang="ru-RU" sz="2000" dirty="0" smtClean="0"/>
              <a:t> – </a:t>
            </a:r>
            <a:r>
              <a:rPr lang="ru-RU" sz="2000" dirty="0" smtClean="0"/>
              <a:t>протокол с иерархической адресацией</a:t>
            </a:r>
            <a:endParaRPr lang="ru-RU" sz="2000" dirty="0" smtClean="0"/>
          </a:p>
          <a:p>
            <a:pPr algn="just">
              <a:lnSpc>
                <a:spcPct val="90000"/>
              </a:lnSpc>
            </a:pPr>
            <a:r>
              <a:rPr lang="en-US" sz="2000" dirty="0" smtClean="0"/>
              <a:t>IP</a:t>
            </a:r>
            <a:r>
              <a:rPr lang="ru-RU" sz="2000" dirty="0" smtClean="0"/>
              <a:t> адрес состоит из </a:t>
            </a:r>
            <a:r>
              <a:rPr lang="en-US" sz="2000" dirty="0" smtClean="0"/>
              <a:t>ID </a:t>
            </a:r>
            <a:r>
              <a:rPr lang="ru-RU" sz="2000" dirty="0" smtClean="0"/>
              <a:t>сети, опционально </a:t>
            </a:r>
            <a:r>
              <a:rPr lang="en-US" sz="2000" dirty="0" smtClean="0"/>
              <a:t>ID </a:t>
            </a:r>
            <a:r>
              <a:rPr lang="ru-RU" sz="2000" dirty="0" smtClean="0"/>
              <a:t>подсети</a:t>
            </a:r>
            <a:r>
              <a:rPr lang="ru-RU" sz="2000" dirty="0" smtClean="0"/>
              <a:t>, и</a:t>
            </a:r>
            <a:r>
              <a:rPr lang="ru-RU" sz="2000" dirty="0" smtClean="0"/>
              <a:t> </a:t>
            </a:r>
            <a:r>
              <a:rPr lang="en-US" sz="2000" dirty="0" smtClean="0"/>
              <a:t>ID </a:t>
            </a:r>
            <a:r>
              <a:rPr lang="ru-RU" sz="2000" dirty="0" smtClean="0"/>
              <a:t>хоста в (под)сети</a:t>
            </a:r>
            <a:endParaRPr lang="ru-RU" sz="2000" dirty="0" smtClean="0"/>
          </a:p>
          <a:p>
            <a:pPr lvl="1" algn="just">
              <a:lnSpc>
                <a:spcPct val="90000"/>
              </a:lnSpc>
            </a:pPr>
            <a:r>
              <a:rPr lang="ru-RU" sz="1800" dirty="0" smtClean="0"/>
              <a:t>для</a:t>
            </a:r>
            <a:r>
              <a:rPr lang="ru-RU" sz="1800" dirty="0" smtClean="0"/>
              <a:t> </a:t>
            </a:r>
            <a:r>
              <a:rPr lang="ru-RU" sz="1800" dirty="0" smtClean="0"/>
              <a:t>каждой </a:t>
            </a:r>
            <a:r>
              <a:rPr lang="ru-RU" sz="1800" dirty="0" smtClean="0"/>
              <a:t>(под)сети определен </a:t>
            </a:r>
            <a:r>
              <a:rPr lang="ru-RU" sz="1800" dirty="0" smtClean="0"/>
              <a:t>вещательный </a:t>
            </a:r>
            <a:r>
              <a:rPr lang="ru-RU" sz="1800" dirty="0" smtClean="0"/>
              <a:t>адрес, который отображается протоколом </a:t>
            </a:r>
            <a:r>
              <a:rPr lang="en-US" sz="1800" dirty="0" smtClean="0"/>
              <a:t>ARP </a:t>
            </a:r>
            <a:r>
              <a:rPr lang="ru-RU" sz="1800" dirty="0" smtClean="0"/>
              <a:t>на </a:t>
            </a:r>
            <a:r>
              <a:rPr lang="ru-RU" sz="1800" dirty="0" smtClean="0"/>
              <a:t>вещательный </a:t>
            </a:r>
            <a:r>
              <a:rPr lang="en-US" sz="1800" dirty="0" smtClean="0"/>
              <a:t>mac-</a:t>
            </a:r>
            <a:r>
              <a:rPr lang="ru-RU" sz="1800" dirty="0" smtClean="0"/>
              <a:t>адрес</a:t>
            </a:r>
            <a:endParaRPr lang="ru-RU" sz="1800" dirty="0" smtClean="0"/>
          </a:p>
          <a:p>
            <a:pPr algn="just">
              <a:lnSpc>
                <a:spcPct val="90000"/>
              </a:lnSpc>
            </a:pPr>
            <a:r>
              <a:rPr lang="ru-RU" sz="2000" dirty="0" smtClean="0"/>
              <a:t>Раз </a:t>
            </a:r>
            <a:r>
              <a:rPr lang="en-US" sz="2000" dirty="0" smtClean="0"/>
              <a:t>IP</a:t>
            </a:r>
            <a:r>
              <a:rPr lang="ru-RU" sz="2000" dirty="0" smtClean="0"/>
              <a:t> – логическая адресация, нужна организация по раздаче адресов, </a:t>
            </a:r>
            <a:r>
              <a:rPr lang="en-US" sz="2000" dirty="0" smtClean="0"/>
              <a:t>IANA</a:t>
            </a:r>
            <a:endParaRPr lang="ru-RU" sz="2000" dirty="0" smtClean="0"/>
          </a:p>
          <a:p>
            <a:pPr lvl="1" algn="just">
              <a:lnSpc>
                <a:spcPct val="90000"/>
              </a:lnSpc>
            </a:pPr>
            <a:r>
              <a:rPr lang="en-US" sz="1600" dirty="0" smtClean="0"/>
              <a:t>IANA </a:t>
            </a:r>
            <a:r>
              <a:rPr lang="ru-RU" sz="1600" dirty="0" smtClean="0"/>
              <a:t>раздает </a:t>
            </a:r>
            <a:r>
              <a:rPr lang="en-US" sz="1600" dirty="0" smtClean="0"/>
              <a:t>ID </a:t>
            </a:r>
            <a:r>
              <a:rPr lang="ru-RU" sz="1600" dirty="0" smtClean="0"/>
              <a:t>сетей </a:t>
            </a:r>
            <a:r>
              <a:rPr lang="ru-RU" sz="1600" dirty="0" smtClean="0"/>
              <a:t>организациям</a:t>
            </a:r>
            <a:r>
              <a:rPr lang="ru-RU" sz="1600" dirty="0"/>
              <a:t>;</a:t>
            </a:r>
            <a:r>
              <a:rPr lang="ru-RU" sz="1600" dirty="0" smtClean="0"/>
              <a:t> организация </a:t>
            </a:r>
            <a:r>
              <a:rPr lang="ru-RU" sz="1600" dirty="0" smtClean="0"/>
              <a:t>сама решает, как </a:t>
            </a:r>
            <a:r>
              <a:rPr lang="ru-RU" sz="1600" dirty="0" smtClean="0"/>
              <a:t>разбить сеть на подсети и как назначить </a:t>
            </a:r>
            <a:r>
              <a:rPr lang="en-US" sz="1600" dirty="0" smtClean="0"/>
              <a:t>ID </a:t>
            </a:r>
            <a:r>
              <a:rPr lang="ru-RU" sz="1600" dirty="0" smtClean="0"/>
              <a:t>хостам в подсетях</a:t>
            </a:r>
          </a:p>
          <a:p>
            <a:pPr algn="just"/>
            <a:r>
              <a:rPr lang="ru-RU" sz="2000" dirty="0" smtClean="0"/>
              <a:t>Подсеть = вещательный домен</a:t>
            </a:r>
          </a:p>
          <a:p>
            <a:pPr algn="just"/>
            <a:r>
              <a:rPr lang="ru-RU" sz="2000" dirty="0" smtClean="0"/>
              <a:t>Для </a:t>
            </a:r>
            <a:r>
              <a:rPr lang="ru-RU" sz="2000" dirty="0"/>
              <a:t>пересылки данных между подсетями используются уже не </a:t>
            </a:r>
            <a:r>
              <a:rPr lang="en-US" sz="2000" dirty="0"/>
              <a:t>MAC</a:t>
            </a:r>
            <a:r>
              <a:rPr lang="ru-RU" sz="2000" dirty="0"/>
              <a:t>, а </a:t>
            </a:r>
            <a:r>
              <a:rPr lang="en-US" sz="2000" dirty="0"/>
              <a:t>IP</a:t>
            </a:r>
            <a:r>
              <a:rPr lang="ru-RU" sz="2000" dirty="0"/>
              <a:t>-адреса, а соответствующую логику реализуют </a:t>
            </a:r>
            <a:r>
              <a:rPr lang="ru-RU" sz="2000" dirty="0" smtClean="0"/>
              <a:t>маршрутизаторы</a:t>
            </a:r>
          </a:p>
          <a:p>
            <a:pPr lvl="1" algn="just"/>
            <a:r>
              <a:rPr lang="ru-RU" sz="1600" dirty="0" smtClean="0"/>
              <a:t>это потому, что </a:t>
            </a:r>
            <a:r>
              <a:rPr lang="en-US" sz="1600" dirty="0" smtClean="0"/>
              <a:t>ARP</a:t>
            </a:r>
            <a:r>
              <a:rPr lang="ru-RU" sz="1600" dirty="0" smtClean="0"/>
              <a:t>-запрос не выходит за пределы вещательного домена!</a:t>
            </a:r>
            <a:endParaRPr lang="ru-RU" sz="1600" dirty="0"/>
          </a:p>
          <a:p>
            <a:pPr algn="just"/>
            <a:r>
              <a:rPr lang="ru-RU" sz="2000" dirty="0" smtClean="0"/>
              <a:t>Т.е. </a:t>
            </a:r>
            <a:r>
              <a:rPr lang="ru-RU" sz="2000" dirty="0"/>
              <a:t>м</a:t>
            </a:r>
            <a:r>
              <a:rPr lang="ru-RU" sz="2000" dirty="0" smtClean="0"/>
              <a:t>аршрутизаторы </a:t>
            </a:r>
            <a:r>
              <a:rPr lang="ru-RU" sz="2000" dirty="0"/>
              <a:t>используются для сегментирования больших вещательных доменов на более маленькие так же, как коммутаторы использовались для сегментирования доменов коллизии</a:t>
            </a:r>
          </a:p>
          <a:p>
            <a:pPr algn="just">
              <a:lnSpc>
                <a:spcPct val="90000"/>
              </a:lnSpc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dirty="0" smtClean="0"/>
              <a:t>And more…</a:t>
            </a:r>
            <a:endParaRPr lang="ru-RU" sz="3200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686800" cy="51054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000" dirty="0" smtClean="0"/>
              <a:t>Вещательный домен определяется на основе физических характеристик – близости расположения абонентов, подключенных к группе коммутаторов</a:t>
            </a:r>
          </a:p>
          <a:p>
            <a:pPr algn="just">
              <a:lnSpc>
                <a:spcPct val="90000"/>
              </a:lnSpc>
            </a:pPr>
            <a:r>
              <a:rPr lang="ru-RU" sz="2000" dirty="0" smtClean="0"/>
              <a:t>По концепции создания подсеть – это логическая группа, а сетевая адресация – абстракция над физической</a:t>
            </a:r>
          </a:p>
          <a:p>
            <a:pPr algn="just">
              <a:lnSpc>
                <a:spcPct val="90000"/>
              </a:lnSpc>
            </a:pPr>
            <a:r>
              <a:rPr lang="ru-RU" sz="2000" dirty="0" smtClean="0"/>
              <a:t>Но ведь подсеть должна отображаться на вещательный домен и наоборот</a:t>
            </a:r>
          </a:p>
          <a:p>
            <a:pPr algn="just">
              <a:lnSpc>
                <a:spcPct val="90000"/>
              </a:lnSpc>
            </a:pPr>
            <a:r>
              <a:rPr lang="ru-RU" sz="2000" dirty="0" smtClean="0"/>
              <a:t>Получается противоречие: логическая группа на самом деле никакая не логическая, а определяется исключительно близостью расположения хостов</a:t>
            </a:r>
          </a:p>
          <a:p>
            <a:pPr algn="just">
              <a:lnSpc>
                <a:spcPct val="90000"/>
              </a:lnSpc>
            </a:pPr>
            <a:r>
              <a:rPr lang="ru-RU" sz="2000" dirty="0" smtClean="0"/>
              <a:t>Чтобы решить эту проблему придумали понятие виртуального коммутатора</a:t>
            </a:r>
          </a:p>
          <a:p>
            <a:pPr algn="just">
              <a:lnSpc>
                <a:spcPct val="90000"/>
              </a:lnSpc>
            </a:pPr>
            <a:r>
              <a:rPr lang="ru-RU" sz="2000" dirty="0" smtClean="0"/>
              <a:t>Физический коммутатор может включать несколько виртуальных, каждый из которых будет обслуживать свой вещательный домен</a:t>
            </a:r>
          </a:p>
          <a:p>
            <a:pPr algn="just">
              <a:lnSpc>
                <a:spcPct val="90000"/>
              </a:lnSpc>
            </a:pPr>
            <a:r>
              <a:rPr lang="ru-RU" sz="2000" dirty="0" smtClean="0"/>
              <a:t>Один виртуальный вещательный домен может распространятся на несколько коммутаторов</a:t>
            </a:r>
          </a:p>
          <a:p>
            <a:pPr algn="just">
              <a:lnSpc>
                <a:spcPct val="90000"/>
              </a:lnSpc>
            </a:pPr>
            <a:r>
              <a:rPr lang="ru-RU" sz="2000" dirty="0" smtClean="0"/>
              <a:t>Виртуальный вещательный домен – это и есть </a:t>
            </a:r>
            <a:r>
              <a:rPr lang="en-US" sz="2000" dirty="0" smtClean="0"/>
              <a:t>VLAN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E08C95EB-2E2A-432B-A861-52E1EBD6A2F7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793750" y="5865813"/>
            <a:ext cx="7556500" cy="3968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1395" tIns="45700" rIns="91395" bIns="45700" anchor="ctr">
            <a:spAutoFit/>
          </a:bodyPr>
          <a:lstStyle/>
          <a:p>
            <a:pPr marL="177800" indent="-177800" algn="ctr" eaLnBrk="0" hangingPunct="0">
              <a:defRPr/>
            </a:pPr>
            <a:r>
              <a:rPr lang="en-US" sz="2000" b="1" dirty="0">
                <a:solidFill>
                  <a:schemeClr val="accent2"/>
                </a:solidFill>
                <a:latin typeface="+mn-lt"/>
              </a:rPr>
              <a:t>VLAN = </a:t>
            </a:r>
            <a:r>
              <a:rPr lang="ru-RU" sz="2000" b="1" dirty="0">
                <a:solidFill>
                  <a:schemeClr val="accent2"/>
                </a:solidFill>
                <a:latin typeface="+mn-lt"/>
              </a:rPr>
              <a:t>Вещательный домен</a:t>
            </a:r>
            <a:r>
              <a:rPr lang="en-US" sz="2000" b="1" dirty="0">
                <a:solidFill>
                  <a:schemeClr val="accent2"/>
                </a:solidFill>
                <a:latin typeface="+mn-lt"/>
              </a:rPr>
              <a:t> = </a:t>
            </a:r>
            <a:r>
              <a:rPr lang="ru-RU" sz="2000" b="1" dirty="0">
                <a:solidFill>
                  <a:schemeClr val="accent2"/>
                </a:solidFill>
                <a:latin typeface="+mn-lt"/>
              </a:rPr>
              <a:t>Логическая сеть</a:t>
            </a:r>
            <a:r>
              <a:rPr lang="en-US" sz="2000" b="1" dirty="0">
                <a:solidFill>
                  <a:schemeClr val="accent2"/>
                </a:solidFill>
                <a:latin typeface="+mn-lt"/>
              </a:rPr>
              <a:t> (</a:t>
            </a:r>
            <a:r>
              <a:rPr lang="ru-RU" sz="2000" b="1" dirty="0">
                <a:solidFill>
                  <a:schemeClr val="accent2"/>
                </a:solidFill>
                <a:latin typeface="+mn-lt"/>
              </a:rPr>
              <a:t>Подсеть</a:t>
            </a:r>
            <a:r>
              <a:rPr lang="en-US" sz="2000" b="1" dirty="0">
                <a:solidFill>
                  <a:schemeClr val="accent2"/>
                </a:solidFill>
                <a:latin typeface="+mn-lt"/>
              </a:rPr>
              <a:t>) </a:t>
            </a:r>
          </a:p>
        </p:txBody>
      </p:sp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Пример </a:t>
            </a:r>
            <a:r>
              <a:rPr lang="en-US" sz="3200" dirty="0" smtClean="0"/>
              <a:t>VLAN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5975350" y="2667000"/>
            <a:ext cx="30797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3250" tIns="35734" rIns="73250" bIns="35734" anchor="ctr" anchorCtr="1"/>
          <a:lstStyle/>
          <a:p>
            <a:pPr marL="342900" lvl="1" indent="-228600" defTabSz="915988" eaLnBrk="0" hangingPunct="0">
              <a:lnSpc>
                <a:spcPct val="95000"/>
              </a:lnSpc>
              <a:buClr>
                <a:schemeClr val="accent1"/>
              </a:buClr>
              <a:buFontTx/>
              <a:buChar char="•"/>
              <a:defRPr/>
            </a:pPr>
            <a:r>
              <a:rPr lang="ru-RU" sz="2600" b="1" dirty="0">
                <a:latin typeface="+mn-lt"/>
              </a:rPr>
              <a:t>Разделение</a:t>
            </a:r>
            <a:endParaRPr lang="en-US" sz="2600" b="1" dirty="0">
              <a:latin typeface="+mn-lt"/>
            </a:endParaRPr>
          </a:p>
          <a:p>
            <a:pPr marL="342900" lvl="1" indent="-228600" defTabSz="915988" eaLnBrk="0" hangingPunct="0">
              <a:lnSpc>
                <a:spcPct val="95000"/>
              </a:lnSpc>
              <a:buClr>
                <a:schemeClr val="accent1"/>
              </a:buClr>
              <a:buFontTx/>
              <a:buChar char="•"/>
              <a:defRPr/>
            </a:pPr>
            <a:endParaRPr lang="en-US" sz="2600" b="1" dirty="0">
              <a:latin typeface="+mn-lt"/>
            </a:endParaRPr>
          </a:p>
          <a:p>
            <a:pPr marL="342900" lvl="1" indent="-228600" defTabSz="915988" eaLnBrk="0" hangingPunct="0">
              <a:lnSpc>
                <a:spcPct val="95000"/>
              </a:lnSpc>
              <a:buClr>
                <a:schemeClr val="accent1"/>
              </a:buClr>
              <a:buFontTx/>
              <a:buChar char="•"/>
              <a:defRPr/>
            </a:pPr>
            <a:r>
              <a:rPr lang="ru-RU" sz="2600" b="1" dirty="0">
                <a:latin typeface="+mn-lt"/>
              </a:rPr>
              <a:t>Гибкость</a:t>
            </a:r>
            <a:r>
              <a:rPr lang="en-US" sz="2600" b="1" dirty="0">
                <a:latin typeface="+mn-lt"/>
              </a:rPr>
              <a:t/>
            </a:r>
            <a:br>
              <a:rPr lang="en-US" sz="2600" b="1" dirty="0">
                <a:latin typeface="+mn-lt"/>
              </a:rPr>
            </a:br>
            <a:endParaRPr lang="en-US" sz="2600" b="1" dirty="0">
              <a:latin typeface="+mn-lt"/>
            </a:endParaRPr>
          </a:p>
          <a:p>
            <a:pPr marL="342900" lvl="1" indent="-228600" defTabSz="915988" eaLnBrk="0" hangingPunct="0">
              <a:lnSpc>
                <a:spcPct val="95000"/>
              </a:lnSpc>
              <a:buClr>
                <a:schemeClr val="accent1"/>
              </a:buClr>
              <a:buFontTx/>
              <a:buChar char="•"/>
              <a:defRPr/>
            </a:pPr>
            <a:r>
              <a:rPr lang="ru-RU" sz="2600" b="1" dirty="0">
                <a:latin typeface="+mn-lt"/>
              </a:rPr>
              <a:t>Безопасность</a:t>
            </a:r>
            <a:endParaRPr lang="en-US" sz="2600" b="1" dirty="0">
              <a:latin typeface="+mn-lt"/>
            </a:endParaRPr>
          </a:p>
          <a:p>
            <a:pPr marL="342900" lvl="1" indent="-228600" defTabSz="915988" eaLnBrk="0" hangingPunct="0">
              <a:buClr>
                <a:schemeClr val="accent1"/>
              </a:buClr>
              <a:buFontTx/>
              <a:buChar char="•"/>
              <a:defRPr/>
            </a:pPr>
            <a:endParaRPr lang="en-US" sz="2600" b="1" dirty="0">
              <a:latin typeface="+mn-lt"/>
            </a:endParaRPr>
          </a:p>
        </p:txBody>
      </p:sp>
      <p:pic>
        <p:nvPicPr>
          <p:cNvPr id="17412" name="Рисунок 5" descr="Рисунок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581501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82E977AA-4E8A-452F-97DA-2144D6605364}" type="slidenum">
              <a:rPr lang="ru-RU" sz="1400">
                <a:latin typeface="+mn-lt"/>
              </a:rPr>
              <a:pPr algn="r">
                <a:defRPr/>
              </a:pPr>
              <a:t>8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A359FC84-2B90-481F-AFB2-C6B82A50A4EC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0" y="4722228"/>
            <a:ext cx="9144000" cy="156962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1395" tIns="45700" rIns="91395" bIns="45700" anchor="ctr">
            <a:spAutoFit/>
          </a:bodyPr>
          <a:lstStyle/>
          <a:p>
            <a:pPr marL="228600" indent="-228600" eaLnBrk="0" hangingPunct="0">
              <a:spcBef>
                <a:spcPct val="40000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ru-RU" sz="2000" dirty="0">
                <a:latin typeface="+mn-lt"/>
              </a:rPr>
              <a:t>Каждая логическая </a:t>
            </a:r>
            <a:r>
              <a:rPr lang="en-US" sz="2000" dirty="0">
                <a:latin typeface="+mn-lt"/>
              </a:rPr>
              <a:t>VLAN – </a:t>
            </a:r>
            <a:r>
              <a:rPr lang="ru-RU" sz="2000" dirty="0">
                <a:latin typeface="+mn-lt"/>
              </a:rPr>
              <a:t>как отдельный физический мост</a:t>
            </a:r>
            <a:endParaRPr lang="en-US" sz="2000" dirty="0">
              <a:latin typeface="+mn-lt"/>
            </a:endParaRPr>
          </a:p>
          <a:p>
            <a:pPr marL="228600" indent="-228600" eaLnBrk="0" hangingPunct="0">
              <a:spcBef>
                <a:spcPct val="40000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ru-RU" sz="2000" dirty="0" smtClean="0">
                <a:latin typeface="+mn-lt"/>
              </a:rPr>
              <a:t>Для </a:t>
            </a:r>
            <a:r>
              <a:rPr lang="ru-RU" sz="2000" dirty="0">
                <a:latin typeface="+mn-lt"/>
              </a:rPr>
              <a:t>пересылки кадров, исходящих из разных </a:t>
            </a:r>
            <a:r>
              <a:rPr lang="en-US" sz="2000" dirty="0">
                <a:latin typeface="+mn-lt"/>
              </a:rPr>
              <a:t>VLAN</a:t>
            </a:r>
            <a:r>
              <a:rPr lang="ru-RU" sz="2000" dirty="0">
                <a:latin typeface="+mn-lt"/>
              </a:rPr>
              <a:t> используются </a:t>
            </a:r>
            <a:r>
              <a:rPr lang="ru-RU" sz="2000" dirty="0" err="1">
                <a:latin typeface="+mn-lt"/>
              </a:rPr>
              <a:t>транки</a:t>
            </a:r>
            <a:endParaRPr lang="en-US" sz="2000" dirty="0">
              <a:latin typeface="+mn-lt"/>
            </a:endParaRPr>
          </a:p>
          <a:p>
            <a:pPr marL="228600" indent="-228600" eaLnBrk="0" hangingPunct="0">
              <a:spcBef>
                <a:spcPct val="40000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ru-RU" sz="2000" dirty="0" err="1">
                <a:latin typeface="+mn-lt"/>
              </a:rPr>
              <a:t>Транки</a:t>
            </a:r>
            <a:r>
              <a:rPr lang="ru-RU" sz="2000" dirty="0">
                <a:latin typeface="+mn-lt"/>
              </a:rPr>
              <a:t> используют специальную инкапсуляцию для того, чтобы различать кадры, принадлежащие разным </a:t>
            </a:r>
            <a:r>
              <a:rPr lang="en-US" sz="2000" dirty="0">
                <a:latin typeface="+mn-lt"/>
              </a:rPr>
              <a:t>VLAN</a:t>
            </a:r>
            <a:r>
              <a:rPr lang="ru-RU" sz="2000" dirty="0" err="1">
                <a:latin typeface="+mn-lt"/>
              </a:rPr>
              <a:t>ам</a:t>
            </a:r>
            <a:endParaRPr lang="en-US" sz="2000" dirty="0">
              <a:latin typeface="+mn-lt"/>
            </a:endParaRPr>
          </a:p>
        </p:txBody>
      </p:sp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Функционирование </a:t>
            </a:r>
            <a:r>
              <a:rPr lang="en-US" sz="3200" dirty="0" smtClean="0"/>
              <a:t>VLAN</a:t>
            </a:r>
          </a:p>
        </p:txBody>
      </p:sp>
      <p:pic>
        <p:nvPicPr>
          <p:cNvPr id="19459" name="Рисунок 4" descr="Рисунок8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24000"/>
            <a:ext cx="80756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573AEB7F-8A58-43A1-AF26-345E000D4FD1}" type="slidenum">
              <a:rPr lang="ru-RU" sz="1400">
                <a:latin typeface="+mn-lt"/>
              </a:rPr>
              <a:pPr algn="r">
                <a:defRPr/>
              </a:pPr>
              <a:t>9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F6E65CC5-02EC-46BD-A993-3A064C4E0AE2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2150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Членство в </a:t>
            </a:r>
            <a:r>
              <a:rPr lang="en-US" sz="3200" dirty="0" smtClean="0"/>
              <a:t>VLAN</a:t>
            </a: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08CB5821-2594-4DDC-AFDC-3D7628959F3A}" type="slidenum">
              <a:rPr lang="ru-RU" sz="1400">
                <a:latin typeface="+mn-lt"/>
              </a:rPr>
              <a:pPr algn="r">
                <a:defRPr/>
              </a:pPr>
              <a:t>10</a:t>
            </a:fld>
            <a:endParaRPr lang="ru-RU" sz="1400">
              <a:latin typeface="+mn-lt"/>
            </a:endParaRPr>
          </a:p>
        </p:txBody>
      </p:sp>
      <p:pic>
        <p:nvPicPr>
          <p:cNvPr id="21507" name="Рисунок 4" descr="Рисунок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863" y="1408113"/>
            <a:ext cx="7788275" cy="461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6F1AE66-263F-4C90-A811-1BDE82A0089B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Кадр </a:t>
            </a:r>
            <a:r>
              <a:rPr lang="en-US" sz="3200" dirty="0" smtClean="0"/>
              <a:t>802.1Q</a:t>
            </a:r>
          </a:p>
        </p:txBody>
      </p:sp>
      <p:pic>
        <p:nvPicPr>
          <p:cNvPr id="24578" name="Рисунок 3" descr="Рисунок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1295400"/>
            <a:ext cx="80867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BF9052A4-617D-488D-87EF-34A57F14337C}" type="slidenum">
              <a:rPr lang="ru-RU" sz="1400">
                <a:latin typeface="+mn-lt"/>
              </a:rPr>
              <a:pPr algn="r">
                <a:defRPr/>
              </a:pPr>
              <a:t>11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4BBB8290-EB87-458A-BD30-CA329B3A9EFA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2560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Родные </a:t>
            </a:r>
            <a:r>
              <a:rPr lang="en-US" sz="3200" dirty="0" smtClean="0"/>
              <a:t>VLAN</a:t>
            </a:r>
            <a:r>
              <a:rPr lang="ru-RU" sz="3200" dirty="0" err="1" smtClean="0"/>
              <a:t>ы</a:t>
            </a:r>
            <a:endParaRPr lang="en-US" sz="3200" dirty="0" smtClean="0"/>
          </a:p>
        </p:txBody>
      </p:sp>
      <p:pic>
        <p:nvPicPr>
          <p:cNvPr id="25602" name="Рисунок 3" descr="Рисунок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3" y="1143000"/>
            <a:ext cx="84105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5D838677-9A15-461F-B784-33E51613B973}" type="slidenum">
              <a:rPr lang="ru-RU" sz="1400">
                <a:latin typeface="+mn-lt"/>
              </a:rPr>
              <a:pPr algn="r">
                <a:defRPr/>
              </a:pPr>
              <a:t>12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2120575-4C20-49C1-BE07-6146ED75DB67}" type="slidenum">
              <a:rPr lang="ru-RU"/>
              <a:pPr>
                <a:defRPr/>
              </a:pPr>
              <a:t>13</a:t>
            </a:fld>
            <a:endParaRPr lang="ru-RU"/>
          </a:p>
        </p:txBody>
      </p:sp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Добавление</a:t>
            </a:r>
            <a:r>
              <a:rPr lang="en-US" sz="3200" dirty="0" smtClean="0"/>
              <a:t> VLAN</a:t>
            </a:r>
          </a:p>
        </p:txBody>
      </p:sp>
      <p:sp>
        <p:nvSpPr>
          <p:cNvPr id="9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729F8E4C-C8A0-40E0-B107-9E038630E1AA}" type="slidenum">
              <a:rPr lang="ru-RU" sz="1400">
                <a:latin typeface="+mn-lt"/>
              </a:rPr>
              <a:pPr algn="r">
                <a:defRPr/>
              </a:pPr>
              <a:t>13</a:t>
            </a:fld>
            <a:endParaRPr lang="ru-RU" sz="1400">
              <a:latin typeface="+mn-lt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625475" y="1714500"/>
            <a:ext cx="2768600" cy="3921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102793" tIns="51397" rIns="102793" bIns="51397">
            <a:spAutoFit/>
          </a:bodyPr>
          <a:lstStyle/>
          <a:p>
            <a:pPr marL="173038" indent="-173038" defTabSz="1028700" eaLnBrk="0" hangingPunct="0">
              <a:lnSpc>
                <a:spcPct val="95000"/>
              </a:lnSpc>
              <a:spcBef>
                <a:spcPct val="35000"/>
              </a:spcBef>
              <a:buClr>
                <a:schemeClr val="folHlink"/>
              </a:buClr>
            </a:pPr>
            <a:r>
              <a:rPr lang="en-US" sz="2000" b="1">
                <a:cs typeface="Times New Roman" pitchFamily="18" charset="0"/>
              </a:rPr>
              <a:t>Catalyst 2950 Series</a:t>
            </a:r>
            <a:endParaRPr lang="en-US" sz="2000" b="1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96913" y="2420938"/>
            <a:ext cx="6286500" cy="1411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739775" y="2686050"/>
            <a:ext cx="6781800" cy="779463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402" tIns="45703" rIns="91402" bIns="45703"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700" b="1">
                <a:latin typeface="Courier New" pitchFamily="49" charset="0"/>
              </a:rPr>
              <a:t>Switch# configure terminal</a:t>
            </a:r>
          </a:p>
          <a:p>
            <a:pPr eaLnBrk="0" hangingPunct="0">
              <a:lnSpc>
                <a:spcPct val="90000"/>
              </a:lnSpc>
            </a:pPr>
            <a:r>
              <a:rPr lang="en-US" sz="1700" b="1">
                <a:latin typeface="Courier New" pitchFamily="49" charset="0"/>
              </a:rPr>
              <a:t>Switch(config)# vlan 2</a:t>
            </a:r>
          </a:p>
          <a:p>
            <a:pPr eaLnBrk="0" hangingPunct="0">
              <a:lnSpc>
                <a:spcPct val="90000"/>
              </a:lnSpc>
            </a:pPr>
            <a:r>
              <a:rPr lang="en-US" sz="1700" b="1">
                <a:latin typeface="Courier New" pitchFamily="49" charset="0"/>
              </a:rPr>
              <a:t>Switch(config-vlan)# name VLAN2</a:t>
            </a:r>
          </a:p>
        </p:txBody>
      </p:sp>
      <p:sp>
        <p:nvSpPr>
          <p:cNvPr id="153606" name="Text Box 6"/>
          <p:cNvSpPr txBox="1">
            <a:spLocks noChangeArrowheads="1"/>
          </p:cNvSpPr>
          <p:nvPr/>
        </p:nvSpPr>
        <p:spPr bwMode="auto">
          <a:xfrm>
            <a:off x="381000" y="4267200"/>
            <a:ext cx="8534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ru-RU" dirty="0">
                <a:latin typeface="+mn-lt"/>
              </a:rPr>
              <a:t> </a:t>
            </a:r>
            <a:r>
              <a:rPr lang="en-US" dirty="0">
                <a:latin typeface="+mn-lt"/>
              </a:rPr>
              <a:t>VLAN 1 </a:t>
            </a:r>
            <a:r>
              <a:rPr lang="ru-RU" dirty="0">
                <a:latin typeface="+mn-lt"/>
              </a:rPr>
              <a:t>есть по умолчанию</a:t>
            </a:r>
          </a:p>
          <a:p>
            <a:pPr>
              <a:buFontTx/>
              <a:buChar char="•"/>
              <a:defRPr/>
            </a:pPr>
            <a:r>
              <a:rPr lang="ru-RU" dirty="0">
                <a:latin typeface="+mn-lt"/>
              </a:rPr>
              <a:t> </a:t>
            </a:r>
            <a:r>
              <a:rPr lang="ru-RU" dirty="0" smtClean="0"/>
              <a:t>По умолчанию </a:t>
            </a:r>
            <a:r>
              <a:rPr lang="en-US" dirty="0" smtClean="0">
                <a:latin typeface="+mn-lt"/>
              </a:rPr>
              <a:t>VLAN </a:t>
            </a:r>
            <a:r>
              <a:rPr lang="en-US" dirty="0">
                <a:latin typeface="+mn-lt"/>
              </a:rPr>
              <a:t>1 </a:t>
            </a:r>
            <a:r>
              <a:rPr lang="ru-RU" dirty="0">
                <a:latin typeface="+mn-lt"/>
              </a:rPr>
              <a:t>используется для управления и может иметь </a:t>
            </a:r>
            <a:r>
              <a:rPr lang="en-US" dirty="0">
                <a:latin typeface="+mn-lt"/>
              </a:rPr>
              <a:t>IP </a:t>
            </a:r>
            <a:r>
              <a:rPr lang="ru-RU" dirty="0">
                <a:latin typeface="+mn-lt"/>
              </a:rPr>
              <a:t>адрес</a:t>
            </a:r>
          </a:p>
          <a:p>
            <a:pPr>
              <a:buFontTx/>
              <a:buChar char="•"/>
              <a:defRPr/>
            </a:pPr>
            <a:r>
              <a:rPr lang="ru-RU" dirty="0">
                <a:latin typeface="+mn-lt"/>
              </a:rPr>
              <a:t> </a:t>
            </a:r>
            <a:r>
              <a:rPr lang="en-US" dirty="0">
                <a:latin typeface="+mn-lt"/>
              </a:rPr>
              <a:t>CDP </a:t>
            </a:r>
            <a:r>
              <a:rPr lang="ru-RU" dirty="0">
                <a:latin typeface="+mn-lt"/>
              </a:rPr>
              <a:t>и прочие служебные протоколы используют </a:t>
            </a:r>
            <a:r>
              <a:rPr lang="en-US" dirty="0">
                <a:latin typeface="+mn-lt"/>
              </a:rPr>
              <a:t>VLAN </a:t>
            </a:r>
            <a:r>
              <a:rPr lang="ru-RU" dirty="0">
                <a:latin typeface="+mn-lt"/>
              </a:rPr>
              <a:t>1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36CF5422-2746-4221-8721-1944D8550635}" type="slidenum">
              <a:rPr lang="ru-RU"/>
              <a:pPr>
                <a:defRPr/>
              </a:pPr>
              <a:t>14</a:t>
            </a:fld>
            <a:endParaRPr lang="ru-RU"/>
          </a:p>
        </p:txBody>
      </p:sp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Добавление портов в</a:t>
            </a:r>
            <a:r>
              <a:rPr lang="en-US" sz="3200" dirty="0" smtClean="0"/>
              <a:t> VLAN</a:t>
            </a:r>
          </a:p>
        </p:txBody>
      </p:sp>
      <p:sp>
        <p:nvSpPr>
          <p:cNvPr id="10" name="Номер слайда 6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9675BC72-26D9-4D6E-8FE0-384B87233CDD}" type="slidenum">
              <a:rPr lang="ru-RU" sz="1400">
                <a:latin typeface="+mn-lt"/>
              </a:rPr>
              <a:pPr algn="r">
                <a:defRPr/>
              </a:pPr>
              <a:t>14</a:t>
            </a:fld>
            <a:endParaRPr lang="ru-RU" sz="1400">
              <a:latin typeface="+mn-lt"/>
            </a:endParaRPr>
          </a:p>
        </p:txBody>
      </p:sp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425450" y="1624013"/>
            <a:ext cx="2768600" cy="3937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102793" tIns="51397" rIns="102793" bIns="51397">
            <a:spAutoFit/>
          </a:bodyPr>
          <a:lstStyle/>
          <a:p>
            <a:pPr marL="173038" indent="-173038" defTabSz="1028700" eaLnBrk="0" hangingPunct="0">
              <a:lnSpc>
                <a:spcPct val="95000"/>
              </a:lnSpc>
              <a:spcBef>
                <a:spcPct val="35000"/>
              </a:spcBef>
              <a:buClr>
                <a:schemeClr val="folHlink"/>
              </a:buClr>
              <a:defRPr/>
            </a:pPr>
            <a:r>
              <a:rPr lang="en-US" sz="2000" b="1" dirty="0">
                <a:latin typeface="+mn-lt"/>
                <a:cs typeface="Times New Roman" pitchFamily="18" charset="0"/>
              </a:rPr>
              <a:t>Catalyst 2950 Series</a:t>
            </a:r>
            <a:endParaRPr lang="en-US" sz="2000" b="1" dirty="0">
              <a:latin typeface="+mn-lt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696913" y="2108200"/>
            <a:ext cx="7815262" cy="5064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706438" y="2214563"/>
            <a:ext cx="7767637" cy="3333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wrap="none" lIns="91402" tIns="45703" rIns="91402" bIns="45703" anchor="ctr">
            <a:spAutoFit/>
          </a:bodyPr>
          <a:lstStyle/>
          <a:p>
            <a:pPr algn="ctr" eaLnBrk="0" hangingPunct="0"/>
            <a:r>
              <a:rPr lang="en-US" sz="1600" b="1">
                <a:latin typeface="Courier New" pitchFamily="49" charset="0"/>
              </a:rPr>
              <a:t>wg_sw_2950(config-if)# </a:t>
            </a:r>
            <a:r>
              <a:rPr lang="en-US" sz="1600" b="1">
                <a:latin typeface="Courier New" pitchFamily="49" charset="0"/>
                <a:cs typeface="Times New Roman" pitchFamily="18" charset="0"/>
              </a:rPr>
              <a:t>switchport access [vlan </a:t>
            </a:r>
            <a:r>
              <a:rPr lang="en-US" sz="1600" i="1">
                <a:latin typeface="Courier New" pitchFamily="49" charset="0"/>
                <a:cs typeface="Times New Roman" pitchFamily="18" charset="0"/>
              </a:rPr>
              <a:t>vlan#</a:t>
            </a:r>
            <a:r>
              <a:rPr lang="en-US" sz="1600" b="1">
                <a:latin typeface="Courier New" pitchFamily="49" charset="0"/>
              </a:rPr>
              <a:t> | dynamic]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687388" y="2909888"/>
            <a:ext cx="7800975" cy="27035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750888" y="3030538"/>
            <a:ext cx="7794625" cy="241776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402" tIns="45703" rIns="91402" bIns="45703" anchor="ctr">
            <a:spAutoFit/>
          </a:bodyPr>
          <a:lstStyle/>
          <a:p>
            <a:pPr marL="381000" indent="-381000" eaLnBrk="0" hangingPunct="0"/>
            <a:r>
              <a:rPr lang="en-US" sz="1600" b="1">
                <a:latin typeface="Courier New" pitchFamily="49" charset="0"/>
              </a:rPr>
              <a:t>wg-sw_2950# configure terminal</a:t>
            </a:r>
          </a:p>
          <a:p>
            <a:pPr marL="381000" indent="-381000" eaLnBrk="0" hangingPunct="0"/>
            <a:r>
              <a:rPr lang="en-US" sz="1600" b="1">
                <a:latin typeface="Courier New" pitchFamily="49" charset="0"/>
              </a:rPr>
              <a:t>wg_sw_2950(config)# interface fastethernet 0/2</a:t>
            </a:r>
          </a:p>
          <a:p>
            <a:pPr marL="381000" indent="-381000" eaLnBrk="0" hangingPunct="0"/>
            <a:r>
              <a:rPr lang="en-US" sz="1600" b="1">
                <a:latin typeface="Courier New" pitchFamily="49" charset="0"/>
              </a:rPr>
              <a:t>wg_sw_2950(config-if)# </a:t>
            </a:r>
            <a:r>
              <a:rPr lang="en-US" sz="1600" b="1">
                <a:latin typeface="Courier New" pitchFamily="49" charset="0"/>
                <a:cs typeface="Times New Roman" pitchFamily="18" charset="0"/>
              </a:rPr>
              <a:t>switchport access vlan </a:t>
            </a:r>
            <a:r>
              <a:rPr lang="en-US" sz="1600" b="1" i="1">
                <a:latin typeface="Courier New" pitchFamily="49" charset="0"/>
                <a:cs typeface="Times New Roman" pitchFamily="18" charset="0"/>
              </a:rPr>
              <a:t>2</a:t>
            </a:r>
            <a:r>
              <a:rPr lang="en-US" sz="1600" b="1">
                <a:latin typeface="Courier New" pitchFamily="49" charset="0"/>
              </a:rPr>
              <a:t> </a:t>
            </a:r>
          </a:p>
          <a:p>
            <a:pPr marL="381000" indent="-381000" eaLnBrk="0" hangingPunct="0"/>
            <a:endParaRPr lang="en-US" sz="1600" b="1">
              <a:latin typeface="Courier New" pitchFamily="49" charset="0"/>
            </a:endParaRPr>
          </a:p>
          <a:p>
            <a:pPr marL="381000" indent="-381000" eaLnBrk="0" hangingPunct="0">
              <a:lnSpc>
                <a:spcPct val="90000"/>
              </a:lnSpc>
            </a:pPr>
            <a:r>
              <a:rPr lang="it-IT" sz="1400" b="1">
                <a:latin typeface="Courier New" pitchFamily="49" charset="0"/>
              </a:rPr>
              <a:t>wg_sw_2950# show vlan</a:t>
            </a:r>
          </a:p>
          <a:p>
            <a:pPr marL="381000" indent="-381000" eaLnBrk="0" hangingPunct="0">
              <a:lnSpc>
                <a:spcPct val="90000"/>
              </a:lnSpc>
            </a:pPr>
            <a:endParaRPr lang="it-IT" sz="1400" b="1">
              <a:latin typeface="Courier New" pitchFamily="49" charset="0"/>
            </a:endParaRPr>
          </a:p>
          <a:p>
            <a:pPr marL="381000" indent="-381000" eaLnBrk="0" hangingPunct="0">
              <a:lnSpc>
                <a:spcPct val="90000"/>
              </a:lnSpc>
            </a:pPr>
            <a:r>
              <a:rPr lang="it-IT" sz="1400" b="1">
                <a:latin typeface="Courier New" pitchFamily="49" charset="0"/>
              </a:rPr>
              <a:t>VLAN Name                             Status    Ports</a:t>
            </a:r>
          </a:p>
          <a:p>
            <a:pPr marL="381000" indent="-381000" eaLnBrk="0" hangingPunct="0">
              <a:lnSpc>
                <a:spcPct val="90000"/>
              </a:lnSpc>
            </a:pPr>
            <a:r>
              <a:rPr lang="it-IT" sz="1400" b="1">
                <a:latin typeface="Courier New" pitchFamily="49" charset="0"/>
              </a:rPr>
              <a:t>---- -------------------------------- --------- ----------------------</a:t>
            </a:r>
          </a:p>
          <a:p>
            <a:pPr marL="381000" indent="-381000" eaLnBrk="0" hangingPunct="0">
              <a:lnSpc>
                <a:spcPct val="90000"/>
              </a:lnSpc>
              <a:buFontTx/>
              <a:buAutoNum type="arabicPlain"/>
            </a:pPr>
            <a:r>
              <a:rPr lang="it-IT" sz="1400" b="1">
                <a:latin typeface="Courier New" pitchFamily="49" charset="0"/>
              </a:rPr>
              <a:t> default                          active    Fa0/1, Fa0/3, Fa0/4</a:t>
            </a:r>
          </a:p>
          <a:p>
            <a:pPr marL="381000" indent="-381000" eaLnBrk="0" hangingPunct="0">
              <a:lnSpc>
                <a:spcPct val="90000"/>
              </a:lnSpc>
            </a:pPr>
            <a:r>
              <a:rPr lang="it-IT" sz="1400" b="1">
                <a:latin typeface="Courier New" pitchFamily="49" charset="0"/>
              </a:rPr>
              <a:t>  .   .   .   .   .</a:t>
            </a:r>
          </a:p>
          <a:p>
            <a:pPr marL="381000" indent="-381000" eaLnBrk="0" hangingPunct="0">
              <a:lnSpc>
                <a:spcPct val="90000"/>
              </a:lnSpc>
            </a:pPr>
            <a:r>
              <a:rPr lang="it-IT" sz="1400" b="1">
                <a:latin typeface="Courier New" pitchFamily="49" charset="0"/>
              </a:rPr>
              <a:t>2    vlan2                            active    Fa0/2</a:t>
            </a:r>
            <a:endParaRPr lang="en-US" sz="1400" b="1">
              <a:latin typeface="Courier New" pitchFamily="49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EB0BCF-A5C1-461A-8DE2-4CFC52DFD72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33400" y="609600"/>
            <a:ext cx="81454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Настройка </a:t>
            </a:r>
            <a:r>
              <a:rPr lang="ru-RU" sz="32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транка</a:t>
            </a:r>
            <a:r>
              <a:rPr lang="ru-RU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802.1Q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81000" y="4800600"/>
            <a:ext cx="3619004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171450" indent="-171450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000000"/>
                </a:solidFill>
                <a:cs typeface="Times New Roman" pitchFamily="18" charset="0"/>
              </a:rPr>
              <a:t>Переводит порт в режим </a:t>
            </a:r>
            <a:r>
              <a:rPr lang="ru-RU" sz="1800" dirty="0" err="1" smtClean="0">
                <a:solidFill>
                  <a:srgbClr val="000000"/>
                </a:solidFill>
                <a:cs typeface="Times New Roman" pitchFamily="18" charset="0"/>
              </a:rPr>
              <a:t>транка</a:t>
            </a:r>
            <a:endParaRPr lang="en-US" sz="18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8788" y="4030663"/>
            <a:ext cx="2020887" cy="1920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814388"/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SwitchX(config-if)#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58788" y="4262438"/>
            <a:ext cx="8226425" cy="333375"/>
          </a:xfrm>
          <a:prstGeom prst="rect">
            <a:avLst/>
          </a:prstGeom>
          <a:solidFill>
            <a:schemeClr val="bg1">
              <a:alpha val="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100000"/>
              </a:lnSpc>
              <a:tabLst>
                <a:tab pos="7654925" algn="r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switchport mode trunk</a:t>
            </a:r>
            <a:endParaRPr lang="en-GB" sz="1600" b="1">
              <a:latin typeface="Courier New" pitchFamily="49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58788" y="2492375"/>
            <a:ext cx="8226425" cy="333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>
              <a:lnSpc>
                <a:spcPct val="100000"/>
              </a:lnSpc>
            </a:pPr>
            <a:r>
              <a:rPr lang="en-US" sz="1600" b="1">
                <a:latin typeface="Courier New" pitchFamily="49" charset="0"/>
              </a:rPr>
              <a:t>switchport mode {access |  dynamic {auto | desirable} | trunk}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58788" y="2265363"/>
            <a:ext cx="2020887" cy="1920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814388"/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SwitchX(config-if)#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457200" y="2971800"/>
            <a:ext cx="5885394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171450" indent="-171450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cs typeface="Times New Roman" pitchFamily="18" charset="0"/>
              </a:rPr>
              <a:t>Позволяет перевести порт в режим </a:t>
            </a:r>
            <a:r>
              <a:rPr lang="ru-RU" dirty="0" err="1" smtClean="0">
                <a:solidFill>
                  <a:srgbClr val="000000"/>
                </a:solidFill>
                <a:cs typeface="Times New Roman" pitchFamily="18" charset="0"/>
              </a:rPr>
              <a:t>транка</a:t>
            </a:r>
            <a:r>
              <a:rPr lang="ru-RU" dirty="0" smtClean="0">
                <a:solidFill>
                  <a:srgbClr val="000000"/>
                </a:solidFill>
                <a:cs typeface="Times New Roman" pitchFamily="18" charset="0"/>
              </a:rPr>
              <a:t> и обратно</a:t>
            </a:r>
            <a:endParaRPr lang="en-US" sz="1800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EB0BCF-A5C1-461A-8DE2-4CFC52DFD72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029200" y="4926013"/>
            <a:ext cx="976313" cy="228600"/>
          </a:xfrm>
          <a:prstGeom prst="rect">
            <a:avLst/>
          </a:prstGeom>
          <a:solidFill>
            <a:srgbClr val="F0C5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ctr"/>
          <a:lstStyle/>
          <a:p>
            <a:endParaRPr lang="ru-RU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727075" y="4311650"/>
            <a:ext cx="7586663" cy="216535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defTabSz="677863"/>
            <a:r>
              <a:rPr lang="en-US" sz="1400" b="1" dirty="0" err="1">
                <a:latin typeface="Courier New" pitchFamily="49" charset="0"/>
              </a:rPr>
              <a:t>SwitchX</a:t>
            </a:r>
            <a:r>
              <a:rPr lang="en-US" sz="1400" b="1" dirty="0">
                <a:latin typeface="Courier New" pitchFamily="49" charset="0"/>
              </a:rPr>
              <a:t># </a:t>
            </a:r>
            <a:r>
              <a:rPr lang="en-US" sz="1400" b="1" dirty="0">
                <a:solidFill>
                  <a:schemeClr val="accent2"/>
                </a:solidFill>
                <a:latin typeface="Courier New" pitchFamily="49" charset="0"/>
              </a:rPr>
              <a:t>show interfaces fa0/11 trunk</a:t>
            </a:r>
          </a:p>
          <a:p>
            <a:pPr defTabSz="677863"/>
            <a:endParaRPr lang="en-US" sz="1400" b="1" dirty="0">
              <a:latin typeface="Courier New" pitchFamily="49" charset="0"/>
            </a:endParaRPr>
          </a:p>
          <a:p>
            <a:pPr defTabSz="677863"/>
            <a:r>
              <a:rPr lang="en-US" sz="1400" b="1" dirty="0">
                <a:latin typeface="Courier New" pitchFamily="49" charset="0"/>
              </a:rPr>
              <a:t>Port        Mode         Encapsulation  Status        Native </a:t>
            </a:r>
            <a:r>
              <a:rPr lang="en-US" sz="1400" b="1" dirty="0" err="1">
                <a:latin typeface="Courier New" pitchFamily="49" charset="0"/>
              </a:rPr>
              <a:t>vlan</a:t>
            </a:r>
            <a:endParaRPr lang="en-US" sz="1400" b="1" dirty="0">
              <a:latin typeface="Courier New" pitchFamily="49" charset="0"/>
            </a:endParaRPr>
          </a:p>
          <a:p>
            <a:pPr defTabSz="677863"/>
            <a:r>
              <a:rPr lang="en-US" sz="1400" b="1" dirty="0">
                <a:latin typeface="Courier New" pitchFamily="49" charset="0"/>
              </a:rPr>
              <a:t>Fa0/11      desirable    802.1q         </a:t>
            </a:r>
            <a:r>
              <a:rPr lang="en-US" sz="1400" b="1" dirty="0" err="1">
                <a:latin typeface="Courier New" pitchFamily="49" charset="0"/>
              </a:rPr>
              <a:t>trunking</a:t>
            </a:r>
            <a:r>
              <a:rPr lang="en-US" sz="1400" b="1" dirty="0">
                <a:latin typeface="Courier New" pitchFamily="49" charset="0"/>
              </a:rPr>
              <a:t>      1</a:t>
            </a:r>
          </a:p>
          <a:p>
            <a:pPr defTabSz="677863"/>
            <a:endParaRPr lang="en-US" sz="1400" b="1" dirty="0">
              <a:latin typeface="Courier New" pitchFamily="49" charset="0"/>
            </a:endParaRPr>
          </a:p>
          <a:p>
            <a:pPr defTabSz="677863"/>
            <a:r>
              <a:rPr lang="en-US" sz="1400" b="1" dirty="0">
                <a:latin typeface="Courier New" pitchFamily="49" charset="0"/>
              </a:rPr>
              <a:t>Port      </a:t>
            </a:r>
            <a:r>
              <a:rPr lang="en-US" sz="1400" b="1" dirty="0" err="1">
                <a:latin typeface="Courier New" pitchFamily="49" charset="0"/>
              </a:rPr>
              <a:t>Vlans</a:t>
            </a:r>
            <a:r>
              <a:rPr lang="en-US" sz="1400" b="1" dirty="0">
                <a:latin typeface="Courier New" pitchFamily="49" charset="0"/>
              </a:rPr>
              <a:t> allowed on trunk</a:t>
            </a:r>
          </a:p>
          <a:p>
            <a:pPr defTabSz="677863"/>
            <a:r>
              <a:rPr lang="en-US" sz="1400" b="1" dirty="0">
                <a:latin typeface="Courier New" pitchFamily="49" charset="0"/>
              </a:rPr>
              <a:t>Fa0/11      1-4094</a:t>
            </a:r>
          </a:p>
          <a:p>
            <a:pPr defTabSz="677863"/>
            <a:endParaRPr lang="en-US" sz="1400" b="1" dirty="0">
              <a:latin typeface="Courier New" pitchFamily="49" charset="0"/>
            </a:endParaRPr>
          </a:p>
          <a:p>
            <a:pPr defTabSz="677863"/>
            <a:r>
              <a:rPr lang="en-US" sz="1400" b="1" dirty="0">
                <a:latin typeface="Courier New" pitchFamily="49" charset="0"/>
              </a:rPr>
              <a:t>Port        </a:t>
            </a:r>
            <a:r>
              <a:rPr lang="en-US" sz="1400" b="1" dirty="0" err="1">
                <a:latin typeface="Courier New" pitchFamily="49" charset="0"/>
              </a:rPr>
              <a:t>Vlans</a:t>
            </a:r>
            <a:r>
              <a:rPr lang="en-US" sz="1400" b="1" dirty="0">
                <a:latin typeface="Courier New" pitchFamily="49" charset="0"/>
              </a:rPr>
              <a:t> allowed and active in management domain</a:t>
            </a:r>
          </a:p>
          <a:p>
            <a:pPr defTabSz="677863"/>
            <a:r>
              <a:rPr lang="en-US" sz="1400" b="1" dirty="0">
                <a:latin typeface="Courier New" pitchFamily="49" charset="0"/>
              </a:rPr>
              <a:t>Fa0/11      1-13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32125" y="2679700"/>
            <a:ext cx="638175" cy="228600"/>
          </a:xfrm>
          <a:prstGeom prst="rect">
            <a:avLst/>
          </a:prstGeom>
          <a:solidFill>
            <a:srgbClr val="F0C566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ctr"/>
          <a:lstStyle/>
          <a:p>
            <a:endParaRPr lang="ru-RU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27075" y="2033588"/>
            <a:ext cx="7586663" cy="20050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>
              <a:lnSpc>
                <a:spcPct val="100000"/>
              </a:lnSpc>
            </a:pPr>
            <a:r>
              <a:rPr lang="en-US" sz="1400" b="1" dirty="0" err="1">
                <a:latin typeface="Courier New" pitchFamily="49" charset="0"/>
              </a:rPr>
              <a:t>SwitchX</a:t>
            </a:r>
            <a:r>
              <a:rPr lang="en-US" sz="1400" b="1" dirty="0">
                <a:latin typeface="Courier New" pitchFamily="49" charset="0"/>
              </a:rPr>
              <a:t># </a:t>
            </a:r>
            <a:r>
              <a:rPr lang="en-US" sz="1400" b="1" dirty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show interfaces fa0/11 </a:t>
            </a:r>
            <a:r>
              <a:rPr lang="en-US" sz="1400" b="1" dirty="0" err="1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switchport</a:t>
            </a:r>
            <a:endParaRPr lang="en-US" sz="1400" b="1" dirty="0">
              <a:solidFill>
                <a:schemeClr val="accent2"/>
              </a:solidFill>
              <a:latin typeface="Courier New" pitchFamily="49" charset="0"/>
              <a:cs typeface="Times New Roman" pitchFamily="18" charset="0"/>
            </a:endParaRPr>
          </a:p>
          <a:p>
            <a:r>
              <a:rPr lang="en-US" sz="1400" b="1" dirty="0">
                <a:latin typeface="Courier New" pitchFamily="49" charset="0"/>
              </a:rPr>
              <a:t>Name: Fa0/11</a:t>
            </a:r>
          </a:p>
          <a:p>
            <a:r>
              <a:rPr lang="en-US" sz="1400" b="1" dirty="0" err="1">
                <a:latin typeface="Courier New" pitchFamily="49" charset="0"/>
              </a:rPr>
              <a:t>Switchport</a:t>
            </a:r>
            <a:r>
              <a:rPr lang="en-US" sz="1400" b="1" dirty="0">
                <a:latin typeface="Courier New" pitchFamily="49" charset="0"/>
              </a:rPr>
              <a:t>: Enabled</a:t>
            </a:r>
          </a:p>
          <a:p>
            <a:r>
              <a:rPr lang="en-US" sz="1400" b="1" dirty="0">
                <a:latin typeface="Courier New" pitchFamily="49" charset="0"/>
              </a:rPr>
              <a:t>Administrative Mode: trunk</a:t>
            </a:r>
          </a:p>
          <a:p>
            <a:r>
              <a:rPr lang="en-US" sz="1400" b="1" dirty="0">
                <a:latin typeface="Courier New" pitchFamily="49" charset="0"/>
              </a:rPr>
              <a:t>Operational Mode: down</a:t>
            </a:r>
          </a:p>
          <a:p>
            <a:r>
              <a:rPr lang="en-US" sz="1400" b="1" dirty="0">
                <a:latin typeface="Courier New" pitchFamily="49" charset="0"/>
              </a:rPr>
              <a:t>Administrative </a:t>
            </a:r>
            <a:r>
              <a:rPr lang="en-US" sz="1400" b="1" dirty="0" err="1">
                <a:latin typeface="Courier New" pitchFamily="49" charset="0"/>
              </a:rPr>
              <a:t>Trunking</a:t>
            </a:r>
            <a:r>
              <a:rPr lang="en-US" sz="1400" b="1" dirty="0">
                <a:latin typeface="Courier New" pitchFamily="49" charset="0"/>
              </a:rPr>
              <a:t> Encapsulation: dot1q</a:t>
            </a:r>
          </a:p>
          <a:p>
            <a:r>
              <a:rPr lang="en-US" sz="1400" b="1" dirty="0">
                <a:latin typeface="Courier New" pitchFamily="49" charset="0"/>
              </a:rPr>
              <a:t>Negotiation of </a:t>
            </a:r>
            <a:r>
              <a:rPr lang="en-US" sz="1400" b="1" dirty="0" err="1">
                <a:latin typeface="Courier New" pitchFamily="49" charset="0"/>
              </a:rPr>
              <a:t>Trunking</a:t>
            </a:r>
            <a:r>
              <a:rPr lang="en-US" sz="1400" b="1" dirty="0">
                <a:latin typeface="Courier New" pitchFamily="49" charset="0"/>
              </a:rPr>
              <a:t>: On</a:t>
            </a:r>
          </a:p>
          <a:p>
            <a:r>
              <a:rPr lang="en-US" sz="1400" b="1" dirty="0">
                <a:latin typeface="Courier New" pitchFamily="49" charset="0"/>
              </a:rPr>
              <a:t>Access Mode VLAN: 1 (default)</a:t>
            </a:r>
          </a:p>
          <a:p>
            <a:r>
              <a:rPr lang="en-US" sz="1400" b="1" dirty="0" err="1">
                <a:latin typeface="Courier New" pitchFamily="49" charset="0"/>
              </a:rPr>
              <a:t>Trunking</a:t>
            </a:r>
            <a:r>
              <a:rPr lang="en-US" sz="1400" b="1" dirty="0">
                <a:latin typeface="Courier New" pitchFamily="49" charset="0"/>
              </a:rPr>
              <a:t> Native Mode VLAN: 1 (default)</a:t>
            </a:r>
          </a:p>
          <a:p>
            <a:r>
              <a:rPr lang="en-US" sz="1400" b="1" dirty="0">
                <a:latin typeface="Courier New" pitchFamily="49" charset="0"/>
              </a:rPr>
              <a:t> . . .</a:t>
            </a:r>
            <a:endParaRPr lang="en-US" sz="1400" b="1" dirty="0">
              <a:latin typeface="Courier New" pitchFamily="49" charset="0"/>
              <a:cs typeface="Times New Roman" pitchFamily="18" charset="0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>
          <a:xfrm>
            <a:off x="655638" y="457200"/>
            <a:ext cx="8145462" cy="838200"/>
          </a:xfrm>
        </p:spPr>
        <p:txBody>
          <a:bodyPr/>
          <a:lstStyle/>
          <a:p>
            <a:r>
              <a:rPr lang="ru-RU" sz="3200" dirty="0" smtClean="0"/>
              <a:t>Проверка настроек </a:t>
            </a:r>
            <a:r>
              <a:rPr lang="ru-RU" sz="3200" dirty="0" err="1" smtClean="0"/>
              <a:t>транка</a:t>
            </a:r>
            <a:endParaRPr lang="en-US" sz="3200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27075" y="1493838"/>
            <a:ext cx="7586663" cy="3333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>
              <a:lnSpc>
                <a:spcPct val="100000"/>
              </a:lnSpc>
            </a:pPr>
            <a:r>
              <a:rPr lang="en-US" sz="1400" b="1">
                <a:latin typeface="Courier New" pitchFamily="49" charset="0"/>
              </a:rPr>
              <a:t>SwitchX# </a:t>
            </a:r>
            <a:r>
              <a:rPr lang="en-US" sz="1400" b="1">
                <a:latin typeface="Courier New" pitchFamily="49" charset="0"/>
                <a:cs typeface="Times New Roman" pitchFamily="18" charset="0"/>
              </a:rPr>
              <a:t>show interfaces </a:t>
            </a:r>
            <a:r>
              <a:rPr lang="en-US" sz="1400" b="1" i="1">
                <a:latin typeface="Courier New" pitchFamily="49" charset="0"/>
                <a:cs typeface="Times New Roman" pitchFamily="18" charset="0"/>
              </a:rPr>
              <a:t>interface </a:t>
            </a:r>
            <a:r>
              <a:rPr lang="en-US" sz="1400" b="1">
                <a:latin typeface="Courier New" pitchFamily="49" charset="0"/>
                <a:cs typeface="Times New Roman" pitchFamily="18" charset="0"/>
              </a:rPr>
              <a:t>[switchport | trunk]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CE2E3913-2E37-40BA-83F9-5C53AB3C8124}" type="slidenum">
              <a:rPr lang="ru-RU"/>
              <a:pPr>
                <a:defRPr/>
              </a:pPr>
              <a:t>17</a:t>
            </a:fld>
            <a:endParaRPr lang="ru-RU"/>
          </a:p>
        </p:txBody>
      </p:sp>
      <p:sp>
        <p:nvSpPr>
          <p:cNvPr id="33793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143875" cy="839788"/>
          </a:xfrm>
        </p:spPr>
        <p:txBody>
          <a:bodyPr/>
          <a:lstStyle/>
          <a:p>
            <a:r>
              <a:rPr lang="ru-RU" sz="3200" dirty="0" smtClean="0"/>
              <a:t>Просмотр членства портов в</a:t>
            </a:r>
            <a:r>
              <a:rPr lang="en-US" sz="3200" dirty="0" smtClean="0"/>
              <a:t> VLAN</a:t>
            </a:r>
            <a:r>
              <a:rPr lang="ru-RU" sz="3200" dirty="0" smtClean="0"/>
              <a:t>ах</a:t>
            </a:r>
            <a:endParaRPr lang="en-US" sz="3200" dirty="0" smtClean="0"/>
          </a:p>
        </p:txBody>
      </p:sp>
      <p:sp>
        <p:nvSpPr>
          <p:cNvPr id="11" name="Номер слайда 6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9D84B0E-BCCD-4A02-BCCB-70D62F62C171}" type="slidenum">
              <a:rPr lang="ru-RU" sz="1400">
                <a:latin typeface="+mn-lt"/>
              </a:rPr>
              <a:pPr algn="r">
                <a:defRPr/>
              </a:pPr>
              <a:t>17</a:t>
            </a:fld>
            <a:endParaRPr lang="ru-RU" sz="1400">
              <a:latin typeface="+mn-lt"/>
            </a:endParaRPr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354013" y="2254250"/>
            <a:ext cx="8027987" cy="31988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484188" y="2325688"/>
            <a:ext cx="7339012" cy="30353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402" tIns="45703" rIns="91402" bIns="45703" anchor="ctr">
            <a:spAutoFit/>
          </a:bodyPr>
          <a:lstStyle/>
          <a:p>
            <a:pPr eaLnBrk="0" hangingPunct="0"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wg_sw_2950# </a:t>
            </a:r>
            <a:r>
              <a:rPr lang="en-US" sz="1200" b="1">
                <a:latin typeface="Courier New" pitchFamily="49" charset="0"/>
                <a:cs typeface="Times New Roman" pitchFamily="18" charset="0"/>
              </a:rPr>
              <a:t>show vlan brief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VLAN Name                             Status    Ports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---- -------------------------------- --------- -------------------------------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1    default                          active    Fa0/1, Fa0/2, Fa0/3, Fa0/4                                             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2    vlan2                            active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3    vlan3                            active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4    vlan4                            active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1002 fddi-default                     act/unsup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1003 token-ring-default               act/unsup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endParaRPr lang="en-US" sz="1200" b="1">
              <a:latin typeface="Courier New" pitchFamily="49" charset="0"/>
            </a:endParaRP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VLAN Name                             Status    Ports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---- -------------------------------- --------- -------------------------------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1004 fddinet-default                  act/unsup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r>
              <a:rPr lang="en-US" sz="1200" b="1">
                <a:latin typeface="Courier New" pitchFamily="49" charset="0"/>
              </a:rPr>
              <a:t>1005 trnet-default                    act/unsup</a:t>
            </a:r>
          </a:p>
          <a:p>
            <a:pPr eaLnBrk="0" hangingPunct="0">
              <a:lnSpc>
                <a:spcPct val="90000"/>
              </a:lnSpc>
              <a:tabLst>
                <a:tab pos="736600" algn="l"/>
                <a:tab pos="3030538" algn="l"/>
                <a:tab pos="4516438" algn="l"/>
              </a:tabLst>
            </a:pPr>
            <a:endParaRPr lang="en-US" sz="1200" b="1">
              <a:latin typeface="Courier New" pitchFamily="49" charset="0"/>
            </a:endParaRP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711200" y="1524000"/>
            <a:ext cx="3867150" cy="444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744538" y="1570038"/>
            <a:ext cx="3433762" cy="3333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wrap="none" lIns="91402" tIns="45703" rIns="91402" bIns="45703" anchor="ctr">
            <a:spAutoFit/>
          </a:bodyPr>
          <a:lstStyle/>
          <a:p>
            <a:pPr algn="ctr" eaLnBrk="0" hangingPunct="0"/>
            <a:r>
              <a:rPr lang="en-US" sz="1600" b="1">
                <a:latin typeface="Courier New" pitchFamily="49" charset="0"/>
              </a:rPr>
              <a:t>wg_sw_2950# show vlan brief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711200" y="5740400"/>
            <a:ext cx="6376988" cy="444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833438" y="5824538"/>
            <a:ext cx="5961062" cy="3333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wrap="none" lIns="91402" tIns="45703" rIns="91402" bIns="45703" anchor="ctr">
            <a:spAutoFit/>
          </a:bodyPr>
          <a:lstStyle/>
          <a:p>
            <a:pPr algn="ctr" eaLnBrk="0" hangingPunct="0"/>
            <a:r>
              <a:rPr lang="en-US" sz="1600" b="1">
                <a:latin typeface="Courier New" pitchFamily="49" charset="0"/>
              </a:rPr>
              <a:t>wg_sw_2950# show interfaces </a:t>
            </a:r>
            <a:r>
              <a:rPr lang="en-US" sz="1600" i="1">
                <a:latin typeface="Courier New" pitchFamily="49" charset="0"/>
              </a:rPr>
              <a:t>interface</a:t>
            </a:r>
            <a:r>
              <a:rPr lang="en-US" sz="1600" b="1">
                <a:latin typeface="Courier New" pitchFamily="49" charset="0"/>
              </a:rPr>
              <a:t> switchport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F3AFA7EA-2390-4CDD-B753-C6BAEA9E4768}" type="slidenum">
              <a:rPr lang="ru-RU"/>
              <a:pPr>
                <a:defRPr/>
              </a:pPr>
              <a:t>18</a:t>
            </a:fld>
            <a:endParaRPr lang="ru-RU"/>
          </a:p>
        </p:txBody>
      </p:sp>
      <p:sp>
        <p:nvSpPr>
          <p:cNvPr id="295938" name="Text Box 2"/>
          <p:cNvSpPr txBox="1">
            <a:spLocks noChangeArrowheads="1"/>
          </p:cNvSpPr>
          <p:nvPr/>
        </p:nvSpPr>
        <p:spPr bwMode="auto">
          <a:xfrm>
            <a:off x="438150" y="1603375"/>
            <a:ext cx="436245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102753" tIns="51377" rIns="102753" bIns="51377">
            <a:spAutoFit/>
          </a:bodyPr>
          <a:lstStyle/>
          <a:p>
            <a:pPr marL="173038" indent="-173038" defTabSz="1028700" eaLnBrk="0" hangingPunct="0">
              <a:lnSpc>
                <a:spcPct val="95000"/>
              </a:lnSpc>
              <a:spcBef>
                <a:spcPct val="35000"/>
              </a:spcBef>
              <a:buClr>
                <a:schemeClr val="folHlink"/>
              </a:buClr>
              <a:defRPr/>
            </a:pPr>
            <a:r>
              <a:rPr lang="ru-RU" b="1">
                <a:latin typeface="+mn-lt"/>
              </a:rPr>
              <a:t>Коммутаторы серии </a:t>
            </a:r>
            <a:r>
              <a:rPr lang="en-US" b="1">
                <a:latin typeface="+mn-lt"/>
              </a:rPr>
              <a:t>Catalyst 2950</a:t>
            </a:r>
          </a:p>
        </p:txBody>
      </p:sp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228600" y="2095500"/>
            <a:ext cx="8178800" cy="10922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2149475"/>
            <a:ext cx="7981950" cy="1219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365" tIns="45687" rIns="91365" bIns="45687"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600" b="1">
                <a:latin typeface="Courier New" pitchFamily="49" charset="0"/>
              </a:rPr>
              <a:t>SwitchX(config-if)#switchport port-security [  mac-address mac-address | mac-address sticky [mac-address] | maximum value | violation {restrict | shutdown}]</a:t>
            </a:r>
            <a:r>
              <a:rPr lang="en-US" sz="1600">
                <a:latin typeface="Courier New" pitchFamily="49" charset="0"/>
              </a:rPr>
              <a:t> </a:t>
            </a:r>
          </a:p>
          <a:p>
            <a:pPr eaLnBrk="0" hangingPunct="0">
              <a:lnSpc>
                <a:spcPct val="90000"/>
              </a:lnSpc>
            </a:pPr>
            <a:endParaRPr lang="en-US" sz="1600">
              <a:latin typeface="Courier New" pitchFamily="49" charset="0"/>
            </a:endParaRPr>
          </a:p>
          <a:p>
            <a:pPr algn="ctr" eaLnBrk="0" hangingPunct="0"/>
            <a:endParaRPr lang="en-US" sz="1600" b="1">
              <a:latin typeface="Courier New" pitchFamily="49" charset="0"/>
            </a:endParaRP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228600" y="3551238"/>
            <a:ext cx="8763000" cy="216376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304800" y="3722688"/>
            <a:ext cx="8839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6432" tIns="58217" rIns="116432" bIns="58217">
            <a:spAutoFit/>
          </a:bodyPr>
          <a:lstStyle/>
          <a:p>
            <a:pPr defTabSz="1028700" eaLnBrk="0" hangingPunct="0"/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SwitchX(config)#interface fa0/5</a:t>
            </a:r>
          </a:p>
          <a:p>
            <a:pPr defTabSz="1028700" eaLnBrk="0" hangingPunct="0"/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SwitchX(config-if)#switchport mode access</a:t>
            </a:r>
          </a:p>
          <a:p>
            <a:pPr defTabSz="1028700" eaLnBrk="0" hangingPunct="0"/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SwitchX(config-if)#switchport port-security</a:t>
            </a:r>
          </a:p>
          <a:p>
            <a:pPr defTabSz="1028700" eaLnBrk="0" hangingPunct="0"/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SwitchX(config-if)#switchport port-security maximum 1</a:t>
            </a:r>
          </a:p>
          <a:p>
            <a:pPr defTabSz="1028700" eaLnBrk="0" hangingPunct="0"/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SwitchX(config-if)#switchport port-security mac-address </a:t>
            </a:r>
            <a:r>
              <a:rPr lang="en-US" sz="1500" b="1">
                <a:latin typeface="Courier New" pitchFamily="49" charset="0"/>
              </a:rPr>
              <a:t>00d0.58ad.cb1f</a:t>
            </a:r>
            <a:endParaRPr lang="en-US" sz="1500" b="1">
              <a:solidFill>
                <a:srgbClr val="000000"/>
              </a:solidFill>
              <a:latin typeface="Courier New" pitchFamily="49" charset="0"/>
            </a:endParaRPr>
          </a:p>
          <a:p>
            <a:pPr defTabSz="1028700" eaLnBrk="0" hangingPunct="0"/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SwitchX(config-if)#switchport port-security violation shutdown</a:t>
            </a:r>
            <a:r>
              <a:rPr lang="ru-RU" sz="1600" b="1">
                <a:solidFill>
                  <a:srgbClr val="000000"/>
                </a:solidFill>
                <a:latin typeface="Courier New" pitchFamily="49" charset="0"/>
              </a:rPr>
              <a:t/>
            </a:r>
            <a:br>
              <a:rPr lang="ru-RU" sz="1600" b="1">
                <a:solidFill>
                  <a:srgbClr val="000000"/>
                </a:solidFill>
                <a:latin typeface="Courier New" pitchFamily="49" charset="0"/>
              </a:rPr>
            </a:b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SwitchX</a:t>
            </a:r>
            <a:r>
              <a:rPr lang="ru-RU" sz="1600" b="1">
                <a:latin typeface="Courier New" pitchFamily="49" charset="0"/>
              </a:rPr>
              <a:t>(config-if)#switchport port-security aging time 10</a:t>
            </a:r>
            <a:r>
              <a:rPr lang="ru-RU" sz="1500">
                <a:latin typeface="Courier New" pitchFamily="49" charset="0"/>
              </a:rPr>
              <a:t> </a:t>
            </a:r>
            <a:endParaRPr lang="en-US" sz="1500">
              <a:latin typeface="Courier New" pitchFamily="49" charset="0"/>
            </a:endParaRPr>
          </a:p>
        </p:txBody>
      </p:sp>
      <p:sp>
        <p:nvSpPr>
          <p:cNvPr id="3789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Обеспечение безопасности портов</a:t>
            </a:r>
            <a:endParaRPr lang="en-US" sz="3200" dirty="0" smtClean="0"/>
          </a:p>
        </p:txBody>
      </p:sp>
      <p:sp>
        <p:nvSpPr>
          <p:cNvPr id="8" name="Номер слайда 7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39D5B00-0C95-452B-8F85-F81218E19451}" type="slidenum">
              <a:rPr lang="ru-RU" sz="1400">
                <a:latin typeface="+mn-lt"/>
              </a:rPr>
              <a:pPr algn="r">
                <a:defRPr/>
              </a:pPr>
              <a:t>18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32D610FC-2929-4BFC-842F-2262A0292910}" type="slidenum">
              <a:rPr lang="ru-RU"/>
              <a:pPr>
                <a:defRPr/>
              </a:pPr>
              <a:t>19</a:t>
            </a:fld>
            <a:endParaRPr lang="ru-RU"/>
          </a:p>
        </p:txBody>
      </p:sp>
      <p:sp>
        <p:nvSpPr>
          <p:cNvPr id="39937" name="Rectangle 2"/>
          <p:cNvSpPr>
            <a:spLocks noChangeArrowheads="1"/>
          </p:cNvSpPr>
          <p:nvPr/>
        </p:nvSpPr>
        <p:spPr bwMode="auto">
          <a:xfrm>
            <a:off x="631825" y="1604963"/>
            <a:ext cx="7742238" cy="7048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39938" name="Rectangle 3"/>
          <p:cNvSpPr>
            <a:spLocks noChangeArrowheads="1"/>
          </p:cNvSpPr>
          <p:nvPr/>
        </p:nvSpPr>
        <p:spPr bwMode="auto">
          <a:xfrm>
            <a:off x="658813" y="1590675"/>
            <a:ext cx="7697787" cy="7715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102753" tIns="51377" rIns="102753" bIns="51377">
            <a:spAutoFit/>
          </a:bodyPr>
          <a:lstStyle/>
          <a:p>
            <a:pPr defTabSz="1028700" eaLnBrk="0" hangingPunct="0"/>
            <a:r>
              <a:rPr lang="en-US" sz="1400" b="1">
                <a:latin typeface="Courier New" pitchFamily="49" charset="0"/>
              </a:rPr>
              <a:t>SwitchX#show port-security</a:t>
            </a:r>
            <a:r>
              <a:rPr lang="en-US" sz="1600" b="1">
                <a:latin typeface="Courier New" pitchFamily="49" charset="0"/>
              </a:rPr>
              <a:t> </a:t>
            </a:r>
            <a:r>
              <a:rPr lang="en-US" sz="1400">
                <a:latin typeface="Courier New" pitchFamily="49" charset="0"/>
              </a:rPr>
              <a:t>[</a:t>
            </a:r>
            <a:r>
              <a:rPr lang="en-US" sz="1400" b="1">
                <a:latin typeface="Courier New" pitchFamily="49" charset="0"/>
              </a:rPr>
              <a:t>interface </a:t>
            </a:r>
            <a:r>
              <a:rPr lang="en-US" sz="1400" i="1">
                <a:latin typeface="Courier New" pitchFamily="49" charset="0"/>
              </a:rPr>
              <a:t>interface-id</a:t>
            </a:r>
            <a:r>
              <a:rPr lang="en-US" sz="1400">
                <a:latin typeface="Courier New" pitchFamily="49" charset="0"/>
              </a:rPr>
              <a:t>] [</a:t>
            </a:r>
            <a:r>
              <a:rPr lang="en-US" sz="1400" b="1">
                <a:latin typeface="Courier New" pitchFamily="49" charset="0"/>
              </a:rPr>
              <a:t>address</a:t>
            </a:r>
            <a:r>
              <a:rPr lang="en-US" sz="1400">
                <a:latin typeface="Courier New" pitchFamily="49" charset="0"/>
              </a:rPr>
              <a:t>] [ </a:t>
            </a:r>
            <a:r>
              <a:rPr lang="en-US" sz="1400" b="1">
                <a:latin typeface="Courier New" pitchFamily="49" charset="0"/>
              </a:rPr>
              <a:t>| </a:t>
            </a:r>
            <a:r>
              <a:rPr lang="en-US" sz="1400">
                <a:latin typeface="Courier New" pitchFamily="49" charset="0"/>
              </a:rPr>
              <a:t>{</a:t>
            </a:r>
            <a:r>
              <a:rPr lang="en-US" sz="1400" b="1">
                <a:latin typeface="Courier New" pitchFamily="49" charset="0"/>
              </a:rPr>
              <a:t>begin </a:t>
            </a:r>
            <a:r>
              <a:rPr lang="en-US" sz="1400">
                <a:latin typeface="Courier New" pitchFamily="49" charset="0"/>
              </a:rPr>
              <a:t>| </a:t>
            </a:r>
            <a:r>
              <a:rPr lang="en-US" sz="1400" b="1">
                <a:latin typeface="Courier New" pitchFamily="49" charset="0"/>
              </a:rPr>
              <a:t>exclude </a:t>
            </a:r>
            <a:r>
              <a:rPr lang="en-US" sz="1400">
                <a:latin typeface="Courier New" pitchFamily="49" charset="0"/>
              </a:rPr>
              <a:t>| </a:t>
            </a:r>
            <a:r>
              <a:rPr lang="en-US" sz="1400" b="1">
                <a:latin typeface="Courier New" pitchFamily="49" charset="0"/>
              </a:rPr>
              <a:t>include</a:t>
            </a:r>
            <a:r>
              <a:rPr lang="en-US" sz="1400">
                <a:latin typeface="Courier New" pitchFamily="49" charset="0"/>
              </a:rPr>
              <a:t>} </a:t>
            </a:r>
            <a:r>
              <a:rPr lang="en-US" sz="1400" i="1">
                <a:latin typeface="Courier New" pitchFamily="49" charset="0"/>
              </a:rPr>
              <a:t>expression</a:t>
            </a:r>
            <a:r>
              <a:rPr lang="en-US" sz="1400">
                <a:latin typeface="Courier New" pitchFamily="49" charset="0"/>
              </a:rPr>
              <a:t>]</a:t>
            </a:r>
          </a:p>
          <a:p>
            <a:pPr defTabSz="1028700" eaLnBrk="0" hangingPunct="0"/>
            <a:endParaRPr lang="en-US" sz="1400" b="1">
              <a:latin typeface="Courier New" pitchFamily="49" charset="0"/>
            </a:endParaRP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631825" y="2646363"/>
            <a:ext cx="7773988" cy="31781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lIns="116532" tIns="58267" rIns="116532" bIns="58267">
            <a:spAutoFit/>
          </a:bodyPr>
          <a:lstStyle/>
          <a:p>
            <a:endParaRPr lang="ru-RU"/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901700" y="2786063"/>
            <a:ext cx="6770688" cy="324326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365" tIns="45687" rIns="91365" bIns="45687" anchor="ctr">
            <a:spAutoFit/>
          </a:bodyPr>
          <a:lstStyle/>
          <a:p>
            <a:pPr eaLnBrk="0" hangingPunct="0"/>
            <a:r>
              <a:rPr lang="en-US" sz="1600" b="1">
                <a:latin typeface="Courier New" pitchFamily="49" charset="0"/>
              </a:rPr>
              <a:t>SwitchX#</a:t>
            </a:r>
            <a:r>
              <a:rPr lang="en-US" sz="1600" b="1">
                <a:latin typeface="Courier New" pitchFamily="49" charset="0"/>
                <a:cs typeface="Times New Roman" pitchFamily="18" charset="0"/>
              </a:rPr>
              <a:t>show port-security interface fastethernet 0/5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Port Security              : Enabled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Port Status                : Secure-up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Violation Mode             : Shutdown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Aging Time                 : 20 mins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Aging Type                 : Absolute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SecureStatic Address Aging : Disabled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Maximum MAC Addresses      : 1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Total MAC Addresses        : 1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Configured MAC Addresses   : 0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Sticky MAC Addresses       : 0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Last Source Address        : 0000.0000.0000</a:t>
            </a:r>
          </a:p>
          <a:p>
            <a:pPr eaLnBrk="0" hangingPunct="0">
              <a:lnSpc>
                <a:spcPct val="90000"/>
              </a:lnSpc>
            </a:pPr>
            <a:r>
              <a:rPr lang="en-US" sz="1600">
                <a:latin typeface="Courier New" pitchFamily="49" charset="0"/>
                <a:cs typeface="Times New Roman" pitchFamily="18" charset="0"/>
              </a:rPr>
              <a:t>Security Violation Count   : 0</a:t>
            </a:r>
            <a:endParaRPr lang="en-US" sz="1600" b="1">
              <a:latin typeface="Courier New" pitchFamily="49" charset="0"/>
              <a:cs typeface="Times New Roman" pitchFamily="18" charset="0"/>
            </a:endParaRPr>
          </a:p>
          <a:p>
            <a:pPr eaLnBrk="0" hangingPunct="0"/>
            <a:endParaRPr lang="en-US" sz="1600" b="1">
              <a:latin typeface="Courier New" pitchFamily="49" charset="0"/>
              <a:cs typeface="Times New Roman" pitchFamily="18" charset="0"/>
            </a:endParaRPr>
          </a:p>
        </p:txBody>
      </p:sp>
      <p:sp>
        <p:nvSpPr>
          <p:cNvPr id="3994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Проверка настроек безопасности портов (1 из 2)</a:t>
            </a:r>
            <a:endParaRPr lang="en-US" sz="3200" dirty="0" smtClean="0"/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ED320A4-4BAC-4C69-826E-C660DC76D2EB}" type="slidenum">
              <a:rPr lang="ru-RU" sz="1400">
                <a:latin typeface="+mn-lt"/>
              </a:rPr>
              <a:pPr algn="r">
                <a:defRPr/>
              </a:pPr>
              <a:t>19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DC1315F6-231B-4BFF-860A-2396F54237AF}" type="slidenum">
              <a:rPr lang="ru-RU"/>
              <a:pPr>
                <a:defRPr/>
              </a:pPr>
              <a:t>20</a:t>
            </a:fld>
            <a:endParaRPr lang="ru-RU"/>
          </a:p>
        </p:txBody>
      </p:sp>
      <p:sp>
        <p:nvSpPr>
          <p:cNvPr id="41985" name="Rectangle 2"/>
          <p:cNvSpPr>
            <a:spLocks noChangeArrowheads="1"/>
          </p:cNvSpPr>
          <p:nvPr/>
        </p:nvSpPr>
        <p:spPr bwMode="auto">
          <a:xfrm>
            <a:off x="296863" y="4167188"/>
            <a:ext cx="8604250" cy="178276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385763" y="4197350"/>
            <a:ext cx="8507412" cy="16065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lIns="68434" tIns="34216" rIns="68434" bIns="34216">
            <a:spAutoFit/>
          </a:bodyPr>
          <a:lstStyle/>
          <a:p>
            <a:pPr defTabSz="677863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SwitchX#sh port-security</a:t>
            </a:r>
          </a:p>
          <a:p>
            <a:pPr defTabSz="677863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Secure Port  MaxSecureAddr  CurrentAddr  SecurityViolation  Security Action</a:t>
            </a:r>
          </a:p>
          <a:p>
            <a:pPr defTabSz="677863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                (Count)       (Count)          (Count)</a:t>
            </a:r>
          </a:p>
          <a:p>
            <a:pPr defTabSz="677863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--------------------------------------------------------------------------</a:t>
            </a:r>
          </a:p>
          <a:p>
            <a:pPr defTabSz="677863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      Fa0/5        1             1                0         Shutdown</a:t>
            </a:r>
          </a:p>
          <a:p>
            <a:pPr defTabSz="677863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---------------------------------------------------------------------------</a:t>
            </a:r>
          </a:p>
          <a:p>
            <a:pPr defTabSz="677863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Total Addresses in System (excluding one mac per port)     : 0</a:t>
            </a:r>
          </a:p>
          <a:p>
            <a:pPr defTabSz="677863"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Max Addresses limit in System (excluding one mac per port) : 1024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298450" y="1728788"/>
            <a:ext cx="7781925" cy="21288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355600" y="1831975"/>
            <a:ext cx="7961313" cy="201295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lIns="91365" tIns="45687" rIns="91365" bIns="45687" anchor="ctr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SwitchX#sh port-security address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          Secure Mac Address Table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-------------------------------------------------------------------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Vlan    Mac Address       Type                Ports   Remaining Age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                                                         (mins)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----    -----------       ----                -----   -------------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 1      0008.dddd.eeee    SecureConfigured    Fa0/5        -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-------------------------------------------------------------------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Total Addresses in System (excluding one mac per port)     : 0 </a:t>
            </a:r>
          </a:p>
          <a:p>
            <a:pPr eaLnBrk="0" hangingPunct="0">
              <a:lnSpc>
                <a:spcPct val="90000"/>
              </a:lnSpc>
            </a:pPr>
            <a:r>
              <a:rPr lang="en-US" sz="1400" b="1">
                <a:latin typeface="Courier New" pitchFamily="49" charset="0"/>
              </a:rPr>
              <a:t>Max Addresses limit in System (excluding one mac per port) : 1024</a:t>
            </a:r>
          </a:p>
        </p:txBody>
      </p:sp>
      <p:sp>
        <p:nvSpPr>
          <p:cNvPr id="4198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Проверка настроек безопасности портов (</a:t>
            </a:r>
            <a:r>
              <a:rPr lang="en-US" sz="3200" dirty="0" smtClean="0"/>
              <a:t>2</a:t>
            </a:r>
            <a:r>
              <a:rPr lang="ru-RU" sz="3200" dirty="0" smtClean="0"/>
              <a:t> из 2)</a:t>
            </a:r>
            <a:endParaRPr lang="en-US" sz="3200" dirty="0" smtClean="0"/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62851DF4-A878-411F-A131-EF85BBA6AEE6}" type="slidenum">
              <a:rPr lang="ru-RU" sz="1400">
                <a:latin typeface="+mn-lt"/>
              </a:rPr>
              <a:pPr algn="r">
                <a:defRPr/>
              </a:pPr>
              <a:t>20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C6FDF-157E-4984-8309-0C2A1D3714DC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1752600"/>
            <a:ext cx="8534400" cy="19177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73022" tIns="36510" rIns="73022" bIns="3651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200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Courier New" pitchFamily="49" charset="0"/>
                <a:cs typeface="Times New Roman" pitchFamily="18" charset="0"/>
              </a:rPr>
              <a:t>RouterX</a:t>
            </a:r>
            <a:r>
              <a:rPr lang="en-US" sz="2200" dirty="0">
                <a:latin typeface="Courier New" pitchFamily="49" charset="0"/>
                <a:cs typeface="Times New Roman" pitchFamily="18" charset="0"/>
              </a:rPr>
              <a:t># show </a:t>
            </a:r>
            <a:r>
              <a:rPr lang="en-US" sz="2200" dirty="0" err="1">
                <a:latin typeface="Courier New" pitchFamily="49" charset="0"/>
                <a:cs typeface="Times New Roman" pitchFamily="18" charset="0"/>
              </a:rPr>
              <a:t>ip</a:t>
            </a:r>
            <a:r>
              <a:rPr lang="en-US" sz="2200" dirty="0">
                <a:latin typeface="Courier New" pitchFamily="49" charset="0"/>
                <a:cs typeface="Times New Roman" pitchFamily="18" charset="0"/>
              </a:rPr>
              <a:t> route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200" dirty="0">
                <a:latin typeface="Courier New" pitchFamily="49" charset="0"/>
                <a:cs typeface="Times New Roman" pitchFamily="18" charset="0"/>
              </a:rPr>
              <a:t>     </a:t>
            </a:r>
            <a:r>
              <a:rPr lang="en-US" sz="2200" dirty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D</a:t>
            </a:r>
            <a:r>
              <a:rPr lang="en-US" sz="2200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sz="2000" dirty="0">
                <a:latin typeface="Courier New" pitchFamily="49" charset="0"/>
                <a:cs typeface="Times New Roman" pitchFamily="18" charset="0"/>
              </a:rPr>
              <a:t>192.168.1.0/24 [90/25789217] </a:t>
            </a:r>
            <a:r>
              <a:rPr lang="en-US" sz="2000" dirty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via 10.1.1.1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200" dirty="0">
                <a:latin typeface="Courier New" pitchFamily="49" charset="0"/>
                <a:cs typeface="Times New Roman" pitchFamily="18" charset="0"/>
              </a:rPr>
              <a:t>     </a:t>
            </a:r>
            <a:r>
              <a:rPr lang="en-US" sz="2200" dirty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R</a:t>
            </a:r>
            <a:r>
              <a:rPr lang="en-US" sz="2200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sz="2000" dirty="0">
                <a:latin typeface="Courier New" pitchFamily="49" charset="0"/>
                <a:cs typeface="Times New Roman" pitchFamily="18" charset="0"/>
              </a:rPr>
              <a:t>192.168.2.0/24 [120/4] </a:t>
            </a:r>
            <a:r>
              <a:rPr lang="en-US" sz="2000" dirty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via 10.1.1.2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200" dirty="0">
                <a:latin typeface="Courier New" pitchFamily="49" charset="0"/>
                <a:cs typeface="Times New Roman" pitchFamily="18" charset="0"/>
              </a:rPr>
              <a:t>     </a:t>
            </a:r>
            <a:r>
              <a:rPr lang="en-US" sz="2200" dirty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O</a:t>
            </a:r>
            <a:r>
              <a:rPr lang="en-US" sz="2200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sz="2000" dirty="0">
                <a:latin typeface="Courier New" pitchFamily="49" charset="0"/>
                <a:cs typeface="Times New Roman" pitchFamily="18" charset="0"/>
              </a:rPr>
              <a:t>192.168.3.0/24 [110/229840] </a:t>
            </a:r>
            <a:r>
              <a:rPr lang="en-US" sz="2000" dirty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via 10.1.1.3</a:t>
            </a:r>
          </a:p>
        </p:txBody>
      </p:sp>
      <p:sp>
        <p:nvSpPr>
          <p:cNvPr id="6" name="AutoShape 3"/>
          <p:cNvSpPr>
            <a:spLocks/>
          </p:cNvSpPr>
          <p:nvPr/>
        </p:nvSpPr>
        <p:spPr bwMode="auto">
          <a:xfrm>
            <a:off x="914400" y="2286000"/>
            <a:ext cx="457200" cy="1371600"/>
          </a:xfrm>
          <a:prstGeom prst="leftBrace">
            <a:avLst>
              <a:gd name="adj1" fmla="val 25000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3022" tIns="36510" rIns="73022" bIns="36510" anchor="ctr"/>
          <a:lstStyle/>
          <a:p>
            <a:pPr algn="ctr">
              <a:lnSpc>
                <a:spcPct val="100000"/>
              </a:lnSpc>
            </a:pPr>
            <a:endParaRPr lang="ru-RU" sz="1800">
              <a:solidFill>
                <a:srgbClr val="003366"/>
              </a:solidFill>
              <a:cs typeface="Times New Roman" pitchFamily="18" charset="0"/>
            </a:endParaRPr>
          </a:p>
        </p:txBody>
      </p:sp>
      <p:sp>
        <p:nvSpPr>
          <p:cNvPr id="7" name="AutoShape 4"/>
          <p:cNvSpPr>
            <a:spLocks/>
          </p:cNvSpPr>
          <p:nvPr/>
        </p:nvSpPr>
        <p:spPr bwMode="auto">
          <a:xfrm>
            <a:off x="8077200" y="2209800"/>
            <a:ext cx="457200" cy="1371600"/>
          </a:xfrm>
          <a:prstGeom prst="rightBrace">
            <a:avLst>
              <a:gd name="adj1" fmla="val 25000"/>
              <a:gd name="adj2" fmla="val 5000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3025" tIns="36512" rIns="73025" bIns="36512" anchor="ctr"/>
          <a:lstStyle/>
          <a:p>
            <a:endParaRPr lang="ru-RU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3400" y="2640013"/>
            <a:ext cx="304800" cy="5603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73022" tIns="36510" rIns="73022" bIns="3651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3200">
                <a:solidFill>
                  <a:srgbClr val="4798AB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8534400" y="2590800"/>
            <a:ext cx="304800" cy="5603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73022" tIns="36510" rIns="73022" bIns="3651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3200" dirty="0">
                <a:solidFill>
                  <a:schemeClr val="folHlink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33400" y="4572000"/>
            <a:ext cx="8077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121" tIns="45718" rIns="82121" bIns="45718"/>
          <a:lstStyle/>
          <a:p>
            <a:pPr marL="571500" lvl="1" indent="-457200" defTabSz="814388">
              <a:lnSpc>
                <a:spcPct val="85000"/>
              </a:lnSpc>
              <a:spcBef>
                <a:spcPct val="35000"/>
              </a:spcBef>
              <a:buClr>
                <a:srgbClr val="4798AB"/>
              </a:buClr>
              <a:buFontTx/>
              <a:buAutoNum type="arabicPeriod"/>
              <a:tabLst>
                <a:tab pos="800100" algn="l"/>
              </a:tabLst>
            </a:pPr>
            <a:r>
              <a:rPr lang="ru-RU" sz="2000" dirty="0">
                <a:cs typeface="Times New Roman" pitchFamily="18" charset="0"/>
              </a:rPr>
              <a:t>По адресу назначения определять, через какой интерфейс переслать пакет </a:t>
            </a:r>
            <a:r>
              <a:rPr lang="ru-RU" sz="2000" dirty="0" smtClean="0">
                <a:cs typeface="Times New Roman" pitchFamily="18" charset="0"/>
              </a:rPr>
              <a:t>дальше</a:t>
            </a:r>
            <a:r>
              <a:rPr lang="en-US" sz="2000" dirty="0" smtClean="0">
                <a:cs typeface="Times New Roman" pitchFamily="18" charset="0"/>
              </a:rPr>
              <a:t> </a:t>
            </a:r>
            <a:endParaRPr lang="en-US" sz="2000" dirty="0"/>
          </a:p>
          <a:p>
            <a:pPr marL="571500" lvl="1" indent="-457200" defTabSz="814388">
              <a:lnSpc>
                <a:spcPct val="85000"/>
              </a:lnSpc>
              <a:spcBef>
                <a:spcPct val="35000"/>
              </a:spcBef>
              <a:buClr>
                <a:srgbClr val="4798AB"/>
              </a:buClr>
              <a:buFontTx/>
              <a:buAutoNum type="arabicPeriod"/>
              <a:tabLst>
                <a:tab pos="800100" algn="l"/>
              </a:tabLst>
            </a:pPr>
            <a:r>
              <a:rPr lang="ru-RU" sz="2000" b="0" dirty="0" smtClean="0">
                <a:cs typeface="Times New Roman" pitchFamily="18" charset="0"/>
              </a:rPr>
              <a:t>Передавать соседним маршрутизаторам сведения о тех сетях, в которые он умеет пересылать пакеты</a:t>
            </a:r>
            <a:endParaRPr lang="en-US" sz="2000" b="0" dirty="0">
              <a:cs typeface="Times New Roman" pitchFamily="18" charset="0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title"/>
          </p:nvPr>
        </p:nvSpPr>
        <p:spPr>
          <a:xfrm>
            <a:off x="655638" y="457200"/>
            <a:ext cx="8145462" cy="838200"/>
          </a:xfrm>
        </p:spPr>
        <p:txBody>
          <a:bodyPr/>
          <a:lstStyle/>
          <a:p>
            <a:r>
              <a:rPr lang="ru-RU" sz="3200" dirty="0" smtClean="0"/>
              <a:t>Функции </a:t>
            </a:r>
            <a:r>
              <a:rPr lang="ru-RU" sz="3200" dirty="0" err="1" smtClean="0"/>
              <a:t>маршрутизаторов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C6FDF-157E-4984-8309-0C2A1D3714DC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655638" y="457200"/>
            <a:ext cx="8145462" cy="838200"/>
          </a:xfrm>
        </p:spPr>
        <p:txBody>
          <a:bodyPr/>
          <a:lstStyle/>
          <a:p>
            <a:r>
              <a:rPr lang="ru-RU" sz="3200" dirty="0" smtClean="0"/>
              <a:t>Таблицы маршрутизации</a:t>
            </a:r>
            <a:endParaRPr lang="en-US" sz="3200" dirty="0"/>
          </a:p>
        </p:txBody>
      </p:sp>
      <p:pic>
        <p:nvPicPr>
          <p:cNvPr id="7" name="Рисунок 6" descr="Рисунок1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1600" y="1371600"/>
            <a:ext cx="6572111" cy="4991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C6FDF-157E-4984-8309-0C2A1D3714DC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55638" y="457200"/>
            <a:ext cx="8145462" cy="838200"/>
          </a:xfrm>
        </p:spPr>
        <p:txBody>
          <a:bodyPr/>
          <a:lstStyle/>
          <a:p>
            <a:r>
              <a:rPr lang="ru-RU" sz="3200" dirty="0" smtClean="0"/>
              <a:t>Записи в таблице маршрутизации</a:t>
            </a:r>
            <a:endParaRPr lang="en-US" sz="32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447801"/>
            <a:ext cx="845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400" kern="0" dirty="0" smtClean="0">
                <a:latin typeface="+mn-lt"/>
              </a:rPr>
              <a:t>Подключенные сети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сети, адреса из которых настроены на интерфейсах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маршрутизатора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Статические маршруты</a:t>
            </a:r>
            <a:r>
              <a:rPr lang="ru-RU" sz="2400" kern="0" dirty="0" smtClean="0">
                <a:latin typeface="+mn-lt"/>
              </a:rPr>
              <a:t> – маршруты, заданные администратором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Динамические маршруты –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маршруты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, вычисленные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 устройством в результате обмена маршрутной информацией по одному из протоколов маршрутизации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Times New Roman" pitchFamily="18" charset="0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Маршрут по умолчанию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: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статический или динамический маршрут, по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 которому будут пересылаться пакеты, если путь к адресу назначения не задан в таблице явно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C6FDF-157E-4984-8309-0C2A1D3714DC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55638" y="457200"/>
            <a:ext cx="8145462" cy="838200"/>
          </a:xfrm>
          <a:noFill/>
          <a:ln/>
        </p:spPr>
        <p:txBody>
          <a:bodyPr lIns="82072" tIns="41035" rIns="82072" bIns="41035"/>
          <a:lstStyle/>
          <a:p>
            <a:r>
              <a:rPr lang="ru-RU" sz="3200" dirty="0" smtClean="0"/>
              <a:t>Маршрутизация между </a:t>
            </a:r>
            <a:r>
              <a:rPr lang="en-US" sz="3200" dirty="0" smtClean="0"/>
              <a:t>VLAN’</a:t>
            </a:r>
            <a:r>
              <a:rPr lang="ru-RU" sz="3200" dirty="0" err="1" smtClean="0"/>
              <a:t>ами</a:t>
            </a:r>
            <a:endParaRPr lang="en-US" sz="320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66800" y="5638800"/>
            <a:ext cx="7162800" cy="615553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>
            <a:spAutoFit/>
          </a:bodyPr>
          <a:lstStyle/>
          <a:p>
            <a:pPr marL="233363" indent="-233363">
              <a:lnSpc>
                <a:spcPct val="100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000" b="0" dirty="0" smtClean="0"/>
              <a:t>Для пересылки данных между вещательными доменами необходим маршрутизатор</a:t>
            </a:r>
            <a:endParaRPr lang="en-US" sz="2000" b="0" dirty="0"/>
          </a:p>
        </p:txBody>
      </p:sp>
      <p:pic>
        <p:nvPicPr>
          <p:cNvPr id="8" name="Рисунок 7" descr="Рисунок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" y="1295400"/>
            <a:ext cx="8429625" cy="3977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C6FDF-157E-4984-8309-0C2A1D3714DC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pic>
        <p:nvPicPr>
          <p:cNvPr id="5" name="Picture 16" descr="327P_08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288" y="2549525"/>
            <a:ext cx="8078787" cy="1658938"/>
          </a:xfrm>
          <a:prstGeom prst="rect">
            <a:avLst/>
          </a:prstGeom>
          <a:noFill/>
        </p:spPr>
      </p:pic>
      <p:sp>
        <p:nvSpPr>
          <p:cNvPr id="6" name="Rectangle 8"/>
          <p:cNvSpPr>
            <a:spLocks noGrp="1" noChangeArrowheads="1"/>
          </p:cNvSpPr>
          <p:nvPr>
            <p:ph type="title"/>
          </p:nvPr>
        </p:nvSpPr>
        <p:spPr>
          <a:xfrm>
            <a:off x="655638" y="457200"/>
            <a:ext cx="8145462" cy="838200"/>
          </a:xfrm>
        </p:spPr>
        <p:txBody>
          <a:bodyPr/>
          <a:lstStyle/>
          <a:p>
            <a:r>
              <a:rPr lang="ru-RU" sz="3200" dirty="0" smtClean="0"/>
              <a:t>Создание логических </a:t>
            </a:r>
            <a:r>
              <a:rPr lang="ru-RU" sz="3200" dirty="0" err="1" smtClean="0"/>
              <a:t>подинтерфейсов</a:t>
            </a:r>
            <a:r>
              <a:rPr lang="ru-RU" sz="3200" dirty="0" smtClean="0"/>
              <a:t> на основе одного физического</a:t>
            </a:r>
            <a:endParaRPr lang="en-US" sz="3200" dirty="0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228600" y="5139779"/>
            <a:ext cx="86106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1">
            <a:spAutoFit/>
          </a:bodyPr>
          <a:lstStyle/>
          <a:p>
            <a:pPr marL="2286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000" b="0" dirty="0" smtClean="0"/>
              <a:t>Для каждого вещательного домена, подключенного к маршрутизатору через </a:t>
            </a:r>
            <a:r>
              <a:rPr lang="ru-RU" sz="2000" b="0" dirty="0" err="1" smtClean="0"/>
              <a:t>транк</a:t>
            </a:r>
            <a:r>
              <a:rPr lang="ru-RU" sz="2000" b="0" dirty="0" smtClean="0"/>
              <a:t>, нужно создать свой логический </a:t>
            </a:r>
            <a:r>
              <a:rPr lang="ru-RU" sz="2000" b="0" dirty="0" err="1" smtClean="0"/>
              <a:t>подинтерфейс</a:t>
            </a:r>
            <a:endParaRPr lang="en-US" sz="20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C6FDF-157E-4984-8309-0C2A1D3714DC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55638" y="457200"/>
            <a:ext cx="8145462" cy="838200"/>
          </a:xfrm>
        </p:spPr>
        <p:txBody>
          <a:bodyPr/>
          <a:lstStyle/>
          <a:p>
            <a:r>
              <a:rPr lang="ru-RU" dirty="0" smtClean="0"/>
              <a:t>Реализация «</a:t>
            </a:r>
            <a:r>
              <a:rPr lang="en-US" dirty="0" smtClean="0"/>
              <a:t>router-on-a-stick</a:t>
            </a:r>
            <a:r>
              <a:rPr lang="ru-RU" dirty="0" smtClean="0"/>
              <a:t>»</a:t>
            </a:r>
            <a:endParaRPr lang="en-US" dirty="0"/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661988" y="1828800"/>
            <a:ext cx="7820025" cy="3443288"/>
            <a:chOff x="337" y="1440"/>
            <a:chExt cx="4926" cy="2169"/>
          </a:xfrm>
        </p:grpSpPr>
        <p:pic>
          <p:nvPicPr>
            <p:cNvPr id="7" name="Picture 7" descr="327P_516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7" y="1440"/>
              <a:ext cx="3743" cy="2044"/>
            </a:xfrm>
            <a:prstGeom prst="rect">
              <a:avLst/>
            </a:prstGeom>
            <a:noFill/>
          </p:spPr>
        </p:pic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2784" y="2465"/>
              <a:ext cx="2479" cy="1144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814388"/>
              <a:r>
                <a:rPr lang="en-US" sz="1400" dirty="0">
                  <a:latin typeface="Courier New" pitchFamily="49" charset="0"/>
                </a:rPr>
                <a:t>interface </a:t>
              </a:r>
              <a:r>
                <a:rPr lang="en-US" sz="1400" dirty="0" err="1">
                  <a:latin typeface="Courier New" pitchFamily="49" charset="0"/>
                </a:rPr>
                <a:t>fastethernet</a:t>
              </a:r>
              <a:r>
                <a:rPr lang="en-US" sz="1400" dirty="0">
                  <a:latin typeface="Courier New" pitchFamily="49" charset="0"/>
                </a:rPr>
                <a:t> 0/0</a:t>
              </a:r>
            </a:p>
            <a:p>
              <a:pPr defTabSz="814388"/>
              <a:r>
                <a:rPr lang="en-US" sz="1400" dirty="0">
                  <a:latin typeface="Courier New" pitchFamily="49" charset="0"/>
                </a:rPr>
                <a:t>  </a:t>
              </a:r>
              <a:r>
                <a:rPr lang="en-US" sz="1400" dirty="0" smtClean="0">
                  <a:latin typeface="Courier New" pitchFamily="49" charset="0"/>
                </a:rPr>
                <a:t>no </a:t>
              </a:r>
              <a:r>
                <a:rPr lang="en-US" sz="1400" dirty="0" err="1" smtClean="0">
                  <a:latin typeface="Courier New" pitchFamily="49" charset="0"/>
                </a:rPr>
                <a:t>ip</a:t>
              </a:r>
              <a:r>
                <a:rPr lang="en-US" sz="1400" dirty="0" smtClean="0">
                  <a:latin typeface="Courier New" pitchFamily="49" charset="0"/>
                </a:rPr>
                <a:t> address</a:t>
              </a:r>
              <a:endParaRPr lang="en-US" sz="1400" dirty="0">
                <a:latin typeface="Courier New" pitchFamily="49" charset="0"/>
              </a:endParaRPr>
            </a:p>
            <a:p>
              <a:pPr defTabSz="814388"/>
              <a:r>
                <a:rPr lang="en-US" sz="1400" dirty="0" smtClean="0">
                  <a:latin typeface="Courier New" pitchFamily="49" charset="0"/>
                </a:rPr>
                <a:t>interface </a:t>
              </a:r>
              <a:r>
                <a:rPr lang="en-US" sz="1400" dirty="0" err="1" smtClean="0">
                  <a:latin typeface="Courier New" pitchFamily="49" charset="0"/>
                </a:rPr>
                <a:t>fastethernet</a:t>
              </a:r>
              <a:r>
                <a:rPr lang="en-US" sz="1400" dirty="0" smtClean="0">
                  <a:latin typeface="Courier New" pitchFamily="49" charset="0"/>
                </a:rPr>
                <a:t> 0/0.1</a:t>
              </a:r>
            </a:p>
            <a:p>
              <a:pPr defTabSz="814388"/>
              <a:r>
                <a:rPr lang="en-US" sz="1400" dirty="0" smtClean="0">
                  <a:latin typeface="Courier New" pitchFamily="49" charset="0"/>
                </a:rPr>
                <a:t>  </a:t>
              </a:r>
              <a:r>
                <a:rPr lang="en-US" sz="1400" dirty="0" err="1" smtClean="0">
                  <a:latin typeface="Courier New" pitchFamily="49" charset="0"/>
                </a:rPr>
                <a:t>ip</a:t>
              </a:r>
              <a:r>
                <a:rPr lang="en-US" sz="1400" dirty="0" smtClean="0">
                  <a:latin typeface="Courier New" pitchFamily="49" charset="0"/>
                </a:rPr>
                <a:t> address 10.1.1.1 255.255.255.0</a:t>
              </a:r>
            </a:p>
            <a:p>
              <a:pPr defTabSz="814388"/>
              <a:r>
                <a:rPr lang="en-US" sz="1400" dirty="0" smtClean="0">
                  <a:latin typeface="Courier New" pitchFamily="49" charset="0"/>
                </a:rPr>
                <a:t>  encapsulation dot1q 1</a:t>
              </a:r>
            </a:p>
            <a:p>
              <a:pPr defTabSz="814388"/>
              <a:r>
                <a:rPr lang="en-US" sz="1400" dirty="0" smtClean="0">
                  <a:latin typeface="Courier New" pitchFamily="49" charset="0"/>
                </a:rPr>
                <a:t>interface </a:t>
              </a:r>
              <a:r>
                <a:rPr lang="en-US" sz="1400" dirty="0" err="1">
                  <a:latin typeface="Courier New" pitchFamily="49" charset="0"/>
                </a:rPr>
                <a:t>fastethernet</a:t>
              </a:r>
              <a:r>
                <a:rPr lang="en-US" sz="1400" dirty="0">
                  <a:latin typeface="Courier New" pitchFamily="49" charset="0"/>
                </a:rPr>
                <a:t> 0/0.2</a:t>
              </a:r>
            </a:p>
            <a:p>
              <a:pPr defTabSz="814388"/>
              <a:r>
                <a:rPr lang="en-US" sz="1400" dirty="0">
                  <a:latin typeface="Courier New" pitchFamily="49" charset="0"/>
                </a:rPr>
                <a:t>  </a:t>
              </a:r>
              <a:r>
                <a:rPr lang="en-US" sz="1400" dirty="0" err="1">
                  <a:latin typeface="Courier New" pitchFamily="49" charset="0"/>
                </a:rPr>
                <a:t>ip</a:t>
              </a:r>
              <a:r>
                <a:rPr lang="en-US" sz="1400" dirty="0">
                  <a:latin typeface="Courier New" pitchFamily="49" charset="0"/>
                </a:rPr>
                <a:t> address 10.2.2.1 255.255.255.0</a:t>
              </a:r>
            </a:p>
            <a:p>
              <a:pPr defTabSz="814388"/>
              <a:r>
                <a:rPr lang="en-US" sz="1400" dirty="0">
                  <a:latin typeface="Courier New" pitchFamily="49" charset="0"/>
                </a:rPr>
                <a:t>  encapsulation dot1q 2</a:t>
              </a: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3140" y="1824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 lIns="82124" tIns="41061" rIns="82124" bIns="41061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A1FB84E1-54CE-4447-B13D-AB8F9EB65FB0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Проблема: нет связи между хостами</a:t>
            </a:r>
            <a:endParaRPr lang="en-US" smtClean="0"/>
          </a:p>
        </p:txBody>
      </p:sp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algn="just"/>
            <a:r>
              <a:rPr lang="ru-RU" smtClean="0"/>
              <a:t>Проверить физическое подключение</a:t>
            </a:r>
          </a:p>
          <a:p>
            <a:pPr algn="just"/>
            <a:r>
              <a:rPr lang="ru-RU" smtClean="0"/>
              <a:t>Проверить настройки безопасности портов</a:t>
            </a:r>
          </a:p>
          <a:p>
            <a:pPr algn="just"/>
            <a:r>
              <a:rPr lang="ru-RU" smtClean="0"/>
              <a:t>Проверить, изучает ли коммутатор </a:t>
            </a:r>
            <a:r>
              <a:rPr lang="en-US" smtClean="0"/>
              <a:t>MAC</a:t>
            </a:r>
            <a:r>
              <a:rPr lang="ru-RU" smtClean="0"/>
              <a:t> адреса хостов </a:t>
            </a:r>
          </a:p>
          <a:p>
            <a:pPr algn="just"/>
            <a:r>
              <a:rPr lang="ru-RU" smtClean="0"/>
              <a:t>Проверить, не пересчитывается ли </a:t>
            </a:r>
            <a:r>
              <a:rPr lang="en-US" smtClean="0"/>
              <a:t>STP</a:t>
            </a:r>
            <a:endParaRPr lang="ru-RU" smtClean="0"/>
          </a:p>
          <a:p>
            <a:pPr algn="just"/>
            <a:r>
              <a:rPr lang="ru-RU" smtClean="0"/>
              <a:t>Если хосты в одной </a:t>
            </a:r>
            <a:r>
              <a:rPr lang="en-US" smtClean="0"/>
              <a:t>VLAN</a:t>
            </a:r>
            <a:r>
              <a:rPr lang="ru-RU" smtClean="0"/>
              <a:t>, они должны иметь </a:t>
            </a:r>
            <a:r>
              <a:rPr lang="en-US" smtClean="0"/>
              <a:t>IP </a:t>
            </a:r>
            <a:r>
              <a:rPr lang="ru-RU" smtClean="0"/>
              <a:t>адреса в одной подсети</a:t>
            </a:r>
          </a:p>
          <a:p>
            <a:pPr algn="just"/>
            <a:r>
              <a:rPr lang="ru-RU" smtClean="0"/>
              <a:t>Если хосты в разных </a:t>
            </a:r>
            <a:r>
              <a:rPr lang="en-US" smtClean="0"/>
              <a:t>VLAN</a:t>
            </a:r>
            <a:r>
              <a:rPr lang="ru-RU" smtClean="0"/>
              <a:t>, необходимо проверить маршрутизацию и транки</a:t>
            </a:r>
            <a:endParaRPr lang="en-US" smtClean="0"/>
          </a:p>
          <a:p>
            <a:pPr algn="just"/>
            <a:endParaRPr lang="en-US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A1EA58D1-DF35-4044-93EB-2107C44E4A58}" type="slidenum">
              <a:rPr lang="ru-RU" sz="1400">
                <a:latin typeface="+mn-lt"/>
              </a:rPr>
              <a:pPr algn="r">
                <a:defRPr/>
              </a:pPr>
              <a:t>27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750525BC-500F-4F2C-855A-1813382DCB04}" type="slidenum">
              <a:rPr lang="ru-RU"/>
              <a:pPr>
                <a:defRPr/>
              </a:pPr>
              <a:t>28</a:t>
            </a:fld>
            <a:endParaRPr lang="ru-RU"/>
          </a:p>
        </p:txBody>
      </p:sp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Вопросы?</a:t>
            </a:r>
          </a:p>
        </p:txBody>
      </p:sp>
      <p:sp>
        <p:nvSpPr>
          <p:cNvPr id="450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EDD42B16-7392-4B8E-B2AF-96ED4BAD5C8B}" type="slidenum">
              <a:rPr lang="ru-RU" sz="1400">
                <a:latin typeface="+mn-lt"/>
              </a:rPr>
              <a:pPr algn="r">
                <a:defRPr/>
              </a:pPr>
              <a:t>28</a:t>
            </a:fld>
            <a:endParaRPr lang="ru-RU" sz="14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oo many files design templat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02-Overview of OCTAVE and NIST 800-30</Template>
  <TotalTime>4133</TotalTime>
  <Words>2307</Words>
  <Application>Microsoft Macintosh PowerPoint</Application>
  <PresentationFormat>Экран (4:3)</PresentationFormat>
  <Paragraphs>274</Paragraphs>
  <Slides>28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Too many files design template</vt:lpstr>
      <vt:lpstr>Презентация PowerPoint</vt:lpstr>
      <vt:lpstr>Логика возникновения (1 из 5)</vt:lpstr>
      <vt:lpstr>Логика возникновения (2 из 5)</vt:lpstr>
      <vt:lpstr>Логика возникновения (3 из 5)</vt:lpstr>
      <vt:lpstr>Логика возникновения (4 из 5) Иерархическая адресация</vt:lpstr>
      <vt:lpstr>Логика возникновения (5 из 5)</vt:lpstr>
      <vt:lpstr>And more…</vt:lpstr>
      <vt:lpstr>Пример VLAN</vt:lpstr>
      <vt:lpstr>Функционирование VLAN</vt:lpstr>
      <vt:lpstr>Членство в VLAN</vt:lpstr>
      <vt:lpstr>Кадр 802.1Q</vt:lpstr>
      <vt:lpstr>Родные VLANы</vt:lpstr>
      <vt:lpstr>Добавление VLAN</vt:lpstr>
      <vt:lpstr>Добавление портов в VLAN</vt:lpstr>
      <vt:lpstr>Презентация PowerPoint</vt:lpstr>
      <vt:lpstr>Проверка настроек транка</vt:lpstr>
      <vt:lpstr>Просмотр членства портов в VLANах</vt:lpstr>
      <vt:lpstr>Обеспечение безопасности портов</vt:lpstr>
      <vt:lpstr>Проверка настроек безопасности портов (1 из 2)</vt:lpstr>
      <vt:lpstr>Проверка настроек безопасности портов (2 из 2)</vt:lpstr>
      <vt:lpstr>Функции маршрутизаторов</vt:lpstr>
      <vt:lpstr>Таблицы маршрутизации</vt:lpstr>
      <vt:lpstr>Записи в таблице маршрутизации</vt:lpstr>
      <vt:lpstr>Маршрутизация между VLAN’ами</vt:lpstr>
      <vt:lpstr>Создание логических подинтерфейсов на основе одного физического</vt:lpstr>
      <vt:lpstr>Реализация «router-on-a-stick»</vt:lpstr>
      <vt:lpstr>Проблема: нет связи между хостами</vt:lpstr>
      <vt:lpstr>Вопросы?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Сети, практикум</dc:title>
  <dc:subject> Настройка VLAN’ов и маршрутизации между ними </dc:subject>
  <dc:creator>Петухов Андрей</dc:creator>
  <cp:lastModifiedBy>Andrew Petukhov</cp:lastModifiedBy>
  <cp:revision>337</cp:revision>
  <cp:lastPrinted>1601-01-01T00:00:00Z</cp:lastPrinted>
  <dcterms:created xsi:type="dcterms:W3CDTF">2008-03-11T19:06:49Z</dcterms:created>
  <dcterms:modified xsi:type="dcterms:W3CDTF">2012-03-21T14:36:46Z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