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33"/>
  </p:notesMasterIdLst>
  <p:sldIdLst>
    <p:sldId id="288" r:id="rId2"/>
    <p:sldId id="292" r:id="rId3"/>
    <p:sldId id="258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69" r:id="rId12"/>
    <p:sldId id="277" r:id="rId13"/>
    <p:sldId id="278" r:id="rId14"/>
    <p:sldId id="279" r:id="rId15"/>
    <p:sldId id="280" r:id="rId16"/>
    <p:sldId id="281" r:id="rId17"/>
    <p:sldId id="282" r:id="rId18"/>
    <p:sldId id="284" r:id="rId19"/>
    <p:sldId id="285" r:id="rId20"/>
    <p:sldId id="286" r:id="rId21"/>
    <p:sldId id="287" r:id="rId22"/>
    <p:sldId id="293" r:id="rId23"/>
    <p:sldId id="294" r:id="rId24"/>
    <p:sldId id="295" r:id="rId25"/>
    <p:sldId id="296" r:id="rId26"/>
    <p:sldId id="298" r:id="rId27"/>
    <p:sldId id="299" r:id="rId28"/>
    <p:sldId id="300" r:id="rId29"/>
    <p:sldId id="301" r:id="rId30"/>
    <p:sldId id="302" r:id="rId31"/>
    <p:sldId id="290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349" autoAdjust="0"/>
  </p:normalViewPr>
  <p:slideViewPr>
    <p:cSldViewPr>
      <p:cViewPr varScale="1">
        <p:scale>
          <a:sx n="98" d="100"/>
          <a:sy n="98" d="100"/>
        </p:scale>
        <p:origin x="-19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41D80CE1-AB43-4A97-9CC3-151EA0FA13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4692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DB4A7D-078F-4488-B2A2-D423D0B97D81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1375" y="241300"/>
            <a:ext cx="5233988" cy="3925888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305300"/>
            <a:ext cx="5988050" cy="4184650"/>
          </a:xfrm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FA7474-A245-459E-A309-4FB869903790}" type="slidenum">
              <a:rPr lang="en-US"/>
              <a:pPr/>
              <a:t>2</a:t>
            </a:fld>
            <a:endParaRPr lang="en-US"/>
          </a:p>
        </p:txBody>
      </p:sp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5688" y="228600"/>
            <a:ext cx="4775200" cy="3581400"/>
          </a:xfrm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2763" y="4038600"/>
            <a:ext cx="5834062" cy="46482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079AF0-CF7C-4342-8274-1A3D634AC847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5688" y="228600"/>
            <a:ext cx="4775200" cy="35814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/>
          <a:lstStyle/>
          <a:p>
            <a:pPr eaLnBrk="1" hangingPunct="1">
              <a:spcBef>
                <a:spcPct val="15000"/>
              </a:spcBef>
              <a:spcAft>
                <a:spcPct val="15000"/>
              </a:spcAft>
            </a:pPr>
            <a:r>
              <a:rPr lang="en-US" dirty="0" smtClean="0"/>
              <a:t>CSU/DSU = Channel Service Unit/Data Service Unit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7D9DEA-C972-40C9-B080-FFC1DB172C94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5688" y="228600"/>
            <a:ext cx="4775200" cy="35814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1FBABF-43D7-49A2-9F80-BDE8641A1A57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5688" y="228600"/>
            <a:ext cx="4775200" cy="3581400"/>
          </a:xfrm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LMI = Local Management Interface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969783-7840-445B-98DA-953BC67046C7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5688" y="228600"/>
            <a:ext cx="4775200" cy="358140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532C47-70A3-485C-A3C9-EF8757911320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5688" y="228600"/>
            <a:ext cx="4775200" cy="35814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A07B0F-5854-4FC0-8F5C-6D13623913EC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5688" y="228600"/>
            <a:ext cx="4775200" cy="3581400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A2F6E5-9463-4CD7-8E0D-6220861E7F09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5688" y="228600"/>
            <a:ext cx="4775200" cy="3581400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3598C-C5EC-4E8D-9FAF-42DCC89F1F52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32" tIns="45716" rIns="91432" bIns="45716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5968DB-867A-4ED9-9954-154B9289F436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32" tIns="45716" rIns="91432" bIns="45716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E81A16-D16C-49E7-9C5E-FA73A589A3D6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 lIns="86488" tIns="43244" rIns="86488" bIns="43244"/>
          <a:lstStyle/>
          <a:p>
            <a:pPr eaLnBrk="1" hangingPunct="1">
              <a:spcBef>
                <a:spcPct val="15000"/>
              </a:spcBef>
            </a:pPr>
            <a:r>
              <a:rPr lang="en-US" sz="1100" dirty="0" err="1" smtClean="0"/>
              <a:t>Bandwith</a:t>
            </a:r>
            <a:r>
              <a:rPr lang="en-US" sz="1100" dirty="0" smtClean="0"/>
              <a:t> 64 – </a:t>
            </a:r>
            <a:r>
              <a:rPr lang="ru-RU" sz="1100" dirty="0" smtClean="0"/>
              <a:t>необязательная</a:t>
            </a:r>
            <a:r>
              <a:rPr lang="ru-RU" sz="1100" baseline="0" dirty="0" smtClean="0"/>
              <a:t> команда. Эта настройка позволяет задать скорость логического канала (чаще всего она будет ниже скорости физического канала) и требуется для корректной работы протоколов маршрутизации.</a:t>
            </a:r>
            <a:endParaRPr lang="en-US" sz="1100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BFB71A-B977-4253-91BC-6473DD852BCA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4263" y="292100"/>
            <a:ext cx="4689475" cy="3517900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z="11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0CD194-5C88-4AC4-8F7D-5192E70A493F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D40C92-FAF6-4664-B4B6-05647C8C6BB2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 lIns="86488" tIns="43244" rIns="86488" bIns="43244"/>
          <a:lstStyle/>
          <a:p>
            <a:pPr eaLnBrk="1" hangingPunct="1">
              <a:spcBef>
                <a:spcPct val="15000"/>
              </a:spcBef>
              <a:spcAft>
                <a:spcPct val="15000"/>
              </a:spcAft>
            </a:pPr>
            <a:endParaRPr lang="en-US" sz="1100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18CE18-C0C7-4DE0-A399-99AA3A314ACE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r>
              <a:rPr lang="ru-RU" dirty="0" smtClean="0"/>
              <a:t>На</a:t>
            </a:r>
            <a:r>
              <a:rPr lang="ru-RU" baseline="0" dirty="0" smtClean="0"/>
              <a:t> спицах необходимо тоже настраивать </a:t>
            </a:r>
            <a:r>
              <a:rPr lang="en-US" baseline="0" dirty="0" smtClean="0"/>
              <a:t>map </a:t>
            </a:r>
            <a:r>
              <a:rPr lang="ru-RU" baseline="0" dirty="0" smtClean="0"/>
              <a:t>из 3 команд! Т.к. </a:t>
            </a:r>
            <a:r>
              <a:rPr lang="en-US" baseline="0" dirty="0" smtClean="0"/>
              <a:t>Inverse-</a:t>
            </a:r>
            <a:r>
              <a:rPr lang="en-US" baseline="0" dirty="0" err="1" smtClean="0"/>
              <a:t>arp</a:t>
            </a:r>
            <a:r>
              <a:rPr lang="en-US" baseline="0" dirty="0" smtClean="0"/>
              <a:t> </a:t>
            </a:r>
            <a:r>
              <a:rPr lang="ru-RU" baseline="0" dirty="0" smtClean="0"/>
              <a:t>работает по принципу точка-точка, то у </a:t>
            </a:r>
            <a:r>
              <a:rPr lang="en-US" baseline="0" dirty="0" smtClean="0"/>
              <a:t>10.17.0.2 </a:t>
            </a:r>
            <a:r>
              <a:rPr lang="ru-RU" baseline="0" dirty="0" smtClean="0"/>
              <a:t>нет никаких шансов узнать, как обратиться к </a:t>
            </a:r>
            <a:r>
              <a:rPr lang="en-US" baseline="0" dirty="0" smtClean="0"/>
              <a:t>10.17.0.3</a:t>
            </a:r>
            <a:r>
              <a:rPr lang="ru-RU" baseline="0" dirty="0" smtClean="0"/>
              <a:t>. </a:t>
            </a:r>
          </a:p>
          <a:p>
            <a:pPr eaLnBrk="1" hangingPunct="1"/>
            <a:r>
              <a:rPr lang="ru-RU" baseline="0" dirty="0" smtClean="0"/>
              <a:t>Для этого на </a:t>
            </a:r>
            <a:r>
              <a:rPr lang="en-US" baseline="0" dirty="0" smtClean="0"/>
              <a:t>10.17.0.2</a:t>
            </a:r>
            <a:r>
              <a:rPr lang="ru-RU" baseline="0" dirty="0" smtClean="0"/>
              <a:t> пишется: </a:t>
            </a:r>
          </a:p>
          <a:p>
            <a:pPr eaLnBrk="1" hangingPunct="1"/>
            <a:r>
              <a:rPr lang="en-US" baseline="0" dirty="0" smtClean="0"/>
              <a:t>frame-relay map </a:t>
            </a:r>
            <a:r>
              <a:rPr lang="en-US" baseline="0" dirty="0" err="1" smtClean="0"/>
              <a:t>ip</a:t>
            </a:r>
            <a:r>
              <a:rPr lang="en-US" baseline="0" dirty="0" smtClean="0"/>
              <a:t> 10.17.0.</a:t>
            </a:r>
            <a:r>
              <a:rPr lang="ru-RU" baseline="0" dirty="0" smtClean="0"/>
              <a:t>1 120 </a:t>
            </a:r>
            <a:r>
              <a:rPr lang="en-US" baseline="0" dirty="0" smtClean="0"/>
              <a:t>//</a:t>
            </a:r>
            <a:r>
              <a:rPr lang="ru-RU" baseline="0" dirty="0" smtClean="0"/>
              <a:t>очевидно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frame-relay map </a:t>
            </a:r>
            <a:r>
              <a:rPr lang="en-US" baseline="0" dirty="0" err="1" smtClean="0"/>
              <a:t>ip</a:t>
            </a:r>
            <a:r>
              <a:rPr lang="en-US" baseline="0" dirty="0" smtClean="0"/>
              <a:t> 10.17.0.3</a:t>
            </a:r>
            <a:r>
              <a:rPr lang="ru-RU" baseline="0" dirty="0" smtClean="0"/>
              <a:t> 120 </a:t>
            </a:r>
            <a:r>
              <a:rPr lang="en-US" baseline="0" dirty="0" smtClean="0"/>
              <a:t>//</a:t>
            </a:r>
            <a:r>
              <a:rPr lang="ru-RU" baseline="0" dirty="0" smtClean="0"/>
              <a:t>следует из логики работы </a:t>
            </a:r>
            <a:r>
              <a:rPr lang="en-US" baseline="0" dirty="0" smtClean="0"/>
              <a:t>inverse-</a:t>
            </a:r>
            <a:r>
              <a:rPr lang="en-US" baseline="0" dirty="0" err="1" smtClean="0"/>
              <a:t>arp</a:t>
            </a:r>
            <a:r>
              <a:rPr lang="en-US" baseline="0" dirty="0" smtClean="0"/>
              <a:t> </a:t>
            </a:r>
            <a:r>
              <a:rPr lang="ru-RU" baseline="0" dirty="0" smtClean="0"/>
              <a:t>и необходимости всем хостам в одной сети общаться друг с другом</a:t>
            </a: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frame-relay map </a:t>
            </a:r>
            <a:r>
              <a:rPr lang="en-US" baseline="0" dirty="0" err="1" smtClean="0"/>
              <a:t>ip</a:t>
            </a:r>
            <a:r>
              <a:rPr lang="en-US" baseline="0" smtClean="0"/>
              <a:t> 10.17.0.</a:t>
            </a:r>
            <a:r>
              <a:rPr lang="en-US" baseline="0" dirty="0" smtClean="0"/>
              <a:t>4</a:t>
            </a:r>
            <a:r>
              <a:rPr lang="ru-RU" baseline="0" smtClean="0"/>
              <a:t> </a:t>
            </a:r>
            <a:r>
              <a:rPr lang="ru-RU" baseline="0" dirty="0" smtClean="0"/>
              <a:t>120</a:t>
            </a:r>
            <a:endParaRPr lang="en-US" dirty="0" smtClean="0"/>
          </a:p>
          <a:p>
            <a:pPr eaLnBrk="1" hangingPunct="1"/>
            <a:endParaRPr lang="ru-RU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467C3B-6C27-4D62-8378-EF13E746F288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47E82C-5DA9-489C-BF27-1371B4DB092C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C9A16B-EEC1-414D-BAE8-85F9B196D79D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7D7256-A970-4782-B961-7C31739F9902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4052888"/>
            <a:ext cx="5861050" cy="4633912"/>
          </a:xfrm>
          <a:noFill/>
          <a:ln/>
        </p:spPr>
        <p:txBody>
          <a:bodyPr lIns="86488" tIns="43244" rIns="86488" bIns="4324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BC0639-F84B-46FC-B144-019383D6EC21}" type="slidenum">
              <a:rPr lang="en-US"/>
              <a:pPr/>
              <a:t>22</a:t>
            </a:fld>
            <a:endParaRPr lang="en-US"/>
          </a:p>
        </p:txBody>
      </p:sp>
      <p:sp>
        <p:nvSpPr>
          <p:cNvPr id="35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175" y="4038600"/>
            <a:ext cx="5835650" cy="4648200"/>
          </a:xfrm>
        </p:spPr>
        <p:txBody>
          <a:bodyPr lIns="86488" tIns="43244" rIns="86488" bIns="4324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67E67-D142-478B-90B7-36B02F587320}" type="slidenum">
              <a:rPr lang="en-US"/>
              <a:pPr/>
              <a:t>23</a:t>
            </a:fld>
            <a:endParaRPr lang="en-US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175" y="4038600"/>
            <a:ext cx="5835650" cy="4648200"/>
          </a:xfrm>
        </p:spPr>
        <p:txBody>
          <a:bodyPr lIns="86488" tIns="43244" rIns="86488" bIns="43244"/>
          <a:lstStyle/>
          <a:p>
            <a:pPr>
              <a:spcBef>
                <a:spcPct val="10000"/>
              </a:spcBef>
              <a:spcAft>
                <a:spcPct val="10000"/>
              </a:spcAft>
            </a:pPr>
            <a:endParaRPr lang="en-US" sz="1100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48F96A-7FD4-4566-8C84-271D2BB3031A}" type="slidenum">
              <a:rPr lang="en-US"/>
              <a:pPr/>
              <a:t>24</a:t>
            </a:fld>
            <a:endParaRPr lang="en-US"/>
          </a:p>
        </p:txBody>
      </p:sp>
      <p:sp>
        <p:nvSpPr>
          <p:cNvPr id="448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175" y="4038600"/>
            <a:ext cx="5835650" cy="4648200"/>
          </a:xfrm>
        </p:spPr>
        <p:txBody>
          <a:bodyPr lIns="86488" tIns="43244" rIns="86488" bIns="4324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3CD5C6-8AF0-4B57-8646-85F1E41597D8}" type="slidenum">
              <a:rPr lang="en-US"/>
              <a:pPr/>
              <a:t>25</a:t>
            </a:fld>
            <a:endParaRPr lang="en-US"/>
          </a:p>
        </p:txBody>
      </p:sp>
      <p:sp>
        <p:nvSpPr>
          <p:cNvPr id="450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175" y="4038600"/>
            <a:ext cx="5835650" cy="4648200"/>
          </a:xfrm>
        </p:spPr>
        <p:txBody>
          <a:bodyPr lIns="86488" tIns="43244" rIns="86488" bIns="4324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D921CA-8D98-4C6F-AACF-786AC457C498}" type="slidenum">
              <a:rPr lang="en-US"/>
              <a:pPr/>
              <a:t>26</a:t>
            </a:fld>
            <a:endParaRPr lang="en-US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175" y="4038600"/>
            <a:ext cx="5835650" cy="4648200"/>
          </a:xfrm>
        </p:spPr>
        <p:txBody>
          <a:bodyPr lIns="86488" tIns="43244" rIns="86488" bIns="43244"/>
          <a:lstStyle/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425BE8-EC7B-4744-A475-BE0EAC46689B}" type="slidenum">
              <a:rPr lang="en-US"/>
              <a:pPr/>
              <a:t>27</a:t>
            </a:fld>
            <a:endParaRPr lang="en-US"/>
          </a:p>
        </p:txBody>
      </p:sp>
      <p:sp>
        <p:nvSpPr>
          <p:cNvPr id="43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175" y="4038600"/>
            <a:ext cx="5835650" cy="4648200"/>
          </a:xfrm>
        </p:spPr>
        <p:txBody>
          <a:bodyPr lIns="86488" tIns="43244" rIns="86488" bIns="4324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2907F6-7EF4-4B91-82AE-BAFAC546681F}" type="slidenum">
              <a:rPr lang="en-US"/>
              <a:pPr/>
              <a:t>28</a:t>
            </a:fld>
            <a:endParaRPr lang="en-US"/>
          </a:p>
        </p:txBody>
      </p:sp>
      <p:sp>
        <p:nvSpPr>
          <p:cNvPr id="38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175" y="4038600"/>
            <a:ext cx="5835650" cy="4648200"/>
          </a:xfrm>
        </p:spPr>
        <p:txBody>
          <a:bodyPr lIns="86488" tIns="43244" rIns="86488" bIns="43244"/>
          <a:lstStyle/>
          <a:p>
            <a:endParaRPr lang="en-US" dirty="0"/>
          </a:p>
          <a:p>
            <a:r>
              <a:rPr lang="en-US" dirty="0"/>
              <a:t>	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F10FEF-4DD6-4EFA-9A17-DF35D1C88DE1}" type="slidenum">
              <a:rPr lang="en-US"/>
              <a:pPr/>
              <a:t>29</a:t>
            </a:fld>
            <a:endParaRPr lang="en-US"/>
          </a:p>
        </p:txBody>
      </p:sp>
      <p:sp>
        <p:nvSpPr>
          <p:cNvPr id="44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175" y="4038600"/>
            <a:ext cx="5835650" cy="4648200"/>
          </a:xfrm>
        </p:spPr>
        <p:txBody>
          <a:bodyPr lIns="86488" tIns="43244" rIns="86488" bIns="4324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187000-5A4F-454C-B298-B60F60AA7C69}" type="slidenum">
              <a:rPr lang="en-US"/>
              <a:pPr/>
              <a:t>30</a:t>
            </a:fld>
            <a:endParaRPr lang="en-US"/>
          </a:p>
        </p:txBody>
      </p:sp>
      <p:sp>
        <p:nvSpPr>
          <p:cNvPr id="385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4100" y="228600"/>
            <a:ext cx="4775200" cy="3581400"/>
          </a:xfrm>
          <a:ln/>
        </p:spPr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175" y="4038600"/>
            <a:ext cx="5835650" cy="4648200"/>
          </a:xfrm>
        </p:spPr>
        <p:txBody>
          <a:bodyPr lIns="86488" tIns="43244" rIns="86488" bIns="43244"/>
          <a:lstStyle/>
          <a:p>
            <a:endParaRPr lang="en-US" dirty="0"/>
          </a:p>
          <a:p>
            <a:r>
              <a:rPr lang="en-US" dirty="0"/>
              <a:t>	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7EB20ECC-FDE2-4B33-8380-C7B205A8BE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A8EED-F760-476F-9EE3-4C724EF0C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76570-3296-42FA-B3BC-B3075A583F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AF81C-C63C-4F3E-9DB3-A8B0B4196A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D6852-0943-4E56-B992-6C927C1B7E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6F857-F39D-4505-8C3A-A4B3638743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A1A46-58DA-441D-8637-E9ECE828F5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E2B9C-F69F-49B4-A9E0-413EFFA518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2E33B-0405-4966-AA6E-0A5B1438AE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1AFC5-17EE-4F16-8A1C-CAE5F63470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5C33C-82F2-4178-B230-7C882E6919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9DE5B-6BEB-43D3-9FD7-0D9C14A753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8E5DC-1CED-44AA-89D7-599AEB2DE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DBAB7BD7-FA40-4F29-A2CA-2E63B6F050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  <p:sldLayoutId id="2147483674" r:id="rId3"/>
    <p:sldLayoutId id="2147483673" r:id="rId4"/>
    <p:sldLayoutId id="2147483672" r:id="rId5"/>
    <p:sldLayoutId id="2147483671" r:id="rId6"/>
    <p:sldLayoutId id="2147483670" r:id="rId7"/>
    <p:sldLayoutId id="2147483669" r:id="rId8"/>
    <p:sldLayoutId id="2147483668" r:id="rId9"/>
    <p:sldLayoutId id="2147483667" r:id="rId10"/>
    <p:sldLayoutId id="2147483666" r:id="rId11"/>
    <p:sldLayoutId id="2147483665" r:id="rId12"/>
    <p:sldLayoutId id="2147483664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etand@lvk.cs.msu.su" TargetMode="External"/><Relationship Id="rId4" Type="http://schemas.openxmlformats.org/officeDocument/2006/relationships/hyperlink" Target="mailto:anvial@lvk.cs.msu.s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838200" y="228282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4000" b="0" kern="0" dirty="0" smtClean="0"/>
              <a:t>Технологии передачи данных в глобальных сетях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411760" y="5013176"/>
            <a:ext cx="6429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+mn-lt"/>
              </a:rPr>
              <a:t>Петухов </a:t>
            </a:r>
            <a:r>
              <a:rPr lang="ru-RU" dirty="0" smtClean="0">
                <a:latin typeface="+mn-lt"/>
              </a:rPr>
              <a:t>Андрей</a:t>
            </a:r>
            <a:endParaRPr lang="en-US" dirty="0" smtClean="0">
              <a:latin typeface="+mn-lt"/>
            </a:endParaRPr>
          </a:p>
          <a:p>
            <a:pPr algn="r"/>
            <a:r>
              <a:rPr lang="en-US" dirty="0" smtClean="0">
                <a:latin typeface="+mn-lt"/>
                <a:hlinkClick r:id="rId3"/>
              </a:rPr>
              <a:t>petand@lvk.cs.msu.su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Антоненко Виталий</a:t>
            </a:r>
          </a:p>
          <a:p>
            <a:pPr algn="r"/>
            <a:r>
              <a:rPr lang="en-US" dirty="0" smtClean="0">
                <a:latin typeface="+mn-lt"/>
                <a:hlinkClick r:id="rId4"/>
              </a:rPr>
              <a:t>anvial@lvk.cs.msu.su</a:t>
            </a:r>
            <a:endParaRPr lang="ru-RU" dirty="0" smtClean="0">
              <a:latin typeface="+mn-lt"/>
            </a:endParaRPr>
          </a:p>
          <a:p>
            <a:pPr algn="r"/>
            <a:r>
              <a:rPr lang="ru-RU" dirty="0" smtClean="0">
                <a:latin typeface="+mn-lt"/>
              </a:rPr>
              <a:t>комната 247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339" name="Picture 11" descr="327P_62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03325" y="1462088"/>
            <a:ext cx="6737350" cy="4938712"/>
          </a:xfrm>
          <a:prstGeom prst="rect">
            <a:avLst/>
          </a:prstGeom>
          <a:noFill/>
        </p:spPr>
      </p:pic>
      <p:sp>
        <p:nvSpPr>
          <p:cNvPr id="355337" name="Rectangle 9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458200" cy="1143000"/>
          </a:xfrm>
          <a:noFill/>
          <a:ln/>
        </p:spPr>
        <p:txBody>
          <a:bodyPr/>
          <a:lstStyle/>
          <a:p>
            <a:r>
              <a:rPr lang="ru-RU" dirty="0" smtClean="0"/>
              <a:t>Типичные протоколы канального уровня в</a:t>
            </a:r>
            <a:r>
              <a:rPr lang="en-US" dirty="0" smtClean="0"/>
              <a:t> WAN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39763"/>
          </a:xfrm>
        </p:spPr>
        <p:txBody>
          <a:bodyPr lIns="82118" tIns="41058" rIns="82118" bIns="41058" anchor="b"/>
          <a:lstStyle/>
          <a:p>
            <a:r>
              <a:rPr lang="ru-RU" smtClean="0"/>
              <a:t>Обзор </a:t>
            </a:r>
            <a:r>
              <a:rPr lang="en-US" smtClean="0"/>
              <a:t>Frame Relay</a:t>
            </a:r>
          </a:p>
        </p:txBody>
      </p:sp>
      <p:sp>
        <p:nvSpPr>
          <p:cNvPr id="1843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5257800"/>
            <a:ext cx="7961313" cy="1082675"/>
          </a:xfrm>
        </p:spPr>
        <p:txBody>
          <a:bodyPr lIns="82147" tIns="41073" rIns="82147" bIns="41073" anchor="ctr" anchorCtr="1"/>
          <a:lstStyle/>
          <a:p>
            <a:pPr lvl="1">
              <a:lnSpc>
                <a:spcPct val="85000"/>
              </a:lnSpc>
            </a:pPr>
            <a:r>
              <a:rPr lang="ru-RU" smtClean="0">
                <a:solidFill>
                  <a:srgbClr val="000000"/>
                </a:solidFill>
              </a:rPr>
              <a:t>Сервис, ориентированный на соединение</a:t>
            </a:r>
          </a:p>
          <a:p>
            <a:pPr lvl="1">
              <a:lnSpc>
                <a:spcPct val="85000"/>
              </a:lnSpc>
            </a:pPr>
            <a:r>
              <a:rPr lang="ru-RU" smtClean="0">
                <a:solidFill>
                  <a:srgbClr val="000000"/>
                </a:solidFill>
              </a:rPr>
              <a:t>Соединение – виртуальный канал</a:t>
            </a: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457200" y="381000"/>
            <a:ext cx="82296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118" tIns="41058" rIns="82118" bIns="41058" anchor="b"/>
          <a:lstStyle/>
          <a:p>
            <a:pPr algn="ctr"/>
            <a:endParaRPr lang="en-US" sz="3600" b="0">
              <a:solidFill>
                <a:schemeClr val="tx2"/>
              </a:solidFill>
            </a:endParaRPr>
          </a:p>
        </p:txBody>
      </p:sp>
      <p:pic>
        <p:nvPicPr>
          <p:cNvPr id="18436" name="Рисунок 5" descr="Рисунок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988" y="1743075"/>
            <a:ext cx="85820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8B09F2-C0CC-4A60-A519-D19B5C0C9C85}" type="slidenum">
              <a:rPr lang="ru-RU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175000" y="2120900"/>
            <a:ext cx="2387600" cy="3683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6096000" y="2120900"/>
            <a:ext cx="2387600" cy="3683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Стек </a:t>
            </a:r>
            <a:r>
              <a:rPr lang="en-US" smtClean="0"/>
              <a:t>Frame Relay</a:t>
            </a: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6096000" y="4470400"/>
            <a:ext cx="2374900" cy="406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5" name="Line 6"/>
          <p:cNvSpPr>
            <a:spLocks noChangeShapeType="1"/>
          </p:cNvSpPr>
          <p:nvPr/>
        </p:nvSpPr>
        <p:spPr bwMode="auto">
          <a:xfrm>
            <a:off x="3178175" y="4889500"/>
            <a:ext cx="238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6" name="Line 7"/>
          <p:cNvSpPr>
            <a:spLocks noChangeShapeType="1"/>
          </p:cNvSpPr>
          <p:nvPr/>
        </p:nvSpPr>
        <p:spPr bwMode="auto">
          <a:xfrm>
            <a:off x="3175000" y="4457700"/>
            <a:ext cx="238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7" name="Line 8"/>
          <p:cNvSpPr>
            <a:spLocks noChangeShapeType="1"/>
          </p:cNvSpPr>
          <p:nvPr/>
        </p:nvSpPr>
        <p:spPr bwMode="auto">
          <a:xfrm>
            <a:off x="3162300" y="4000500"/>
            <a:ext cx="238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8" name="Line 9"/>
          <p:cNvSpPr>
            <a:spLocks noChangeShapeType="1"/>
          </p:cNvSpPr>
          <p:nvPr/>
        </p:nvSpPr>
        <p:spPr bwMode="auto">
          <a:xfrm>
            <a:off x="3175000" y="3543300"/>
            <a:ext cx="238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9" name="Line 10"/>
          <p:cNvSpPr>
            <a:spLocks noChangeShapeType="1"/>
          </p:cNvSpPr>
          <p:nvPr/>
        </p:nvSpPr>
        <p:spPr bwMode="auto">
          <a:xfrm>
            <a:off x="3178175" y="3111500"/>
            <a:ext cx="238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0" name="Line 11"/>
          <p:cNvSpPr>
            <a:spLocks noChangeShapeType="1"/>
          </p:cNvSpPr>
          <p:nvPr/>
        </p:nvSpPr>
        <p:spPr bwMode="auto">
          <a:xfrm>
            <a:off x="3175000" y="2628900"/>
            <a:ext cx="238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1" name="Text Box 12"/>
          <p:cNvSpPr txBox="1">
            <a:spLocks noChangeArrowheads="1"/>
          </p:cNvSpPr>
          <p:nvPr/>
        </p:nvSpPr>
        <p:spPr bwMode="auto">
          <a:xfrm>
            <a:off x="3022600" y="1663700"/>
            <a:ext cx="27686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1432" tIns="45717" rIns="91432" bIns="45717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/>
              <a:t>Модель </a:t>
            </a:r>
            <a:r>
              <a:rPr lang="en-US"/>
              <a:t>OSI</a:t>
            </a:r>
          </a:p>
        </p:txBody>
      </p:sp>
      <p:sp>
        <p:nvSpPr>
          <p:cNvPr id="20492" name="Line 13"/>
          <p:cNvSpPr>
            <a:spLocks noChangeShapeType="1"/>
          </p:cNvSpPr>
          <p:nvPr/>
        </p:nvSpPr>
        <p:spPr bwMode="auto">
          <a:xfrm>
            <a:off x="6099175" y="4889500"/>
            <a:ext cx="238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3" name="Line 14"/>
          <p:cNvSpPr>
            <a:spLocks noChangeShapeType="1"/>
          </p:cNvSpPr>
          <p:nvPr/>
        </p:nvSpPr>
        <p:spPr bwMode="auto">
          <a:xfrm>
            <a:off x="6096000" y="4457700"/>
            <a:ext cx="238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4" name="Line 15"/>
          <p:cNvSpPr>
            <a:spLocks noChangeShapeType="1"/>
          </p:cNvSpPr>
          <p:nvPr/>
        </p:nvSpPr>
        <p:spPr bwMode="auto">
          <a:xfrm>
            <a:off x="6092825" y="4000500"/>
            <a:ext cx="238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5" name="Line 16"/>
          <p:cNvSpPr>
            <a:spLocks noChangeShapeType="1"/>
          </p:cNvSpPr>
          <p:nvPr/>
        </p:nvSpPr>
        <p:spPr bwMode="auto">
          <a:xfrm>
            <a:off x="6096000" y="3543300"/>
            <a:ext cx="238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6" name="Line 17"/>
          <p:cNvSpPr>
            <a:spLocks noChangeShapeType="1"/>
          </p:cNvSpPr>
          <p:nvPr/>
        </p:nvSpPr>
        <p:spPr bwMode="auto">
          <a:xfrm>
            <a:off x="6099175" y="3111500"/>
            <a:ext cx="238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>
            <a:off x="6096000" y="2628900"/>
            <a:ext cx="238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8" name="Text Box 19"/>
          <p:cNvSpPr txBox="1">
            <a:spLocks noChangeArrowheads="1"/>
          </p:cNvSpPr>
          <p:nvPr/>
        </p:nvSpPr>
        <p:spPr bwMode="auto">
          <a:xfrm>
            <a:off x="5867400" y="1676400"/>
            <a:ext cx="27686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1432" tIns="45717" rIns="91432" bIns="45717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/>
              <a:t>Frame Relay</a:t>
            </a:r>
          </a:p>
        </p:txBody>
      </p:sp>
      <p:sp>
        <p:nvSpPr>
          <p:cNvPr id="20499" name="Text Box 20"/>
          <p:cNvSpPr txBox="1">
            <a:spLocks noChangeArrowheads="1"/>
          </p:cNvSpPr>
          <p:nvPr/>
        </p:nvSpPr>
        <p:spPr bwMode="auto">
          <a:xfrm>
            <a:off x="3498850" y="5143500"/>
            <a:ext cx="172720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1432" tIns="45717" rIns="91432" bIns="45717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1800"/>
              <a:t>Физический</a:t>
            </a:r>
            <a:endParaRPr lang="en-US" sz="1800"/>
          </a:p>
        </p:txBody>
      </p:sp>
      <p:sp>
        <p:nvSpPr>
          <p:cNvPr id="20500" name="Text Box 21"/>
          <p:cNvSpPr txBox="1">
            <a:spLocks noChangeArrowheads="1"/>
          </p:cNvSpPr>
          <p:nvPr/>
        </p:nvSpPr>
        <p:spPr bwMode="auto">
          <a:xfrm>
            <a:off x="3276600" y="2692400"/>
            <a:ext cx="213360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1432" tIns="45717" rIns="91432" bIns="45717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1800"/>
              <a:t>Представления</a:t>
            </a:r>
            <a:endParaRPr lang="en-US" sz="1800"/>
          </a:p>
        </p:txBody>
      </p:sp>
      <p:sp>
        <p:nvSpPr>
          <p:cNvPr id="20501" name="Text Box 22"/>
          <p:cNvSpPr txBox="1">
            <a:spLocks noChangeArrowheads="1"/>
          </p:cNvSpPr>
          <p:nvPr/>
        </p:nvSpPr>
        <p:spPr bwMode="auto">
          <a:xfrm>
            <a:off x="3498850" y="3162300"/>
            <a:ext cx="172720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1432" tIns="45717" rIns="91432" bIns="45717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1800"/>
              <a:t>Сессии</a:t>
            </a:r>
            <a:endParaRPr lang="en-US" sz="1800"/>
          </a:p>
        </p:txBody>
      </p:sp>
      <p:sp>
        <p:nvSpPr>
          <p:cNvPr id="20502" name="Text Box 23"/>
          <p:cNvSpPr txBox="1">
            <a:spLocks noChangeArrowheads="1"/>
          </p:cNvSpPr>
          <p:nvPr/>
        </p:nvSpPr>
        <p:spPr bwMode="auto">
          <a:xfrm>
            <a:off x="3429000" y="3606800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1432" tIns="45717" rIns="91432" bIns="45717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1800"/>
              <a:t>Транспортный</a:t>
            </a:r>
            <a:endParaRPr lang="en-US" sz="1800"/>
          </a:p>
        </p:txBody>
      </p:sp>
      <p:sp>
        <p:nvSpPr>
          <p:cNvPr id="20503" name="Text Box 24"/>
          <p:cNvSpPr txBox="1">
            <a:spLocks noChangeArrowheads="1"/>
          </p:cNvSpPr>
          <p:nvPr/>
        </p:nvSpPr>
        <p:spPr bwMode="auto">
          <a:xfrm>
            <a:off x="3498850" y="4051300"/>
            <a:ext cx="172720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1432" tIns="45717" rIns="91432" bIns="45717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1800"/>
              <a:t>Сетевой</a:t>
            </a:r>
            <a:endParaRPr lang="en-US" sz="1800"/>
          </a:p>
        </p:txBody>
      </p:sp>
      <p:sp>
        <p:nvSpPr>
          <p:cNvPr id="20504" name="Text Box 25"/>
          <p:cNvSpPr txBox="1">
            <a:spLocks noChangeArrowheads="1"/>
          </p:cNvSpPr>
          <p:nvPr/>
        </p:nvSpPr>
        <p:spPr bwMode="auto">
          <a:xfrm>
            <a:off x="3498850" y="4483100"/>
            <a:ext cx="172720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1432" tIns="45717" rIns="91432" bIns="45717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1800"/>
              <a:t>Канальный</a:t>
            </a:r>
            <a:endParaRPr lang="en-US" sz="1800"/>
          </a:p>
        </p:txBody>
      </p:sp>
      <p:sp>
        <p:nvSpPr>
          <p:cNvPr id="20505" name="Text Box 26"/>
          <p:cNvSpPr txBox="1">
            <a:spLocks noChangeArrowheads="1"/>
          </p:cNvSpPr>
          <p:nvPr/>
        </p:nvSpPr>
        <p:spPr bwMode="auto">
          <a:xfrm>
            <a:off x="3498850" y="2171700"/>
            <a:ext cx="172720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1432" tIns="45717" rIns="91432" bIns="45717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sz="1800"/>
              <a:t>Приложений</a:t>
            </a:r>
            <a:endParaRPr lang="en-US" sz="1800"/>
          </a:p>
        </p:txBody>
      </p:sp>
      <p:sp>
        <p:nvSpPr>
          <p:cNvPr id="20506" name="Text Box 27"/>
          <p:cNvSpPr txBox="1">
            <a:spLocks noChangeArrowheads="1"/>
          </p:cNvSpPr>
          <p:nvPr/>
        </p:nvSpPr>
        <p:spPr bwMode="auto">
          <a:xfrm>
            <a:off x="6127750" y="4902200"/>
            <a:ext cx="2362200" cy="91598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1432" tIns="45717" rIns="91432" bIns="45717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EIA/TIA-232, EIA/TIA-449, V.35, X.21, EIA/TIA-530</a:t>
            </a:r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20507" name="Text Box 28"/>
          <p:cNvSpPr txBox="1">
            <a:spLocks noChangeArrowheads="1"/>
          </p:cNvSpPr>
          <p:nvPr/>
        </p:nvSpPr>
        <p:spPr bwMode="auto">
          <a:xfrm>
            <a:off x="6445250" y="4483100"/>
            <a:ext cx="172720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1432" tIns="45717" rIns="91432" bIns="45717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Frame Relay</a:t>
            </a:r>
          </a:p>
        </p:txBody>
      </p:sp>
      <p:sp>
        <p:nvSpPr>
          <p:cNvPr id="20508" name="Text Box 29"/>
          <p:cNvSpPr txBox="1">
            <a:spLocks noChangeArrowheads="1"/>
          </p:cNvSpPr>
          <p:nvPr/>
        </p:nvSpPr>
        <p:spPr bwMode="auto">
          <a:xfrm>
            <a:off x="5835650" y="4051300"/>
            <a:ext cx="294640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1432" tIns="45717" rIns="91432" bIns="45717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IP/IPX/AppleTalk, etc.</a:t>
            </a:r>
          </a:p>
        </p:txBody>
      </p:sp>
      <p:sp>
        <p:nvSpPr>
          <p:cNvPr id="12318" name="Text Box 30"/>
          <p:cNvSpPr txBox="1">
            <a:spLocks noChangeArrowheads="1"/>
          </p:cNvSpPr>
          <p:nvPr/>
        </p:nvSpPr>
        <p:spPr bwMode="auto">
          <a:xfrm>
            <a:off x="228600" y="2474913"/>
            <a:ext cx="31369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ru-RU" b="0" dirty="0">
                <a:latin typeface="+mn-lt"/>
              </a:rPr>
              <a:t> Бит-ориентированный</a:t>
            </a:r>
          </a:p>
          <a:p>
            <a:pPr>
              <a:buFontTx/>
              <a:buChar char="•"/>
              <a:defRPr/>
            </a:pPr>
            <a:r>
              <a:rPr lang="ru-RU" b="0" dirty="0">
                <a:latin typeface="+mn-lt"/>
              </a:rPr>
              <a:t> Без контроля ошибок</a:t>
            </a:r>
          </a:p>
          <a:p>
            <a:pPr>
              <a:buFontTx/>
              <a:buChar char="•"/>
              <a:defRPr/>
            </a:pPr>
            <a:r>
              <a:rPr lang="ru-RU" b="0" dirty="0">
                <a:latin typeface="+mn-lt"/>
              </a:rPr>
              <a:t> </a:t>
            </a:r>
            <a:r>
              <a:rPr lang="en-US" b="0" dirty="0">
                <a:latin typeface="+mn-lt"/>
              </a:rPr>
              <a:t>NBMA</a:t>
            </a:r>
            <a:endParaRPr lang="ru-RU" b="0" dirty="0">
              <a:latin typeface="+mn-lt"/>
            </a:endParaRPr>
          </a:p>
          <a:p>
            <a:pPr>
              <a:defRPr/>
            </a:pPr>
            <a:endParaRPr lang="ru-RU" sz="1800" b="0" dirty="0">
              <a:latin typeface="+mn-lt"/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A63FA3-BD37-424C-A467-28E92CECF872}" type="slidenum">
              <a:rPr lang="ru-RU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 lIns="82118" tIns="41058" rIns="82118" bIns="41058" anchor="b"/>
          <a:lstStyle/>
          <a:p>
            <a:r>
              <a:rPr lang="ru-RU" smtClean="0"/>
              <a:t>Терминология </a:t>
            </a:r>
            <a:r>
              <a:rPr lang="en-US" smtClean="0"/>
              <a:t>Frame Relay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88925" y="2017713"/>
            <a:ext cx="136366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ru-RU" sz="1800" b="0" dirty="0">
                <a:latin typeface="+mn-lt"/>
              </a:rPr>
              <a:t> </a:t>
            </a:r>
            <a:r>
              <a:rPr lang="en-US" b="0" dirty="0">
                <a:latin typeface="+mn-lt"/>
              </a:rPr>
              <a:t>CIR</a:t>
            </a:r>
          </a:p>
          <a:p>
            <a:pPr>
              <a:buFontTx/>
              <a:buChar char="•"/>
              <a:defRPr/>
            </a:pPr>
            <a:r>
              <a:rPr lang="ru-RU" b="0" dirty="0">
                <a:latin typeface="+mn-lt"/>
              </a:rPr>
              <a:t> </a:t>
            </a:r>
            <a:r>
              <a:rPr lang="en-US" b="0" dirty="0">
                <a:latin typeface="+mn-lt"/>
              </a:rPr>
              <a:t>FECN</a:t>
            </a:r>
          </a:p>
          <a:p>
            <a:pPr>
              <a:buFontTx/>
              <a:buChar char="•"/>
              <a:defRPr/>
            </a:pPr>
            <a:r>
              <a:rPr lang="ru-RU" b="0" dirty="0">
                <a:latin typeface="+mn-lt"/>
              </a:rPr>
              <a:t> </a:t>
            </a:r>
            <a:r>
              <a:rPr lang="en-US" b="0" dirty="0">
                <a:latin typeface="+mn-lt"/>
              </a:rPr>
              <a:t>BECN</a:t>
            </a:r>
          </a:p>
          <a:p>
            <a:pPr>
              <a:buFontTx/>
              <a:buChar char="•"/>
              <a:defRPr/>
            </a:pPr>
            <a:r>
              <a:rPr lang="ru-RU" b="0" dirty="0">
                <a:latin typeface="+mn-lt"/>
              </a:rPr>
              <a:t> </a:t>
            </a:r>
            <a:r>
              <a:rPr lang="en-US" b="0" dirty="0">
                <a:latin typeface="+mn-lt"/>
              </a:rPr>
              <a:t>DE </a:t>
            </a:r>
            <a:r>
              <a:rPr lang="ru-RU" b="0" dirty="0">
                <a:latin typeface="+mn-lt"/>
              </a:rPr>
              <a:t>флаг</a:t>
            </a:r>
          </a:p>
        </p:txBody>
      </p:sp>
      <p:pic>
        <p:nvPicPr>
          <p:cNvPr id="22532" name="Рисунок 5" descr="Рисунок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066800"/>
            <a:ext cx="6889750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B6760D-9DE0-42E6-B9CD-04C76904F7AF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610600" cy="792162"/>
          </a:xfrm>
        </p:spPr>
        <p:txBody>
          <a:bodyPr lIns="82118" tIns="41058" rIns="82118" bIns="41058" anchor="b"/>
          <a:lstStyle/>
          <a:p>
            <a:r>
              <a:rPr lang="ru-RU" sz="3400" smtClean="0"/>
              <a:t>Отображение </a:t>
            </a:r>
            <a:r>
              <a:rPr lang="en-US" sz="3400" smtClean="0"/>
              <a:t>Frame Relay</a:t>
            </a:r>
            <a:r>
              <a:rPr lang="ru-RU" sz="3400" smtClean="0"/>
              <a:t> адресов в </a:t>
            </a:r>
            <a:r>
              <a:rPr lang="en-US" sz="3400" smtClean="0"/>
              <a:t>IP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1" y="5356225"/>
            <a:ext cx="8686799" cy="1296988"/>
          </a:xfrm>
        </p:spPr>
        <p:txBody>
          <a:bodyPr lIns="82147" tIns="41073" rIns="82147" bIns="41073"/>
          <a:lstStyle/>
          <a:p>
            <a:pPr lvl="1">
              <a:lnSpc>
                <a:spcPct val="85000"/>
              </a:lnSpc>
            </a:pPr>
            <a:r>
              <a:rPr lang="en-US" sz="20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LMI </a:t>
            </a:r>
            <a:r>
              <a:rPr lang="ru-RU" sz="20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используется для получения</a:t>
            </a:r>
            <a:r>
              <a:rPr lang="en-US" sz="20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DLCI </a:t>
            </a:r>
            <a:r>
              <a:rPr lang="ru-RU" sz="20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от локального коммутатора</a:t>
            </a:r>
            <a:r>
              <a:rPr lang="en-US" sz="20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Frame Relay</a:t>
            </a:r>
          </a:p>
          <a:p>
            <a:pPr lvl="1">
              <a:lnSpc>
                <a:spcPct val="85000"/>
              </a:lnSpc>
            </a:pPr>
            <a:r>
              <a:rPr lang="en-US" sz="2000" dirty="0" smtClean="0">
                <a:solidFill>
                  <a:srgbClr val="000000"/>
                </a:solidFill>
                <a:cs typeface="Times New Roman" pitchFamily="18" charset="0"/>
              </a:rPr>
              <a:t>Inverse ARP</a:t>
            </a:r>
            <a:r>
              <a:rPr lang="ru-RU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используется для отображения локального </a:t>
            </a:r>
            <a:r>
              <a:rPr lang="en-US" sz="20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DLCI</a:t>
            </a:r>
            <a:r>
              <a:rPr lang="ru-RU" sz="20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на </a:t>
            </a:r>
            <a:r>
              <a:rPr lang="en-US" sz="20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IP</a:t>
            </a:r>
            <a:r>
              <a:rPr lang="ru-RU" sz="2000" dirty="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адрес удаленного </a:t>
            </a:r>
            <a:r>
              <a:rPr lang="ru-RU" sz="2000" dirty="0" err="1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маршрутизатора</a:t>
            </a:r>
            <a:endParaRPr lang="en-US" sz="2000" dirty="0" smtClean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5063" y="1366838"/>
            <a:ext cx="6873875" cy="3816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CEACE-D70B-4DDD-9BC5-068DC7805888}" type="slidenum">
              <a:rPr lang="ru-RU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 lIns="82118" tIns="41058" rIns="82118" bIns="41058" anchor="b"/>
          <a:lstStyle/>
          <a:p>
            <a:r>
              <a:rPr lang="ru-RU" smtClean="0"/>
              <a:t>Сигнальный протокол </a:t>
            </a:r>
            <a:r>
              <a:rPr lang="en-US" smtClean="0"/>
              <a:t>Frame Relay</a:t>
            </a:r>
          </a:p>
        </p:txBody>
      </p:sp>
      <p:pic>
        <p:nvPicPr>
          <p:cNvPr id="266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7688" y="1808163"/>
            <a:ext cx="8048625" cy="26511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85800" y="4953000"/>
            <a:ext cx="7848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b="0" dirty="0">
                <a:latin typeface="+mn-lt"/>
              </a:rPr>
              <a:t>Функции </a:t>
            </a:r>
            <a:r>
              <a:rPr lang="en-US" b="0" dirty="0">
                <a:latin typeface="+mn-lt"/>
              </a:rPr>
              <a:t>LMI:</a:t>
            </a:r>
          </a:p>
          <a:p>
            <a:pPr>
              <a:buFontTx/>
              <a:buChar char="•"/>
              <a:defRPr/>
            </a:pPr>
            <a:r>
              <a:rPr lang="en-US" b="0" dirty="0">
                <a:latin typeface="+mn-lt"/>
              </a:rPr>
              <a:t> </a:t>
            </a:r>
            <a:r>
              <a:rPr lang="ru-RU" b="0" dirty="0">
                <a:latin typeface="+mn-lt"/>
              </a:rPr>
              <a:t>Поддержка состояния соединения через </a:t>
            </a:r>
            <a:r>
              <a:rPr lang="en-US" b="0" dirty="0">
                <a:latin typeface="+mn-lt"/>
              </a:rPr>
              <a:t>keep-alive</a:t>
            </a:r>
            <a:r>
              <a:rPr lang="ru-RU" b="0" dirty="0">
                <a:latin typeface="+mn-lt"/>
              </a:rPr>
              <a:t> сообщения</a:t>
            </a:r>
            <a:endParaRPr lang="en-US" b="0" dirty="0">
              <a:latin typeface="+mn-lt"/>
            </a:endParaRPr>
          </a:p>
          <a:p>
            <a:pPr>
              <a:buFontTx/>
              <a:buChar char="•"/>
              <a:defRPr/>
            </a:pPr>
            <a:r>
              <a:rPr lang="en-US" b="0" dirty="0">
                <a:latin typeface="+mn-lt"/>
              </a:rPr>
              <a:t> Inverse ARP</a:t>
            </a:r>
          </a:p>
          <a:p>
            <a:pPr>
              <a:buFontTx/>
              <a:buChar char="•"/>
              <a:defRPr/>
            </a:pPr>
            <a:r>
              <a:rPr lang="en-US" b="0" dirty="0">
                <a:latin typeface="+mn-lt"/>
              </a:rPr>
              <a:t> </a:t>
            </a:r>
            <a:r>
              <a:rPr lang="ru-RU" b="0" dirty="0">
                <a:latin typeface="+mn-lt"/>
              </a:rPr>
              <a:t>Создание </a:t>
            </a:r>
            <a:r>
              <a:rPr lang="en-US" b="0" dirty="0">
                <a:latin typeface="+mn-lt"/>
              </a:rPr>
              <a:t>SVC</a:t>
            </a:r>
            <a:endParaRPr lang="ru-RU" b="0" dirty="0"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CD6AEB-493A-4D15-939C-DC29E85DFF1B}" type="slidenum">
              <a:rPr lang="ru-RU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3"/>
          <p:cNvSpPr>
            <a:spLocks noGrp="1" noChangeArrowheads="1"/>
          </p:cNvSpPr>
          <p:nvPr>
            <p:ph type="title"/>
          </p:nvPr>
        </p:nvSpPr>
        <p:spPr>
          <a:xfrm>
            <a:off x="655638" y="225425"/>
            <a:ext cx="8259762" cy="838200"/>
          </a:xfrm>
        </p:spPr>
        <p:txBody>
          <a:bodyPr lIns="82118" tIns="41058" rIns="82118" bIns="41058" anchor="b"/>
          <a:lstStyle/>
          <a:p>
            <a:r>
              <a:rPr lang="en-US" smtClean="0"/>
              <a:t>Inverse ARP </a:t>
            </a:r>
            <a:r>
              <a:rPr lang="ru-RU" smtClean="0"/>
              <a:t>и</a:t>
            </a:r>
            <a:r>
              <a:rPr lang="en-US" smtClean="0"/>
              <a:t> LMI (1 </a:t>
            </a:r>
            <a:r>
              <a:rPr lang="ru-RU" smtClean="0"/>
              <a:t>из</a:t>
            </a:r>
            <a:r>
              <a:rPr lang="en-US" smtClean="0"/>
              <a:t> 2)</a:t>
            </a:r>
          </a:p>
        </p:txBody>
      </p:sp>
      <p:pic>
        <p:nvPicPr>
          <p:cNvPr id="28674" name="Рисунок 3" descr="Рисунок5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319213"/>
            <a:ext cx="86868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8EC301-72DB-4065-A5CA-27E5EF700E4F}" type="slidenum">
              <a:rPr lang="ru-RU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Inverse ARP </a:t>
            </a:r>
            <a:r>
              <a:rPr lang="ru-RU" smtClean="0"/>
              <a:t>и</a:t>
            </a:r>
            <a:r>
              <a:rPr lang="en-US" smtClean="0"/>
              <a:t> LMI (</a:t>
            </a:r>
            <a:r>
              <a:rPr lang="ru-RU" smtClean="0"/>
              <a:t>2</a:t>
            </a:r>
            <a:r>
              <a:rPr lang="en-US" smtClean="0"/>
              <a:t> </a:t>
            </a:r>
            <a:r>
              <a:rPr lang="ru-RU" smtClean="0"/>
              <a:t>из</a:t>
            </a:r>
            <a:r>
              <a:rPr lang="en-US" smtClean="0"/>
              <a:t> 2)</a:t>
            </a:r>
          </a:p>
        </p:txBody>
      </p:sp>
      <p:pic>
        <p:nvPicPr>
          <p:cNvPr id="30722" name="Рисунок 3" descr="Рисунок9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19200"/>
            <a:ext cx="8505825" cy="496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A6987-D6BE-4374-A9F5-E70F55F62D19}" type="slidenum">
              <a:rPr lang="ru-RU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Коммутация </a:t>
            </a:r>
            <a:r>
              <a:rPr lang="en-US" smtClean="0"/>
              <a:t>Frame Relay</a:t>
            </a:r>
            <a:r>
              <a:rPr lang="ru-RU" smtClean="0"/>
              <a:t> </a:t>
            </a:r>
            <a:br>
              <a:rPr lang="ru-RU" smtClean="0"/>
            </a:br>
            <a:r>
              <a:rPr lang="ru-RU" sz="2400" smtClean="0"/>
              <a:t>Вид со стороны провайдера</a:t>
            </a:r>
            <a:endParaRPr lang="en-US" sz="2400" smtClean="0"/>
          </a:p>
        </p:txBody>
      </p:sp>
      <p:pic>
        <p:nvPicPr>
          <p:cNvPr id="32770" name="Рисунок 5" descr="Рисунок7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" y="1585913"/>
            <a:ext cx="801370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CAFE33-389D-4C38-90B1-32CA8B4CF9AC}" type="slidenum">
              <a:rPr lang="ru-RU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Коммутация </a:t>
            </a:r>
            <a:r>
              <a:rPr lang="en-US" smtClean="0"/>
              <a:t>Frame Relay</a:t>
            </a:r>
            <a:r>
              <a:rPr lang="ru-RU" smtClean="0"/>
              <a:t> </a:t>
            </a:r>
            <a:br>
              <a:rPr lang="ru-RU" smtClean="0"/>
            </a:br>
            <a:r>
              <a:rPr lang="ru-RU" sz="2400" smtClean="0"/>
              <a:t>Вид со стороны абонента</a:t>
            </a:r>
            <a:endParaRPr lang="en-US" sz="2400" smtClean="0"/>
          </a:p>
        </p:txBody>
      </p:sp>
      <p:pic>
        <p:nvPicPr>
          <p:cNvPr id="34818" name="Рисунок 3" descr="Рисунок1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76400"/>
            <a:ext cx="8410575" cy="386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21534F-5DD7-4064-B24F-CFECDFF65050}" type="slidenum">
              <a:rPr lang="ru-RU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Базовая настройка</a:t>
            </a:r>
            <a:r>
              <a:rPr lang="en-US" smtClean="0"/>
              <a:t> Frame Relay</a:t>
            </a:r>
          </a:p>
        </p:txBody>
      </p:sp>
      <p:pic>
        <p:nvPicPr>
          <p:cNvPr id="36866" name="Picture 3" descr="001G_09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57200" y="1841500"/>
            <a:ext cx="8229600" cy="404336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96CBF-B8E6-4CDF-B95B-F23D5CBDAA2C}" type="slidenum">
              <a:rPr lang="ru-RU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ru-RU" smtClean="0"/>
              <a:t>Настройка статического отображения адресов</a:t>
            </a:r>
            <a:endParaRPr lang="en-US" smtClean="0"/>
          </a:p>
        </p:txBody>
      </p:sp>
      <p:pic>
        <p:nvPicPr>
          <p:cNvPr id="38914" name="Picture 3" descr="001G_10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28600" y="1752600"/>
            <a:ext cx="8686800" cy="4022725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513701-3C23-418E-8175-8C3B23A1E20E}" type="slidenum">
              <a:rPr lang="ru-RU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 lIns="82118" tIns="41058" rIns="82118" bIns="41058" anchor="b"/>
          <a:lstStyle/>
          <a:p>
            <a:r>
              <a:rPr lang="ru-RU" smtClean="0"/>
              <a:t>Настройка </a:t>
            </a:r>
            <a:r>
              <a:rPr lang="en-US" smtClean="0"/>
              <a:t>sub</a:t>
            </a:r>
            <a:r>
              <a:rPr lang="ru-RU" smtClean="0"/>
              <a:t>-интерфейсов</a:t>
            </a:r>
            <a:endParaRPr lang="en-US" smtClean="0"/>
          </a:p>
        </p:txBody>
      </p:sp>
      <p:sp>
        <p:nvSpPr>
          <p:cNvPr id="40962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666875"/>
            <a:ext cx="8701088" cy="4194175"/>
          </a:xfrm>
        </p:spPr>
        <p:txBody>
          <a:bodyPr lIns="82147" tIns="41073" rIns="82147" bIns="41073"/>
          <a:lstStyle/>
          <a:p>
            <a:pPr marL="342900" lvl="1" indent="-228600" defTabSz="860425">
              <a:lnSpc>
                <a:spcPct val="90000"/>
              </a:lnSpc>
            </a:pPr>
            <a:r>
              <a:rPr lang="en-US" smtClean="0"/>
              <a:t>Point-to-point</a:t>
            </a:r>
            <a:endParaRPr lang="en-US" sz="2100" smtClean="0"/>
          </a:p>
          <a:p>
            <a:pPr marL="692150" lvl="2" indent="-234950" defTabSz="860425">
              <a:lnSpc>
                <a:spcPct val="90000"/>
              </a:lnSpc>
            </a:pPr>
            <a:r>
              <a:rPr lang="en-US" smtClean="0"/>
              <a:t>Sub-</a:t>
            </a:r>
            <a:r>
              <a:rPr lang="ru-RU" smtClean="0"/>
              <a:t>интерфейсы</a:t>
            </a:r>
            <a:r>
              <a:rPr lang="en-US" smtClean="0"/>
              <a:t> </a:t>
            </a:r>
            <a:r>
              <a:rPr lang="ru-RU" smtClean="0"/>
              <a:t>ведут себя как </a:t>
            </a:r>
            <a:r>
              <a:rPr lang="en-US" smtClean="0"/>
              <a:t>Point-to-Point. </a:t>
            </a:r>
          </a:p>
          <a:p>
            <a:pPr marL="692150" lvl="2" indent="-234950" defTabSz="860425">
              <a:lnSpc>
                <a:spcPct val="90000"/>
              </a:lnSpc>
            </a:pPr>
            <a:r>
              <a:rPr lang="ru-RU" smtClean="0"/>
              <a:t>Каждый</a:t>
            </a:r>
            <a:r>
              <a:rPr lang="en-US" smtClean="0"/>
              <a:t> point-to-point sub</a:t>
            </a:r>
            <a:r>
              <a:rPr lang="ru-RU" smtClean="0"/>
              <a:t>-интерфейс</a:t>
            </a:r>
            <a:r>
              <a:rPr lang="en-US" smtClean="0"/>
              <a:t> </a:t>
            </a:r>
            <a:r>
              <a:rPr lang="ru-RU" smtClean="0"/>
              <a:t>должен быть в отдельной подсети</a:t>
            </a:r>
            <a:r>
              <a:rPr lang="en-US" smtClean="0"/>
              <a:t>. </a:t>
            </a:r>
          </a:p>
          <a:p>
            <a:pPr marL="692150" lvl="2" indent="-234950" defTabSz="860425">
              <a:lnSpc>
                <a:spcPct val="90000"/>
              </a:lnSpc>
            </a:pPr>
            <a:r>
              <a:rPr lang="en-US" smtClean="0"/>
              <a:t>Point-to-point </a:t>
            </a:r>
            <a:r>
              <a:rPr lang="ru-RU" smtClean="0"/>
              <a:t>используется в топологиях типа</a:t>
            </a:r>
            <a:r>
              <a:rPr lang="en-US" smtClean="0"/>
              <a:t> </a:t>
            </a:r>
            <a:r>
              <a:rPr lang="ru-RU" smtClean="0"/>
              <a:t>«Звезда»</a:t>
            </a:r>
            <a:r>
              <a:rPr lang="en-US" smtClean="0"/>
              <a:t>. </a:t>
            </a:r>
          </a:p>
          <a:p>
            <a:pPr marL="342900" lvl="1" indent="-228600" defTabSz="860425">
              <a:lnSpc>
                <a:spcPct val="90000"/>
              </a:lnSpc>
            </a:pPr>
            <a:r>
              <a:rPr lang="en-US" smtClean="0"/>
              <a:t>Multipoint</a:t>
            </a:r>
            <a:endParaRPr lang="en-US" sz="2100" smtClean="0"/>
          </a:p>
          <a:p>
            <a:pPr marL="692150" lvl="2" indent="-234950" defTabSz="860425">
              <a:lnSpc>
                <a:spcPct val="90000"/>
              </a:lnSpc>
            </a:pPr>
            <a:r>
              <a:rPr lang="en-US" smtClean="0"/>
              <a:t>Sub-</a:t>
            </a:r>
            <a:r>
              <a:rPr lang="ru-RU" smtClean="0"/>
              <a:t>интерфейсы</a:t>
            </a:r>
            <a:r>
              <a:rPr lang="en-US" smtClean="0"/>
              <a:t> </a:t>
            </a:r>
            <a:r>
              <a:rPr lang="ru-RU" smtClean="0"/>
              <a:t>ведут себя как </a:t>
            </a:r>
            <a:r>
              <a:rPr lang="en-US" smtClean="0"/>
              <a:t>NBMA.</a:t>
            </a:r>
          </a:p>
          <a:p>
            <a:pPr marL="692150" lvl="2" indent="-234950" defTabSz="860425">
              <a:lnSpc>
                <a:spcPct val="90000"/>
              </a:lnSpc>
            </a:pPr>
            <a:r>
              <a:rPr lang="ru-RU" smtClean="0"/>
              <a:t>Экономят адресное пространство, так как находятся в одной подсети</a:t>
            </a:r>
            <a:r>
              <a:rPr lang="en-US" smtClean="0"/>
              <a:t>.</a:t>
            </a:r>
          </a:p>
          <a:p>
            <a:pPr marL="692150" lvl="2" indent="-234950" defTabSz="860425">
              <a:lnSpc>
                <a:spcPct val="90000"/>
              </a:lnSpc>
            </a:pPr>
            <a:r>
              <a:rPr lang="en-US" smtClean="0"/>
              <a:t>Multipoint </a:t>
            </a:r>
            <a:r>
              <a:rPr lang="ru-RU" smtClean="0"/>
              <a:t>используется в топологиях типа</a:t>
            </a:r>
            <a:r>
              <a:rPr lang="en-US" smtClean="0"/>
              <a:t> </a:t>
            </a:r>
            <a:r>
              <a:rPr lang="ru-RU" smtClean="0"/>
              <a:t>«полносвязный граф» или «частично связный граф»</a:t>
            </a:r>
            <a:r>
              <a:rPr lang="en-US" smtClean="0"/>
              <a:t>.</a:t>
            </a:r>
            <a:endParaRPr lang="en-US" sz="2100" smtClean="0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027113" y="6045200"/>
            <a:ext cx="5997575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4B622C-A87E-47A9-A334-F1837D6F6911}" type="slidenum">
              <a:rPr lang="ru-RU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Настройка </a:t>
            </a:r>
            <a:r>
              <a:rPr lang="en-US" smtClean="0"/>
              <a:t>sub</a:t>
            </a:r>
            <a:r>
              <a:rPr lang="ru-RU" smtClean="0"/>
              <a:t>-интерфейсов </a:t>
            </a:r>
            <a:r>
              <a:rPr lang="en-US" smtClean="0"/>
              <a:t/>
            </a:r>
            <a:br>
              <a:rPr lang="en-US" smtClean="0"/>
            </a:br>
            <a:r>
              <a:rPr lang="ru-RU" sz="2400" smtClean="0"/>
              <a:t>Тип </a:t>
            </a:r>
            <a:r>
              <a:rPr lang="en-US" sz="2400" smtClean="0"/>
              <a:t>Point-to-Point</a:t>
            </a:r>
          </a:p>
        </p:txBody>
      </p:sp>
      <p:pic>
        <p:nvPicPr>
          <p:cNvPr id="43010" name="Picture 3" descr="001G_10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95300" y="1520825"/>
            <a:ext cx="8170863" cy="4676775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B5B7B-9F0D-437C-A280-12E994599232}" type="slidenum">
              <a:rPr lang="ru-RU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Настройка </a:t>
            </a:r>
            <a:r>
              <a:rPr lang="en-US" smtClean="0"/>
              <a:t>sub</a:t>
            </a:r>
            <a:r>
              <a:rPr lang="ru-RU" smtClean="0"/>
              <a:t>-интерфейсов </a:t>
            </a:r>
            <a:br>
              <a:rPr lang="ru-RU" smtClean="0"/>
            </a:br>
            <a:r>
              <a:rPr lang="ru-RU" sz="2400" smtClean="0"/>
              <a:t>Тип </a:t>
            </a:r>
            <a:r>
              <a:rPr lang="en-US" sz="2400" smtClean="0"/>
              <a:t>Multipoint</a:t>
            </a:r>
          </a:p>
        </p:txBody>
      </p:sp>
      <p:pic>
        <p:nvPicPr>
          <p:cNvPr id="45058" name="Picture 3" descr="001G_10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85800" y="1600200"/>
            <a:ext cx="7772400" cy="452596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F9819-F33C-4C2F-841C-73EEC9762AA2}" type="slidenum">
              <a:rPr lang="ru-RU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ChangeArrowheads="1"/>
          </p:cNvSpPr>
          <p:nvPr/>
        </p:nvSpPr>
        <p:spPr bwMode="auto">
          <a:xfrm>
            <a:off x="1433513" y="2933700"/>
            <a:ext cx="2128837" cy="217488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0" name="Rectangle 3"/>
          <p:cNvSpPr>
            <a:spLocks noChangeArrowheads="1"/>
          </p:cNvSpPr>
          <p:nvPr/>
        </p:nvSpPr>
        <p:spPr bwMode="auto">
          <a:xfrm>
            <a:off x="325438" y="2727325"/>
            <a:ext cx="8485187" cy="37909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 lIns="82118" tIns="41058" rIns="82118" bIns="41058" anchor="b"/>
          <a:lstStyle/>
          <a:p>
            <a:r>
              <a:rPr lang="ru-RU" sz="3400" dirty="0" smtClean="0"/>
              <a:t>Проверка работы </a:t>
            </a:r>
            <a:r>
              <a:rPr lang="en-US" sz="3400" dirty="0" smtClean="0"/>
              <a:t>FR</a:t>
            </a:r>
            <a:r>
              <a:rPr lang="ru-RU" sz="3400" dirty="0" smtClean="0"/>
              <a:t> (1 из 5)</a:t>
            </a:r>
            <a:endParaRPr lang="en-US" sz="3400" dirty="0" smtClean="0"/>
          </a:p>
        </p:txBody>
      </p:sp>
      <p:sp>
        <p:nvSpPr>
          <p:cNvPr id="48132" name="Rectangle 5"/>
          <p:cNvSpPr>
            <a:spLocks noChangeArrowheads="1"/>
          </p:cNvSpPr>
          <p:nvPr/>
        </p:nvSpPr>
        <p:spPr bwMode="auto">
          <a:xfrm>
            <a:off x="693738" y="3979863"/>
            <a:ext cx="2887662" cy="230187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3" name="Rectangle 6"/>
          <p:cNvSpPr>
            <a:spLocks noChangeArrowheads="1"/>
          </p:cNvSpPr>
          <p:nvPr/>
        </p:nvSpPr>
        <p:spPr bwMode="auto">
          <a:xfrm>
            <a:off x="569913" y="3171825"/>
            <a:ext cx="3702050" cy="215900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4" name="Rectangle 7"/>
          <p:cNvSpPr>
            <a:spLocks noChangeArrowheads="1"/>
          </p:cNvSpPr>
          <p:nvPr/>
        </p:nvSpPr>
        <p:spPr bwMode="auto">
          <a:xfrm>
            <a:off x="695325" y="4665663"/>
            <a:ext cx="5608638" cy="230187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5" name="Rectangle 8"/>
          <p:cNvSpPr>
            <a:spLocks noChangeArrowheads="1"/>
          </p:cNvSpPr>
          <p:nvPr/>
        </p:nvSpPr>
        <p:spPr bwMode="auto">
          <a:xfrm>
            <a:off x="530225" y="2862263"/>
            <a:ext cx="8021638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8875" tIns="69241" rIns="48875" bIns="69241"/>
          <a:lstStyle/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Router# show interfaces s0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Serial0 is up, line protocol is up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Hardware is HD64570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Internet address is 10.140.1.2/24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MTU 1500 bytes, BW 1544 Kbit, DLY 20000 usec, rely 255/255, load 1/255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Encapsulation FRAME-RELAY, loopback not set, keepalive set (10 sec)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LMI enq sent  19, LMI stat recvd 20, LMI upd recvd 0, DTE LMI up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LMI enq recvd 0, LMI stat sent  0, LMI upd sent  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LMI DLCI 1023  LMI type is CISCO  frame relay DTE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FR SVC disabled, LAPF state down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Broadcast queue 0/64, broadcasts sent/dropped 8/0, interface broadcasts 5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Last input 00:00:02, output 00:00:02, output hang never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Last clearing of "show interface" counters never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Queueing strategy: fifo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Output queue 0/40, 0 drops; input queue 0/75, 0 drops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 &lt;Output omitted&gt;</a:t>
            </a:r>
            <a:endParaRPr lang="en-US" sz="2400">
              <a:latin typeface="Times" pitchFamily="18" charset="0"/>
            </a:endParaRP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endParaRPr lang="en-US" sz="1400">
              <a:latin typeface="Times" pitchFamily="18" charset="0"/>
            </a:endParaRPr>
          </a:p>
        </p:txBody>
      </p:sp>
      <p:sp>
        <p:nvSpPr>
          <p:cNvPr id="48136" name="Rectangle 9"/>
          <p:cNvSpPr>
            <a:spLocks noChangeArrowheads="1"/>
          </p:cNvSpPr>
          <p:nvPr/>
        </p:nvSpPr>
        <p:spPr bwMode="auto">
          <a:xfrm>
            <a:off x="412750" y="1550988"/>
            <a:ext cx="8080375" cy="36671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lIns="24110" tIns="34157" rIns="24110" bIns="34157">
            <a:spAutoFit/>
          </a:bodyPr>
          <a:lstStyle/>
          <a:p>
            <a:endParaRPr lang="ru-RU"/>
          </a:p>
        </p:txBody>
      </p:sp>
      <p:sp>
        <p:nvSpPr>
          <p:cNvPr id="48137" name="Rectangle 10"/>
          <p:cNvSpPr>
            <a:spLocks noChangeArrowheads="1"/>
          </p:cNvSpPr>
          <p:nvPr/>
        </p:nvSpPr>
        <p:spPr bwMode="auto">
          <a:xfrm>
            <a:off x="482600" y="1609725"/>
            <a:ext cx="4668838" cy="711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73019" tIns="36509" rIns="73019" bIns="36509"/>
          <a:lstStyle/>
          <a:p>
            <a:pPr eaLnBrk="0" hangingPunct="0">
              <a:tabLst>
                <a:tab pos="685800" algn="l"/>
              </a:tabLst>
            </a:pPr>
            <a:r>
              <a:rPr lang="en-US" sz="1400">
                <a:latin typeface="Courier New" pitchFamily="49" charset="0"/>
                <a:cs typeface="Times New Roman" pitchFamily="18" charset="0"/>
              </a:rPr>
              <a:t>Router# show interfaces </a:t>
            </a:r>
            <a:r>
              <a:rPr lang="en-US" sz="1400" i="1">
                <a:latin typeface="Courier New" pitchFamily="49" charset="0"/>
                <a:cs typeface="Times New Roman" pitchFamily="18" charset="0"/>
              </a:rPr>
              <a:t>type number</a:t>
            </a:r>
            <a:endParaRPr lang="en-US" sz="1400" b="0">
              <a:latin typeface="Times" pitchFamily="18" charset="0"/>
            </a:endParaRPr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500063" y="1982788"/>
            <a:ext cx="7527925" cy="711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lIns="73019" tIns="36509" rIns="73019" bIns="36509"/>
          <a:lstStyle/>
          <a:p>
            <a:pPr marL="228600" indent="-228600" eaLnBrk="0" hangingPunct="0">
              <a:buClr>
                <a:schemeClr val="accent1"/>
              </a:buClr>
              <a:tabLst>
                <a:tab pos="685800" algn="l"/>
              </a:tabLst>
              <a:defRPr/>
            </a:pPr>
            <a:r>
              <a:rPr lang="ru-RU" dirty="0">
                <a:latin typeface="+mn-lt"/>
                <a:cs typeface="Times New Roman" pitchFamily="18" charset="0"/>
              </a:rPr>
              <a:t>Показывает информацию о</a:t>
            </a:r>
            <a:r>
              <a:rPr lang="en-US" dirty="0">
                <a:latin typeface="+mn-lt"/>
                <a:cs typeface="Times New Roman" pitchFamily="18" charset="0"/>
              </a:rPr>
              <a:t> Frame Relay DLCI </a:t>
            </a:r>
            <a:r>
              <a:rPr lang="ru-RU" dirty="0">
                <a:latin typeface="+mn-lt"/>
                <a:cs typeface="Times New Roman" pitchFamily="18" charset="0"/>
              </a:rPr>
              <a:t>и</a:t>
            </a:r>
            <a:r>
              <a:rPr lang="en-US" dirty="0">
                <a:latin typeface="+mn-lt"/>
                <a:cs typeface="Times New Roman" pitchFamily="18" charset="0"/>
              </a:rPr>
              <a:t> LMI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5B73A0-C79D-4733-8CDB-D02A630995FD}" type="slidenum">
              <a:rPr lang="ru-RU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ChangeArrowheads="1"/>
          </p:cNvSpPr>
          <p:nvPr/>
        </p:nvSpPr>
        <p:spPr bwMode="auto">
          <a:xfrm>
            <a:off x="631825" y="3046413"/>
            <a:ext cx="8034338" cy="24272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26" name="Rectangle 3"/>
          <p:cNvSpPr>
            <a:spLocks noChangeArrowheads="1"/>
          </p:cNvSpPr>
          <p:nvPr/>
        </p:nvSpPr>
        <p:spPr bwMode="auto">
          <a:xfrm>
            <a:off x="4706938" y="3640138"/>
            <a:ext cx="3798887" cy="184150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1557338" y="3214688"/>
            <a:ext cx="2322512" cy="257175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28" name="Rectangle 5"/>
          <p:cNvSpPr>
            <a:spLocks noChangeArrowheads="1"/>
          </p:cNvSpPr>
          <p:nvPr/>
        </p:nvSpPr>
        <p:spPr bwMode="auto">
          <a:xfrm>
            <a:off x="722313" y="4932363"/>
            <a:ext cx="6156325" cy="187325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29" name="Rectangle 6"/>
          <p:cNvSpPr>
            <a:spLocks noChangeArrowheads="1"/>
          </p:cNvSpPr>
          <p:nvPr/>
        </p:nvSpPr>
        <p:spPr bwMode="auto">
          <a:xfrm>
            <a:off x="695325" y="3119438"/>
            <a:ext cx="30289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8875" tIns="69241" rIns="48875" bIns="69241"/>
          <a:lstStyle/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Router# show frame-relay lmi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LMI Statistics for interface Serial0 (Frame Relay DTE) LMI TYPE = CISCO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Invalid Unnumbered info 0 Invalid Prot Disc 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Invalid dummy Call Ref 0 Invalid Msg Type 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Invalid Status Message 0 Invalid Lock Shift 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Invalid Information ID 0 Invalid Report IE Len 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Invalid Report Request 0 Invalid Keep IE Len 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Num Status Enq. Sent 113100 Num Status msgs Rcvd 113100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 Num Update Status Rcvd 0 Num Status Timeouts 0</a:t>
            </a:r>
            <a:endParaRPr lang="en-US" sz="2400">
              <a:latin typeface="Times" pitchFamily="18" charset="0"/>
            </a:endParaRPr>
          </a:p>
        </p:txBody>
      </p:sp>
      <p:sp>
        <p:nvSpPr>
          <p:cNvPr id="52230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 lIns="82118" tIns="41058" rIns="82118" bIns="41058" anchor="b"/>
          <a:lstStyle/>
          <a:p>
            <a:r>
              <a:rPr lang="ru-RU" sz="3400" dirty="0" smtClean="0"/>
              <a:t>Проверка работы </a:t>
            </a:r>
            <a:r>
              <a:rPr lang="en-US" sz="3400" dirty="0" smtClean="0"/>
              <a:t>FR</a:t>
            </a:r>
            <a:r>
              <a:rPr lang="ru-RU" sz="3400" dirty="0" smtClean="0"/>
              <a:t> (2 из 5)</a:t>
            </a:r>
            <a:endParaRPr lang="en-US" sz="3400" dirty="0" smtClean="0"/>
          </a:p>
        </p:txBody>
      </p:sp>
      <p:sp>
        <p:nvSpPr>
          <p:cNvPr id="52231" name="Rectangle 8"/>
          <p:cNvSpPr>
            <a:spLocks noChangeArrowheads="1"/>
          </p:cNvSpPr>
          <p:nvPr/>
        </p:nvSpPr>
        <p:spPr bwMode="auto">
          <a:xfrm>
            <a:off x="412750" y="1604963"/>
            <a:ext cx="8080375" cy="36671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lIns="24110" tIns="34157" rIns="24110" bIns="34157">
            <a:spAutoFit/>
          </a:bodyPr>
          <a:lstStyle/>
          <a:p>
            <a:endParaRPr lang="ru-RU"/>
          </a:p>
        </p:txBody>
      </p:sp>
      <p:sp>
        <p:nvSpPr>
          <p:cNvPr id="52232" name="Rectangle 9"/>
          <p:cNvSpPr>
            <a:spLocks noChangeArrowheads="1"/>
          </p:cNvSpPr>
          <p:nvPr/>
        </p:nvSpPr>
        <p:spPr bwMode="auto">
          <a:xfrm>
            <a:off x="482600" y="1670050"/>
            <a:ext cx="7669213" cy="711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73019" tIns="36509" rIns="73019" bIns="36509"/>
          <a:lstStyle/>
          <a:p>
            <a:pPr eaLnBrk="0" hangingPunct="0">
              <a:tabLst>
                <a:tab pos="685800" algn="l"/>
              </a:tabLst>
            </a:pPr>
            <a:r>
              <a:rPr lang="en-US" sz="1400">
                <a:latin typeface="Courier New" pitchFamily="49" charset="0"/>
                <a:cs typeface="Times New Roman" pitchFamily="18" charset="0"/>
              </a:rPr>
              <a:t>Router# show frame-relay lmi [</a:t>
            </a:r>
            <a:r>
              <a:rPr lang="en-US" sz="1400" i="1">
                <a:latin typeface="Courier New" pitchFamily="49" charset="0"/>
                <a:cs typeface="Times New Roman" pitchFamily="18" charset="0"/>
              </a:rPr>
              <a:t>type number</a:t>
            </a:r>
            <a:r>
              <a:rPr lang="en-US" sz="1400">
                <a:latin typeface="Courier New" pitchFamily="49" charset="0"/>
                <a:cs typeface="Times New Roman" pitchFamily="18" charset="0"/>
              </a:rPr>
              <a:t>]</a:t>
            </a:r>
            <a:endParaRPr lang="en-US" sz="1400" b="0">
              <a:latin typeface="Times" pitchFamily="18" charset="0"/>
            </a:endParaRPr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500063" y="2057400"/>
            <a:ext cx="7527925" cy="711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lIns="73019" tIns="36509" rIns="73019" bIns="36509"/>
          <a:lstStyle/>
          <a:p>
            <a:pPr marL="228600" indent="-228600" eaLnBrk="0" hangingPunct="0">
              <a:buClr>
                <a:schemeClr val="accent1"/>
              </a:buClr>
              <a:tabLst>
                <a:tab pos="685800" algn="l"/>
              </a:tabLst>
              <a:defRPr/>
            </a:pPr>
            <a:r>
              <a:rPr lang="ru-RU" dirty="0">
                <a:latin typeface="+mn-lt"/>
                <a:cs typeface="Times New Roman" pitchFamily="18" charset="0"/>
              </a:rPr>
              <a:t>Отображает статистику</a:t>
            </a:r>
            <a:r>
              <a:rPr lang="en-US" dirty="0">
                <a:latin typeface="+mn-lt"/>
                <a:cs typeface="Times New Roman" pitchFamily="18" charset="0"/>
              </a:rPr>
              <a:t> LMI</a:t>
            </a:r>
            <a:endParaRPr lang="en-US" dirty="0">
              <a:latin typeface="+mn-lt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8DD88A-91FD-46BE-89ED-4FB7E1954D82}" type="slidenum">
              <a:rPr lang="ru-RU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ChangeArrowheads="1"/>
          </p:cNvSpPr>
          <p:nvPr/>
        </p:nvSpPr>
        <p:spPr bwMode="auto">
          <a:xfrm>
            <a:off x="331788" y="2792413"/>
            <a:ext cx="8469312" cy="30384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74" name="Rectangle 3"/>
          <p:cNvSpPr>
            <a:spLocks noChangeArrowheads="1"/>
          </p:cNvSpPr>
          <p:nvPr/>
        </p:nvSpPr>
        <p:spPr bwMode="auto">
          <a:xfrm>
            <a:off x="379413" y="3798888"/>
            <a:ext cx="8332787" cy="261937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75" name="Rectangle 4"/>
          <p:cNvSpPr>
            <a:spLocks noChangeArrowheads="1"/>
          </p:cNvSpPr>
          <p:nvPr/>
        </p:nvSpPr>
        <p:spPr bwMode="auto">
          <a:xfrm>
            <a:off x="1300163" y="2890838"/>
            <a:ext cx="2949575" cy="241300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7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 lIns="82118" tIns="41058" rIns="82118" bIns="41058" anchor="b"/>
          <a:lstStyle/>
          <a:p>
            <a:r>
              <a:rPr lang="ru-RU" sz="3400" dirty="0" smtClean="0"/>
              <a:t>Проверка работы </a:t>
            </a:r>
            <a:r>
              <a:rPr lang="en-US" sz="3400" dirty="0" smtClean="0"/>
              <a:t>FR</a:t>
            </a:r>
            <a:r>
              <a:rPr lang="ru-RU" sz="3400" dirty="0" smtClean="0"/>
              <a:t> (3 из 5)</a:t>
            </a:r>
            <a:endParaRPr lang="en-US" sz="3400" dirty="0" smtClean="0"/>
          </a:p>
        </p:txBody>
      </p:sp>
      <p:sp>
        <p:nvSpPr>
          <p:cNvPr id="54277" name="Rectangle 6"/>
          <p:cNvSpPr>
            <a:spLocks noChangeArrowheads="1"/>
          </p:cNvSpPr>
          <p:nvPr/>
        </p:nvSpPr>
        <p:spPr bwMode="auto">
          <a:xfrm>
            <a:off x="371475" y="2816225"/>
            <a:ext cx="8137525" cy="341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8875" tIns="69241" rIns="48875" bIns="69241"/>
          <a:lstStyle/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500">
                <a:latin typeface="Courier New" pitchFamily="49" charset="0"/>
              </a:rPr>
              <a:t>Router# show frame-relay pvc 100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endParaRPr lang="en-US" sz="1500">
              <a:latin typeface="Courier New" pitchFamily="49" charset="0"/>
            </a:endParaRP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500">
                <a:latin typeface="Courier New" pitchFamily="49" charset="0"/>
              </a:rPr>
              <a:t>PVC Statistics for interface Serial0 (Frame Relay DTE)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endParaRPr lang="en-US" sz="1500">
              <a:latin typeface="Courier New" pitchFamily="49" charset="0"/>
            </a:endParaRP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500">
                <a:latin typeface="Courier New" pitchFamily="49" charset="0"/>
              </a:rPr>
              <a:t>DLCI = 100, DLCI USAGE = LOCAL, PVC STATUS = ACTIVE, INTERFACE = Serial0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endParaRPr lang="en-US" sz="1500">
              <a:latin typeface="Courier New" pitchFamily="49" charset="0"/>
            </a:endParaRP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500">
                <a:latin typeface="Courier New" pitchFamily="49" charset="0"/>
              </a:rPr>
              <a:t>  input pkts 28            output pkts 10           in bytes 8398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500">
                <a:latin typeface="Courier New" pitchFamily="49" charset="0"/>
              </a:rPr>
              <a:t>  out bytes 1198           dropped pkts 0           in FECN pkts 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500">
                <a:latin typeface="Courier New" pitchFamily="49" charset="0"/>
              </a:rPr>
              <a:t>  in BECN pkts 0           out FECN pkts 0          out BECN pkts 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500">
                <a:latin typeface="Courier New" pitchFamily="49" charset="0"/>
              </a:rPr>
              <a:t>  in DE pkts 0             out DE pkts 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500">
                <a:latin typeface="Courier New" pitchFamily="49" charset="0"/>
              </a:rPr>
              <a:t>  out bcast pkts 10         out bcast bytes 1198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500">
                <a:latin typeface="Courier New" pitchFamily="49" charset="0"/>
              </a:rPr>
              <a:t>  pvc create time 00:03:46, last time pvc status changed 00:03:47</a:t>
            </a:r>
            <a:endParaRPr lang="en-US" sz="2400" b="0">
              <a:latin typeface="Times" pitchFamily="18" charset="0"/>
            </a:endParaRPr>
          </a:p>
        </p:txBody>
      </p:sp>
      <p:sp>
        <p:nvSpPr>
          <p:cNvPr id="54278" name="Rectangle 7"/>
          <p:cNvSpPr>
            <a:spLocks noChangeArrowheads="1"/>
          </p:cNvSpPr>
          <p:nvPr/>
        </p:nvSpPr>
        <p:spPr bwMode="auto">
          <a:xfrm>
            <a:off x="412750" y="1546225"/>
            <a:ext cx="8080375" cy="36671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lIns="24110" tIns="34157" rIns="24110" bIns="34157">
            <a:spAutoFit/>
          </a:bodyPr>
          <a:lstStyle/>
          <a:p>
            <a:endParaRPr lang="ru-RU"/>
          </a:p>
        </p:txBody>
      </p:sp>
      <p:sp>
        <p:nvSpPr>
          <p:cNvPr id="54279" name="Rectangle 8"/>
          <p:cNvSpPr>
            <a:spLocks noChangeArrowheads="1"/>
          </p:cNvSpPr>
          <p:nvPr/>
        </p:nvSpPr>
        <p:spPr bwMode="auto">
          <a:xfrm>
            <a:off x="482600" y="1606550"/>
            <a:ext cx="8050213" cy="7096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73019" tIns="36509" rIns="73019" bIns="36509"/>
          <a:lstStyle/>
          <a:p>
            <a:pPr eaLnBrk="0" hangingPunct="0">
              <a:tabLst>
                <a:tab pos="685800" algn="l"/>
              </a:tabLst>
            </a:pPr>
            <a:r>
              <a:rPr lang="en-US" sz="1400">
                <a:latin typeface="Courier New" pitchFamily="49" charset="0"/>
                <a:cs typeface="Times New Roman" pitchFamily="18" charset="0"/>
              </a:rPr>
              <a:t>Router# show frame-relay pvc [</a:t>
            </a:r>
            <a:r>
              <a:rPr lang="en-US" sz="1400" i="1">
                <a:latin typeface="Courier New" pitchFamily="49" charset="0"/>
                <a:cs typeface="Times New Roman" pitchFamily="18" charset="0"/>
              </a:rPr>
              <a:t>type number</a:t>
            </a:r>
            <a:r>
              <a:rPr lang="en-US" sz="1400">
                <a:latin typeface="Courier New" pitchFamily="49" charset="0"/>
                <a:cs typeface="Times New Roman" pitchFamily="18" charset="0"/>
              </a:rPr>
              <a:t> [</a:t>
            </a:r>
            <a:r>
              <a:rPr lang="en-US" sz="1400" i="1">
                <a:latin typeface="Courier New" pitchFamily="49" charset="0"/>
                <a:cs typeface="Times New Roman" pitchFamily="18" charset="0"/>
              </a:rPr>
              <a:t>dlci</a:t>
            </a:r>
            <a:r>
              <a:rPr lang="en-US" sz="1400">
                <a:latin typeface="Courier New" pitchFamily="49" charset="0"/>
                <a:cs typeface="Times New Roman" pitchFamily="18" charset="0"/>
              </a:rPr>
              <a:t>]]</a:t>
            </a:r>
            <a:endParaRPr lang="en-US" sz="1400" b="0">
              <a:latin typeface="Times" pitchFamily="18" charset="0"/>
            </a:endParaRP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515938" y="1997075"/>
            <a:ext cx="7527925" cy="388938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lIns="73019" tIns="36509" rIns="73019" bIns="36509"/>
          <a:lstStyle/>
          <a:p>
            <a:pPr marL="228600" indent="-228600" eaLnBrk="0" hangingPunct="0">
              <a:buClr>
                <a:schemeClr val="accent1"/>
              </a:buClr>
              <a:tabLst>
                <a:tab pos="685800" algn="l"/>
              </a:tabLst>
              <a:defRPr/>
            </a:pPr>
            <a:r>
              <a:rPr lang="ru-RU" dirty="0">
                <a:latin typeface="+mn-lt"/>
                <a:cs typeface="Times New Roman" pitchFamily="18" charset="0"/>
              </a:rPr>
              <a:t>Отображает состояние</a:t>
            </a:r>
            <a:r>
              <a:rPr lang="en-US" dirty="0">
                <a:latin typeface="+mn-lt"/>
                <a:cs typeface="Times New Roman" pitchFamily="18" charset="0"/>
              </a:rPr>
              <a:t> PVC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7C154-215E-4815-8E7C-69D8CB647B37}" type="slidenum">
              <a:rPr lang="ru-RU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ChangeArrowheads="1"/>
          </p:cNvSpPr>
          <p:nvPr/>
        </p:nvSpPr>
        <p:spPr bwMode="auto">
          <a:xfrm>
            <a:off x="1360488" y="4402138"/>
            <a:ext cx="2413000" cy="195262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 lIns="82118" tIns="41058" rIns="82118" bIns="41058" anchor="b"/>
          <a:lstStyle/>
          <a:p>
            <a:r>
              <a:rPr lang="ru-RU" sz="3400" dirty="0" smtClean="0"/>
              <a:t>Проверка работы </a:t>
            </a:r>
            <a:r>
              <a:rPr lang="en-US" sz="3400" dirty="0" smtClean="0"/>
              <a:t>FR</a:t>
            </a:r>
            <a:r>
              <a:rPr lang="ru-RU" sz="3400" dirty="0" smtClean="0"/>
              <a:t> (4 из 5)</a:t>
            </a:r>
            <a:endParaRPr lang="en-US" sz="3400" dirty="0" smtClean="0"/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403225" y="4210050"/>
            <a:ext cx="8243888" cy="16287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1343025" y="5062538"/>
            <a:ext cx="2727325" cy="196850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25" name="Rectangle 6"/>
          <p:cNvSpPr>
            <a:spLocks noChangeArrowheads="1"/>
          </p:cNvSpPr>
          <p:nvPr/>
        </p:nvSpPr>
        <p:spPr bwMode="auto">
          <a:xfrm>
            <a:off x="504825" y="4321175"/>
            <a:ext cx="7559675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8875" tIns="69241" rIns="48875" bIns="69241"/>
          <a:lstStyle/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>
                <a:latin typeface="Courier New" pitchFamily="49" charset="0"/>
              </a:rPr>
              <a:t>Router# show frame-relay map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>
                <a:latin typeface="Courier New" pitchFamily="49" charset="0"/>
              </a:rPr>
              <a:t>Serial0 (up): </a:t>
            </a:r>
            <a:r>
              <a:rPr lang="en-US" sz="1400" dirty="0" err="1">
                <a:latin typeface="Courier New" pitchFamily="49" charset="0"/>
              </a:rPr>
              <a:t>ip</a:t>
            </a:r>
            <a:r>
              <a:rPr lang="en-US" sz="1400" dirty="0">
                <a:latin typeface="Courier New" pitchFamily="49" charset="0"/>
              </a:rPr>
              <a:t> 10.140.1.1 </a:t>
            </a:r>
            <a:r>
              <a:rPr lang="en-US" sz="1400" dirty="0" err="1">
                <a:latin typeface="Courier New" pitchFamily="49" charset="0"/>
              </a:rPr>
              <a:t>dlci</a:t>
            </a:r>
            <a:r>
              <a:rPr lang="en-US" sz="1400" dirty="0">
                <a:latin typeface="Courier New" pitchFamily="49" charset="0"/>
              </a:rPr>
              <a:t> 100(0x64,0x1840), dynamic,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>
                <a:latin typeface="Courier New" pitchFamily="49" charset="0"/>
              </a:rPr>
              <a:t>              broadcast,, status defined, active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>
                <a:latin typeface="Courier New" pitchFamily="49" charset="0"/>
              </a:rPr>
              <a:t>Router# clear </a:t>
            </a:r>
            <a:r>
              <a:rPr lang="en-US" sz="1400" dirty="0" smtClean="0">
                <a:latin typeface="Courier New" pitchFamily="49" charset="0"/>
              </a:rPr>
              <a:t>frame-relay</a:t>
            </a:r>
            <a:r>
              <a:rPr lang="ru-RU" sz="1400" dirty="0" smtClean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inarp</a:t>
            </a:r>
            <a:endParaRPr lang="en-US" sz="1400" dirty="0">
              <a:latin typeface="Courier New" pitchFamily="49" charset="0"/>
            </a:endParaRP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>
                <a:latin typeface="Courier New" pitchFamily="49" charset="0"/>
              </a:rPr>
              <a:t>Router# show frame map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>
                <a:latin typeface="Courier New" pitchFamily="49" charset="0"/>
              </a:rPr>
              <a:t>Router#</a:t>
            </a:r>
          </a:p>
        </p:txBody>
      </p:sp>
      <p:sp>
        <p:nvSpPr>
          <p:cNvPr id="56326" name="Rectangle 7"/>
          <p:cNvSpPr>
            <a:spLocks noChangeArrowheads="1"/>
          </p:cNvSpPr>
          <p:nvPr/>
        </p:nvSpPr>
        <p:spPr bwMode="auto">
          <a:xfrm>
            <a:off x="412750" y="2693988"/>
            <a:ext cx="8080375" cy="36671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lIns="24110" tIns="34157" rIns="24110" bIns="34157">
            <a:spAutoFit/>
          </a:bodyPr>
          <a:lstStyle/>
          <a:p>
            <a:endParaRPr lang="ru-RU"/>
          </a:p>
        </p:txBody>
      </p:sp>
      <p:sp>
        <p:nvSpPr>
          <p:cNvPr id="56327" name="Rectangle 8"/>
          <p:cNvSpPr>
            <a:spLocks noChangeArrowheads="1"/>
          </p:cNvSpPr>
          <p:nvPr/>
        </p:nvSpPr>
        <p:spPr bwMode="auto">
          <a:xfrm>
            <a:off x="412750" y="1628775"/>
            <a:ext cx="8080375" cy="36671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lIns="24110" tIns="34157" rIns="24110" bIns="34157">
            <a:spAutoFit/>
          </a:bodyPr>
          <a:lstStyle/>
          <a:p>
            <a:endParaRPr lang="ru-RU"/>
          </a:p>
        </p:txBody>
      </p:sp>
      <p:sp>
        <p:nvSpPr>
          <p:cNvPr id="56328" name="Rectangle 9"/>
          <p:cNvSpPr>
            <a:spLocks noChangeArrowheads="1"/>
          </p:cNvSpPr>
          <p:nvPr/>
        </p:nvSpPr>
        <p:spPr bwMode="auto">
          <a:xfrm>
            <a:off x="482600" y="2746375"/>
            <a:ext cx="4668838" cy="711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73019" tIns="36509" rIns="73019" bIns="36509"/>
          <a:lstStyle/>
          <a:p>
            <a:pPr eaLnBrk="0" hangingPunct="0">
              <a:tabLst>
                <a:tab pos="685800" algn="l"/>
              </a:tabLst>
            </a:pPr>
            <a:r>
              <a:rPr lang="en-US" sz="1400" dirty="0">
                <a:latin typeface="Courier New" pitchFamily="49" charset="0"/>
                <a:cs typeface="Times New Roman" pitchFamily="18" charset="0"/>
              </a:rPr>
              <a:t>Router# clear </a:t>
            </a:r>
            <a:r>
              <a:rPr lang="en-US" sz="1400" dirty="0" smtClean="0">
                <a:latin typeface="Courier New" pitchFamily="49" charset="0"/>
                <a:cs typeface="Times New Roman" pitchFamily="18" charset="0"/>
              </a:rPr>
              <a:t>frame-relay</a:t>
            </a:r>
            <a:r>
              <a:rPr lang="ru-RU" sz="1400" dirty="0" smtClean="0">
                <a:latin typeface="Courier New" pitchFamily="49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Courier New" pitchFamily="49" charset="0"/>
                <a:cs typeface="Times New Roman" pitchFamily="18" charset="0"/>
              </a:rPr>
              <a:t>inarp</a:t>
            </a:r>
            <a:r>
              <a:rPr lang="en-US" sz="1400" dirty="0" smtClean="0">
                <a:latin typeface="Courier New" pitchFamily="49" charset="0"/>
                <a:cs typeface="Times New Roman" pitchFamily="18" charset="0"/>
              </a:rPr>
              <a:t> </a:t>
            </a:r>
            <a:endParaRPr lang="en-US" sz="1400" b="0" dirty="0">
              <a:latin typeface="Times" pitchFamily="18" charset="0"/>
            </a:endParaRPr>
          </a:p>
        </p:txBody>
      </p:sp>
      <p:sp>
        <p:nvSpPr>
          <p:cNvPr id="56329" name="Rectangle 10"/>
          <p:cNvSpPr>
            <a:spLocks noChangeArrowheads="1"/>
          </p:cNvSpPr>
          <p:nvPr/>
        </p:nvSpPr>
        <p:spPr bwMode="auto">
          <a:xfrm>
            <a:off x="482600" y="1660525"/>
            <a:ext cx="4668838" cy="5746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73019" tIns="36509" rIns="73019" bIns="36509"/>
          <a:lstStyle/>
          <a:p>
            <a:pPr eaLnBrk="0" hangingPunct="0">
              <a:tabLst>
                <a:tab pos="685800" algn="l"/>
              </a:tabLst>
            </a:pPr>
            <a:r>
              <a:rPr lang="en-US" sz="1400">
                <a:latin typeface="Courier New" pitchFamily="49" charset="0"/>
                <a:cs typeface="Times New Roman" pitchFamily="18" charset="0"/>
              </a:rPr>
              <a:t>Router# show frame-relay map</a:t>
            </a:r>
            <a:endParaRPr lang="en-US" sz="1400" b="0">
              <a:latin typeface="Times" pitchFamily="18" charset="0"/>
            </a:endParaRPr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228600" y="3135313"/>
            <a:ext cx="8534400" cy="7112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lIns="73019" tIns="36509" rIns="73019" bIns="36509"/>
          <a:lstStyle/>
          <a:p>
            <a:pPr marL="228600" indent="-228600" eaLnBrk="0" hangingPunct="0">
              <a:buClr>
                <a:schemeClr val="accent1"/>
              </a:buClr>
              <a:tabLst>
                <a:tab pos="685800" algn="l"/>
              </a:tabLst>
              <a:defRPr/>
            </a:pPr>
            <a:r>
              <a:rPr lang="en-US" dirty="0">
                <a:latin typeface="+mn-lt"/>
                <a:cs typeface="Times New Roman" pitchFamily="18" charset="0"/>
              </a:rPr>
              <a:t>	</a:t>
            </a:r>
            <a:r>
              <a:rPr lang="ru-RU" dirty="0">
                <a:latin typeface="+mn-lt"/>
                <a:cs typeface="Times New Roman" pitchFamily="18" charset="0"/>
              </a:rPr>
              <a:t>Очищает таблицу динамических адресов, созданную</a:t>
            </a:r>
            <a:r>
              <a:rPr lang="en-US" dirty="0">
                <a:latin typeface="+mn-lt"/>
                <a:cs typeface="Times New Roman" pitchFamily="18" charset="0"/>
              </a:rPr>
              <a:t> Inverse ARP</a:t>
            </a:r>
          </a:p>
        </p:txBody>
      </p:sp>
      <p:sp>
        <p:nvSpPr>
          <p:cNvPr id="64524" name="Rectangle 12"/>
          <p:cNvSpPr>
            <a:spLocks noChangeArrowheads="1"/>
          </p:cNvSpPr>
          <p:nvPr/>
        </p:nvSpPr>
        <p:spPr bwMode="auto">
          <a:xfrm>
            <a:off x="381000" y="2109788"/>
            <a:ext cx="7646988" cy="57626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lIns="73019" tIns="36509" rIns="73019" bIns="36509"/>
          <a:lstStyle/>
          <a:p>
            <a:pPr marL="228600" indent="-228600" eaLnBrk="0" hangingPunct="0">
              <a:buClr>
                <a:schemeClr val="accent1"/>
              </a:buClr>
              <a:tabLst>
                <a:tab pos="685800" algn="l"/>
              </a:tabLst>
              <a:defRPr/>
            </a:pPr>
            <a:r>
              <a:rPr lang="en-US" dirty="0">
                <a:latin typeface="+mn-lt"/>
                <a:cs typeface="Times New Roman" pitchFamily="18" charset="0"/>
              </a:rPr>
              <a:t> </a:t>
            </a:r>
            <a:r>
              <a:rPr lang="ru-RU" dirty="0">
                <a:latin typeface="+mn-lt"/>
                <a:cs typeface="Times New Roman" pitchFamily="18" charset="0"/>
              </a:rPr>
              <a:t>Отображает информацию из таблицы адресов</a:t>
            </a:r>
            <a:r>
              <a:rPr lang="en-US" dirty="0">
                <a:latin typeface="+mn-lt"/>
                <a:cs typeface="Times New Roman" pitchFamily="18" charset="0"/>
              </a:rPr>
              <a:t> FR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05C7D-C679-4205-9B30-78E471A544D6}" type="slidenum">
              <a:rPr lang="ru-RU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ChangeArrowheads="1"/>
          </p:cNvSpPr>
          <p:nvPr/>
        </p:nvSpPr>
        <p:spPr bwMode="auto">
          <a:xfrm>
            <a:off x="660400" y="1762125"/>
            <a:ext cx="7769225" cy="39131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0" name="Rectangle 3"/>
          <p:cNvSpPr>
            <a:spLocks noChangeArrowheads="1"/>
          </p:cNvSpPr>
          <p:nvPr/>
        </p:nvSpPr>
        <p:spPr bwMode="auto">
          <a:xfrm>
            <a:off x="4433888" y="5375275"/>
            <a:ext cx="2266950" cy="201613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1" name="Rectangle 4"/>
          <p:cNvSpPr>
            <a:spLocks noChangeArrowheads="1"/>
          </p:cNvSpPr>
          <p:nvPr/>
        </p:nvSpPr>
        <p:spPr bwMode="auto">
          <a:xfrm>
            <a:off x="1855788" y="1917700"/>
            <a:ext cx="2425700" cy="219075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498475" y="5767388"/>
            <a:ext cx="7178675" cy="5318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lIns="73019" tIns="36509" rIns="73019" bIns="36509"/>
          <a:lstStyle/>
          <a:p>
            <a:pPr marL="342900" lvl="1" indent="-228600" eaLnBrk="0" hangingPunct="0">
              <a:buClr>
                <a:schemeClr val="accent1"/>
              </a:buClr>
              <a:tabLst>
                <a:tab pos="685800" algn="l"/>
              </a:tabLst>
              <a:defRPr/>
            </a:pPr>
            <a:r>
              <a:rPr lang="ru-RU" dirty="0">
                <a:latin typeface="+mn-lt"/>
                <a:cs typeface="Times New Roman" pitchFamily="18" charset="0"/>
              </a:rPr>
              <a:t>Отображает</a:t>
            </a:r>
            <a:r>
              <a:rPr lang="en-US" dirty="0">
                <a:latin typeface="+mn-lt"/>
                <a:cs typeface="Times New Roman" pitchFamily="18" charset="0"/>
              </a:rPr>
              <a:t> </a:t>
            </a:r>
            <a:r>
              <a:rPr lang="ru-RU" dirty="0">
                <a:latin typeface="+mn-lt"/>
                <a:cs typeface="Times New Roman" pitchFamily="18" charset="0"/>
              </a:rPr>
              <a:t>отладочную информацию о </a:t>
            </a:r>
            <a:r>
              <a:rPr lang="en-US" dirty="0">
                <a:latin typeface="+mn-lt"/>
                <a:cs typeface="Times New Roman" pitchFamily="18" charset="0"/>
              </a:rPr>
              <a:t>FR LMI</a:t>
            </a:r>
          </a:p>
        </p:txBody>
      </p:sp>
      <p:sp>
        <p:nvSpPr>
          <p:cNvPr id="58373" name="Rectangle 6"/>
          <p:cNvSpPr>
            <a:spLocks noChangeArrowheads="1"/>
          </p:cNvSpPr>
          <p:nvPr/>
        </p:nvSpPr>
        <p:spPr bwMode="auto">
          <a:xfrm>
            <a:off x="3600450" y="3671888"/>
            <a:ext cx="966788" cy="173037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4" name="Rectangle 7"/>
          <p:cNvSpPr>
            <a:spLocks noChangeArrowheads="1"/>
          </p:cNvSpPr>
          <p:nvPr/>
        </p:nvSpPr>
        <p:spPr bwMode="auto">
          <a:xfrm>
            <a:off x="2449513" y="2613025"/>
            <a:ext cx="493712" cy="204788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5" name="Rectangle 8"/>
          <p:cNvSpPr>
            <a:spLocks noChangeArrowheads="1"/>
          </p:cNvSpPr>
          <p:nvPr/>
        </p:nvSpPr>
        <p:spPr bwMode="auto">
          <a:xfrm>
            <a:off x="3727450" y="5041900"/>
            <a:ext cx="682625" cy="193675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6" name="Rectangle 9"/>
          <p:cNvSpPr>
            <a:spLocks noChangeArrowheads="1"/>
          </p:cNvSpPr>
          <p:nvPr/>
        </p:nvSpPr>
        <p:spPr bwMode="auto">
          <a:xfrm>
            <a:off x="2416175" y="3471863"/>
            <a:ext cx="444500" cy="192087"/>
          </a:xfrm>
          <a:prstGeom prst="rect">
            <a:avLst/>
          </a:prstGeom>
          <a:solidFill>
            <a:srgbClr val="FFE59B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7" name="Rectangle 10"/>
          <p:cNvSpPr>
            <a:spLocks noChangeArrowheads="1"/>
          </p:cNvSpPr>
          <p:nvPr/>
        </p:nvSpPr>
        <p:spPr bwMode="auto">
          <a:xfrm>
            <a:off x="447675" y="1841500"/>
            <a:ext cx="7013575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8875" tIns="69241" rIns="48875" bIns="69241"/>
          <a:lstStyle/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	Router# debug frame-relay lmi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Frame Relay LMI debugging is on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Displaying all Frame Relay LMI data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Router#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Serial0(out): StEnq, myseq 140, yourseen 139, DTE up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datagramstart = 0xE008EC, datagramsize = 13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FR encap = 0xFCF10309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00 75 01 01 01 03 02 8C 8B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Serial0(in): Status, myseq 140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RT IE 1, length 1, type 1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KA IE 3, length 2, yourseq 140, myseq 140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Serial0(out): StEnq, myseq 141, yourseen 140, DTE up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datagramstart = 0xE008EC, datagramsize = 13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FR encap = 0xFCF10309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00 75 01 01 01 03 02 8D 8C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Serial0(in): Status, myseq 142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RT IE 1, length 1, type 0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KA IE 3, length 2, yourseq 142, myseq 142</a:t>
            </a:r>
          </a:p>
          <a:p>
            <a:pPr marL="514350" lvl="1" defTabSz="1028700" eaLnBrk="0" hangingPunct="0">
              <a:lnSpc>
                <a:spcPct val="8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>
                <a:latin typeface="Courier New" pitchFamily="49" charset="0"/>
              </a:rPr>
              <a:t>1w2d: PVC IE 0x7 , length 0x6 , dlci 100, status 0x2 , bw 0</a:t>
            </a:r>
          </a:p>
          <a:p>
            <a:pPr defTabSz="1028700" eaLnBrk="0" hangingPunct="0">
              <a:tabLst>
                <a:tab pos="514350" algn="l"/>
                <a:tab pos="1028700" algn="l"/>
                <a:tab pos="1543050" algn="l"/>
              </a:tabLst>
            </a:pPr>
            <a:endParaRPr lang="en-US" sz="2400" b="0">
              <a:latin typeface="Times" pitchFamily="18" charset="0"/>
            </a:endParaRPr>
          </a:p>
        </p:txBody>
      </p:sp>
      <p:sp>
        <p:nvSpPr>
          <p:cNvPr id="58378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ru-RU" sz="3400" dirty="0" smtClean="0"/>
              <a:t>Проверка работы </a:t>
            </a:r>
            <a:r>
              <a:rPr lang="en-US" sz="3400" dirty="0" smtClean="0"/>
              <a:t>FR</a:t>
            </a:r>
            <a:r>
              <a:rPr lang="ru-RU" sz="3400" dirty="0" smtClean="0"/>
              <a:t> (5 из 5)</a:t>
            </a:r>
            <a:endParaRPr lang="en-US" sz="3400" dirty="0" smtClean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38C4B5-96CD-4D2B-BF03-8E9C95455574}" type="slidenum">
              <a:rPr lang="ru-RU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82118" tIns="41058" rIns="82118" bIns="41058"/>
          <a:lstStyle/>
          <a:p>
            <a:r>
              <a:rPr lang="ru-RU" dirty="0" smtClean="0"/>
              <a:t>Обзор </a:t>
            </a:r>
            <a:r>
              <a:rPr lang="en-US" dirty="0" smtClean="0"/>
              <a:t>PPP</a:t>
            </a:r>
            <a:endParaRPr lang="en-US" dirty="0"/>
          </a:p>
        </p:txBody>
      </p:sp>
      <p:sp>
        <p:nvSpPr>
          <p:cNvPr id="357385" name="Rectangle 9"/>
          <p:cNvSpPr>
            <a:spLocks noChangeArrowheads="1"/>
          </p:cNvSpPr>
          <p:nvPr/>
        </p:nvSpPr>
        <p:spPr bwMode="auto">
          <a:xfrm>
            <a:off x="457200" y="5181600"/>
            <a:ext cx="8305800" cy="12772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28600" indent="-228600" algn="l"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2000" b="0" dirty="0">
                <a:solidFill>
                  <a:srgbClr val="000000"/>
                </a:solidFill>
                <a:latin typeface="Arial" charset="0"/>
              </a:rPr>
              <a:t>PPP </a:t>
            </a:r>
            <a:r>
              <a:rPr lang="ru-RU" sz="2000" b="0" dirty="0" smtClean="0">
                <a:solidFill>
                  <a:srgbClr val="000000"/>
                </a:solidFill>
                <a:latin typeface="Arial" charset="0"/>
              </a:rPr>
              <a:t>может использоваться с основными сетевыми протоколами, за это отвечает </a:t>
            </a:r>
            <a:r>
              <a:rPr lang="en-US" sz="2000" b="0" dirty="0" smtClean="0">
                <a:solidFill>
                  <a:srgbClr val="000000"/>
                </a:solidFill>
                <a:latin typeface="Arial" charset="0"/>
              </a:rPr>
              <a:t>NCP</a:t>
            </a:r>
            <a:endParaRPr lang="en-US" sz="2000" b="0" dirty="0">
              <a:solidFill>
                <a:srgbClr val="000000"/>
              </a:solidFill>
              <a:latin typeface="Arial" charset="0"/>
            </a:endParaRPr>
          </a:p>
          <a:p>
            <a:pPr marL="228600" indent="-228600" algn="l"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2000" b="0" dirty="0">
                <a:solidFill>
                  <a:srgbClr val="000000"/>
                </a:solidFill>
                <a:latin typeface="Arial" charset="0"/>
              </a:rPr>
              <a:t>PPP </a:t>
            </a:r>
            <a:r>
              <a:rPr lang="ru-RU" sz="2000" b="0" dirty="0" smtClean="0">
                <a:solidFill>
                  <a:srgbClr val="000000"/>
                </a:solidFill>
                <a:latin typeface="Arial" charset="0"/>
              </a:rPr>
              <a:t>может использоваться на всех основных типах физических соединений, за это отвечает </a:t>
            </a:r>
            <a:r>
              <a:rPr lang="en-US" sz="2000" b="0" dirty="0" smtClean="0">
                <a:solidFill>
                  <a:srgbClr val="000000"/>
                </a:solidFill>
                <a:latin typeface="Arial" charset="0"/>
              </a:rPr>
              <a:t>LCP</a:t>
            </a:r>
            <a:endParaRPr lang="en-US" sz="2000" b="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357387" name="Picture 11" descr="301P_08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0763" y="1719263"/>
            <a:ext cx="7102475" cy="3108325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82118" tIns="41058" rIns="82118" bIns="41058"/>
          <a:lstStyle/>
          <a:p>
            <a:pPr>
              <a:buClr>
                <a:schemeClr val="folHlink"/>
              </a:buClr>
            </a:pPr>
            <a:r>
              <a:rPr lang="ru-RU" dirty="0" smtClean="0"/>
              <a:t>Установка сессии в </a:t>
            </a:r>
            <a:r>
              <a:rPr lang="en-US" dirty="0" smtClean="0"/>
              <a:t>PPP</a:t>
            </a:r>
            <a:endParaRPr lang="en-US" dirty="0"/>
          </a:p>
        </p:txBody>
      </p:sp>
      <p:sp>
        <p:nvSpPr>
          <p:cNvPr id="363533" name="Rectangle 13"/>
          <p:cNvSpPr>
            <a:spLocks noChangeArrowheads="1"/>
          </p:cNvSpPr>
          <p:nvPr/>
        </p:nvSpPr>
        <p:spPr bwMode="auto">
          <a:xfrm>
            <a:off x="2133600" y="4495800"/>
            <a:ext cx="5055655" cy="14927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lvl="1" indent="-342900" algn="l" defTabSz="814388">
              <a:lnSpc>
                <a:spcPct val="95000"/>
              </a:lnSpc>
              <a:spcBef>
                <a:spcPct val="35000"/>
              </a:spcBef>
              <a:buClr>
                <a:srgbClr val="0183B7"/>
              </a:buClr>
              <a:buFont typeface="Wingdings" pitchFamily="2" charset="2"/>
              <a:buAutoNum type="arabicPeriod"/>
            </a:pPr>
            <a:r>
              <a:rPr lang="ru-RU" sz="2000" b="0" dirty="0" smtClean="0">
                <a:solidFill>
                  <a:srgbClr val="000000"/>
                </a:solidFill>
                <a:latin typeface="Arial" charset="0"/>
              </a:rPr>
              <a:t>Установка логического соединения</a:t>
            </a:r>
            <a:endParaRPr lang="en-US" sz="2000" b="0" dirty="0">
              <a:solidFill>
                <a:srgbClr val="000000"/>
              </a:solidFill>
              <a:latin typeface="Arial" charset="0"/>
            </a:endParaRPr>
          </a:p>
          <a:p>
            <a:pPr lvl="1" indent="-342900" algn="l" defTabSz="814388">
              <a:lnSpc>
                <a:spcPct val="95000"/>
              </a:lnSpc>
              <a:spcBef>
                <a:spcPct val="35000"/>
              </a:spcBef>
              <a:buClr>
                <a:srgbClr val="0183B7"/>
              </a:buClr>
              <a:buFont typeface="Wingdings" pitchFamily="2" charset="2"/>
              <a:buAutoNum type="arabicPeriod"/>
            </a:pPr>
            <a:r>
              <a:rPr lang="ru-RU" sz="2000" b="0" dirty="0" smtClean="0">
                <a:solidFill>
                  <a:srgbClr val="000000"/>
                </a:solidFill>
                <a:latin typeface="Arial" charset="0"/>
              </a:rPr>
              <a:t>Аутентификация (опционально</a:t>
            </a:r>
            <a:r>
              <a:rPr lang="en-US" sz="2000" b="0" dirty="0" smtClean="0">
                <a:solidFill>
                  <a:srgbClr val="000000"/>
                </a:solidFill>
                <a:latin typeface="Arial" charset="0"/>
              </a:rPr>
              <a:t>)</a:t>
            </a:r>
            <a:endParaRPr lang="en-US" sz="2000" b="0" dirty="0">
              <a:solidFill>
                <a:srgbClr val="000000"/>
              </a:solidFill>
              <a:latin typeface="Arial" charset="0"/>
            </a:endParaRPr>
          </a:p>
          <a:p>
            <a:pPr marL="800100" lvl="2" indent="-342900" algn="l" defTabSz="814388">
              <a:lnSpc>
                <a:spcPct val="95000"/>
              </a:lnSpc>
              <a:spcBef>
                <a:spcPct val="35000"/>
              </a:spcBef>
              <a:buClr>
                <a:srgbClr val="0183B7"/>
              </a:buClr>
              <a:buFont typeface="Arial" charset="0"/>
              <a:buNone/>
            </a:pPr>
            <a:r>
              <a:rPr lang="ru-RU" sz="2000" b="0" dirty="0" smtClean="0">
                <a:solidFill>
                  <a:srgbClr val="000000"/>
                </a:solidFill>
                <a:latin typeface="Arial" charset="0"/>
              </a:rPr>
              <a:t>Варианты</a:t>
            </a:r>
            <a:r>
              <a:rPr lang="en-US" sz="2000" b="0" dirty="0" smtClean="0">
                <a:solidFill>
                  <a:srgbClr val="000000"/>
                </a:solidFill>
                <a:latin typeface="Arial" charset="0"/>
              </a:rPr>
              <a:t>: </a:t>
            </a:r>
            <a:r>
              <a:rPr lang="en-US" sz="2000" b="0" dirty="0">
                <a:solidFill>
                  <a:srgbClr val="000000"/>
                </a:solidFill>
                <a:latin typeface="Arial" charset="0"/>
              </a:rPr>
              <a:t>PAP </a:t>
            </a:r>
            <a:r>
              <a:rPr lang="ru-RU" sz="2000" b="0" dirty="0" smtClean="0">
                <a:solidFill>
                  <a:srgbClr val="000000"/>
                </a:solidFill>
                <a:latin typeface="Arial" charset="0"/>
              </a:rPr>
              <a:t>или</a:t>
            </a:r>
            <a:r>
              <a:rPr lang="en-US" sz="20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latin typeface="Arial" charset="0"/>
              </a:rPr>
              <a:t>CHAP</a:t>
            </a:r>
          </a:p>
          <a:p>
            <a:pPr lvl="1" indent="-342900" algn="l" defTabSz="814388">
              <a:lnSpc>
                <a:spcPct val="95000"/>
              </a:lnSpc>
              <a:spcBef>
                <a:spcPct val="35000"/>
              </a:spcBef>
              <a:buClr>
                <a:srgbClr val="0183B7"/>
              </a:buClr>
              <a:buFont typeface="Wingdings" pitchFamily="2" charset="2"/>
              <a:buAutoNum type="arabicPeriod"/>
            </a:pPr>
            <a:r>
              <a:rPr lang="ru-RU" sz="2000" b="0" dirty="0" smtClean="0">
                <a:solidFill>
                  <a:srgbClr val="000000"/>
                </a:solidFill>
                <a:latin typeface="Arial" charset="0"/>
              </a:rPr>
              <a:t>Конфигурация сетевого уровня</a:t>
            </a:r>
            <a:endParaRPr lang="en-US" sz="2000" b="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363535" name="Picture 15" descr="301P_49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188" y="1701800"/>
            <a:ext cx="7920037" cy="2103438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502" name="Picture 14" descr="301P_0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100" y="1952625"/>
            <a:ext cx="7797800" cy="2955925"/>
          </a:xfrm>
          <a:prstGeom prst="rect">
            <a:avLst/>
          </a:prstGeom>
          <a:noFill/>
        </p:spPr>
      </p:pic>
      <p:sp>
        <p:nvSpPr>
          <p:cNvPr id="44749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82118" tIns="41058" rIns="82118" bIns="41058"/>
          <a:lstStyle/>
          <a:p>
            <a:pPr>
              <a:buClr>
                <a:schemeClr val="folHlink"/>
              </a:buClr>
            </a:pPr>
            <a:r>
              <a:rPr lang="ru-RU" dirty="0" smtClean="0"/>
              <a:t>Аутентификация в </a:t>
            </a:r>
            <a:r>
              <a:rPr lang="en-US" dirty="0" smtClean="0"/>
              <a:t>PPP : </a:t>
            </a:r>
            <a:r>
              <a:rPr lang="en-US" dirty="0"/>
              <a:t>PAP</a:t>
            </a:r>
          </a:p>
        </p:txBody>
      </p:sp>
      <p:sp>
        <p:nvSpPr>
          <p:cNvPr id="447499" name="Rectangle 11"/>
          <p:cNvSpPr>
            <a:spLocks noChangeArrowheads="1"/>
          </p:cNvSpPr>
          <p:nvPr/>
        </p:nvSpPr>
        <p:spPr bwMode="auto">
          <a:xfrm>
            <a:off x="914400" y="5486400"/>
            <a:ext cx="6457793" cy="6924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228600" indent="-228600" algn="l"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b="0" dirty="0" smtClean="0">
                <a:solidFill>
                  <a:srgbClr val="000000"/>
                </a:solidFill>
                <a:latin typeface="Arial" charset="0"/>
              </a:rPr>
              <a:t>Пароль пересылается в открытом виде</a:t>
            </a:r>
            <a:endParaRPr lang="en-US" sz="2000" b="0" dirty="0">
              <a:solidFill>
                <a:srgbClr val="000000"/>
              </a:solidFill>
              <a:latin typeface="Arial" charset="0"/>
            </a:endParaRPr>
          </a:p>
          <a:p>
            <a:pPr marL="228600" indent="-228600" algn="l" defTabSz="814388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b="0" dirty="0" smtClean="0">
                <a:solidFill>
                  <a:srgbClr val="000000"/>
                </a:solidFill>
                <a:latin typeface="Arial" charset="0"/>
              </a:rPr>
              <a:t>Проводится только во время инициализации сессии</a:t>
            </a:r>
            <a:endParaRPr lang="en-US" sz="2000" b="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548" name="Picture 12" descr="301P_0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100" y="1954213"/>
            <a:ext cx="7797800" cy="2952750"/>
          </a:xfrm>
          <a:prstGeom prst="rect">
            <a:avLst/>
          </a:prstGeom>
          <a:noFill/>
        </p:spPr>
      </p:pic>
      <p:sp>
        <p:nvSpPr>
          <p:cNvPr id="4495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Аутентификация в </a:t>
            </a:r>
            <a:r>
              <a:rPr lang="en-US" dirty="0" smtClean="0"/>
              <a:t>PPP: </a:t>
            </a:r>
            <a:r>
              <a:rPr lang="en-US" dirty="0"/>
              <a:t>CHAP</a:t>
            </a:r>
          </a:p>
        </p:txBody>
      </p:sp>
      <p:sp>
        <p:nvSpPr>
          <p:cNvPr id="449546" name="Rectangle 10"/>
          <p:cNvSpPr>
            <a:spLocks noChangeArrowheads="1"/>
          </p:cNvSpPr>
          <p:nvPr/>
        </p:nvSpPr>
        <p:spPr bwMode="auto">
          <a:xfrm>
            <a:off x="207963" y="5126561"/>
            <a:ext cx="8555037" cy="12618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 anchorCtr="1">
            <a:spAutoFit/>
          </a:bodyPr>
          <a:lstStyle/>
          <a:p>
            <a:pPr marL="228600" indent="-228600" algn="l" defTabSz="814388">
              <a:lnSpc>
                <a:spcPct val="8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b="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Пример аутентификации </a:t>
            </a:r>
            <a:r>
              <a:rPr lang="ru-RU" sz="2000" b="0" dirty="0" err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маршрутизатора</a:t>
            </a:r>
            <a:r>
              <a:rPr lang="ru-RU" sz="2000" b="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2000" b="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Santa </a:t>
            </a:r>
            <a:r>
              <a:rPr lang="en-US" sz="2000" b="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Cruz </a:t>
            </a:r>
            <a:r>
              <a:rPr lang="ru-RU" sz="2000" b="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у </a:t>
            </a:r>
            <a:r>
              <a:rPr lang="en-US" sz="2000" b="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HQ</a:t>
            </a:r>
            <a:endParaRPr lang="en-US" sz="2000" b="0" dirty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marL="228600" indent="-228600" algn="l" defTabSz="814388">
              <a:lnSpc>
                <a:spcPct val="8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sz="2000" b="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Пересылаются </a:t>
            </a:r>
            <a:r>
              <a:rPr lang="ru-RU" b="0" dirty="0" smtClean="0">
                <a:solidFill>
                  <a:srgbClr val="000000"/>
                </a:solidFill>
                <a:cs typeface="Times New Roman" pitchFamily="18" charset="0"/>
              </a:rPr>
              <a:t>сообщения, основанные на паролях</a:t>
            </a:r>
            <a:r>
              <a:rPr lang="ru-RU" sz="2000" b="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а не сами пароли</a:t>
            </a:r>
            <a:endParaRPr lang="en-US" sz="2000" b="0" dirty="0">
              <a:solidFill>
                <a:srgbClr val="000000"/>
              </a:solidFill>
              <a:latin typeface="Arial" charset="0"/>
            </a:endParaRPr>
          </a:p>
          <a:p>
            <a:pPr marL="228600" indent="-228600" defTabSz="814388">
              <a:lnSpc>
                <a:spcPct val="85000"/>
              </a:lnSpc>
              <a:spcBef>
                <a:spcPct val="350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ru-RU" b="0" dirty="0" smtClean="0">
                <a:solidFill>
                  <a:srgbClr val="000000"/>
                </a:solidFill>
              </a:rPr>
              <a:t>Проводится только во время инициализации сессии и затем через равные промежутки времени</a:t>
            </a:r>
            <a:endParaRPr lang="en-US" b="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33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Настройка </a:t>
            </a:r>
            <a:r>
              <a:rPr lang="en-US" dirty="0" smtClean="0"/>
              <a:t>PPP</a:t>
            </a:r>
            <a:endParaRPr lang="en-US" dirty="0"/>
          </a:p>
        </p:txBody>
      </p:sp>
      <p:sp>
        <p:nvSpPr>
          <p:cNvPr id="371735" name="Rectangle 23"/>
          <p:cNvSpPr>
            <a:spLocks noChangeArrowheads="1"/>
          </p:cNvSpPr>
          <p:nvPr/>
        </p:nvSpPr>
        <p:spPr bwMode="auto">
          <a:xfrm>
            <a:off x="741363" y="1754188"/>
            <a:ext cx="7586662" cy="38576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 defTabSz="1028700">
              <a:lnSpc>
                <a:spcPct val="100000"/>
              </a:lnSpc>
            </a:pPr>
            <a:r>
              <a:rPr lang="en-US" sz="1600" b="1">
                <a:solidFill>
                  <a:srgbClr val="000000"/>
                </a:solidFill>
              </a:rPr>
              <a:t>RouterX(config-if)# encapsulation ppp</a:t>
            </a:r>
          </a:p>
        </p:txBody>
      </p:sp>
      <p:sp>
        <p:nvSpPr>
          <p:cNvPr id="371736" name="Rectangle 24"/>
          <p:cNvSpPr>
            <a:spLocks noChangeArrowheads="1"/>
          </p:cNvSpPr>
          <p:nvPr/>
        </p:nvSpPr>
        <p:spPr bwMode="auto">
          <a:xfrm>
            <a:off x="741363" y="2174875"/>
            <a:ext cx="49887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228600" indent="-228600" algn="l" defTabSz="1028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b="0" dirty="0" smtClean="0">
                <a:solidFill>
                  <a:srgbClr val="000000"/>
                </a:solidFill>
                <a:latin typeface="Arial" charset="0"/>
              </a:rPr>
              <a:t>Включает на интерфейсе протокол </a:t>
            </a:r>
            <a:r>
              <a:rPr lang="en-US" b="0" dirty="0" smtClean="0">
                <a:solidFill>
                  <a:srgbClr val="000000"/>
                </a:solidFill>
                <a:latin typeface="Arial" charset="0"/>
              </a:rPr>
              <a:t>PPP</a:t>
            </a:r>
            <a:endParaRPr lang="en-US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71738" name="Rectangle 26"/>
          <p:cNvSpPr>
            <a:spLocks noChangeArrowheads="1"/>
          </p:cNvSpPr>
          <p:nvPr/>
        </p:nvSpPr>
        <p:spPr bwMode="auto">
          <a:xfrm>
            <a:off x="741363" y="2854325"/>
            <a:ext cx="7586662" cy="38576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 defTabSz="1028700">
              <a:lnSpc>
                <a:spcPct val="100000"/>
              </a:lnSpc>
            </a:pPr>
            <a:r>
              <a:rPr lang="en-US" sz="1600" b="1"/>
              <a:t>RouterX(config)# </a:t>
            </a:r>
            <a:r>
              <a:rPr lang="en-US" sz="1600" b="1">
                <a:solidFill>
                  <a:srgbClr val="000000"/>
                </a:solidFill>
              </a:rPr>
              <a:t>hostname </a:t>
            </a:r>
            <a:r>
              <a:rPr lang="en-US" sz="1600" b="1" i="1">
                <a:solidFill>
                  <a:srgbClr val="000000"/>
                </a:solidFill>
              </a:rPr>
              <a:t>name</a:t>
            </a:r>
          </a:p>
        </p:txBody>
      </p:sp>
      <p:sp>
        <p:nvSpPr>
          <p:cNvPr id="371739" name="Rectangle 27"/>
          <p:cNvSpPr>
            <a:spLocks noChangeArrowheads="1"/>
          </p:cNvSpPr>
          <p:nvPr/>
        </p:nvSpPr>
        <p:spPr bwMode="auto">
          <a:xfrm>
            <a:off x="741363" y="3279775"/>
            <a:ext cx="40514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228600" indent="-228600" algn="l" defTabSz="1028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b="0" dirty="0" smtClean="0">
                <a:solidFill>
                  <a:srgbClr val="000000"/>
                </a:solidFill>
                <a:latin typeface="Arial" charset="0"/>
              </a:rPr>
              <a:t>Назначает </a:t>
            </a:r>
            <a:r>
              <a:rPr lang="ru-RU" b="0" dirty="0" err="1" smtClean="0">
                <a:solidFill>
                  <a:srgbClr val="000000"/>
                </a:solidFill>
                <a:latin typeface="Arial" charset="0"/>
              </a:rPr>
              <a:t>маршрутизатору</a:t>
            </a:r>
            <a:r>
              <a:rPr lang="ru-RU" b="0" dirty="0" smtClean="0">
                <a:solidFill>
                  <a:srgbClr val="000000"/>
                </a:solidFill>
                <a:latin typeface="Arial" charset="0"/>
              </a:rPr>
              <a:t> имя</a:t>
            </a:r>
            <a:endParaRPr lang="en-US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71741" name="Rectangle 29"/>
          <p:cNvSpPr>
            <a:spLocks noChangeArrowheads="1"/>
          </p:cNvSpPr>
          <p:nvPr/>
        </p:nvSpPr>
        <p:spPr bwMode="auto">
          <a:xfrm>
            <a:off x="741363" y="3997325"/>
            <a:ext cx="7586662" cy="38576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 defTabSz="1028700">
              <a:lnSpc>
                <a:spcPct val="100000"/>
              </a:lnSpc>
            </a:pPr>
            <a:r>
              <a:rPr lang="en-US" sz="1600" b="1"/>
              <a:t>RouterX(config)# username </a:t>
            </a:r>
            <a:r>
              <a:rPr lang="en-US" sz="1600" b="1" i="1"/>
              <a:t>name</a:t>
            </a:r>
            <a:r>
              <a:rPr lang="en-US" sz="1600" b="1"/>
              <a:t> password </a:t>
            </a:r>
            <a:r>
              <a:rPr lang="en-US" sz="1600" b="1" i="1"/>
              <a:t>password</a:t>
            </a:r>
          </a:p>
        </p:txBody>
      </p:sp>
      <p:sp>
        <p:nvSpPr>
          <p:cNvPr id="371742" name="Rectangle 30"/>
          <p:cNvSpPr>
            <a:spLocks noChangeArrowheads="1"/>
          </p:cNvSpPr>
          <p:nvPr/>
        </p:nvSpPr>
        <p:spPr bwMode="auto">
          <a:xfrm>
            <a:off x="741362" y="4422775"/>
            <a:ext cx="7716838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28600" indent="-228600" algn="l" defTabSz="1028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b="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Задает пароль для аутентификации подключающегося </a:t>
            </a:r>
            <a:r>
              <a:rPr lang="ru-RU" b="0" dirty="0" err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маршрутизатора</a:t>
            </a:r>
            <a:r>
              <a:rPr lang="ru-RU" b="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(имя пользователя – имя </a:t>
            </a:r>
            <a:r>
              <a:rPr lang="ru-RU" b="0" dirty="0" err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маршрутизатора</a:t>
            </a:r>
            <a:r>
              <a:rPr lang="ru-RU" b="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)</a:t>
            </a:r>
            <a:endParaRPr lang="en-US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71744" name="Rectangle 32"/>
          <p:cNvSpPr>
            <a:spLocks noChangeArrowheads="1"/>
          </p:cNvSpPr>
          <p:nvPr/>
        </p:nvSpPr>
        <p:spPr bwMode="auto">
          <a:xfrm>
            <a:off x="741363" y="5108575"/>
            <a:ext cx="7586662" cy="660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l" defTabSz="1028700">
              <a:lnSpc>
                <a:spcPct val="100000"/>
              </a:lnSpc>
            </a:pPr>
            <a:r>
              <a:rPr lang="en-US" sz="1600" b="1"/>
              <a:t>RouterX(config-if)# ppp authentication</a:t>
            </a:r>
            <a:br>
              <a:rPr lang="en-US" sz="1600" b="1"/>
            </a:br>
            <a:r>
              <a:rPr lang="en-US" sz="1600" b="1"/>
              <a:t>{chap | chap pap | pap chap | pap}</a:t>
            </a:r>
          </a:p>
        </p:txBody>
      </p:sp>
      <p:sp>
        <p:nvSpPr>
          <p:cNvPr id="371745" name="Rectangle 33"/>
          <p:cNvSpPr>
            <a:spLocks noChangeArrowheads="1"/>
          </p:cNvSpPr>
          <p:nvPr/>
        </p:nvSpPr>
        <p:spPr bwMode="auto">
          <a:xfrm>
            <a:off x="741363" y="5810250"/>
            <a:ext cx="3473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228600" indent="-228600" algn="l" defTabSz="10287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b="0" dirty="0" smtClean="0">
                <a:solidFill>
                  <a:srgbClr val="000000"/>
                </a:solidFill>
                <a:latin typeface="Arial" charset="0"/>
              </a:rPr>
              <a:t>Включает аутентификацию</a:t>
            </a:r>
            <a:endParaRPr lang="en-US" b="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настройки </a:t>
            </a:r>
            <a:r>
              <a:rPr lang="en-US" dirty="0" smtClean="0"/>
              <a:t>PPP</a:t>
            </a:r>
            <a:endParaRPr lang="en-US" dirty="0"/>
          </a:p>
        </p:txBody>
      </p:sp>
      <p:sp>
        <p:nvSpPr>
          <p:cNvPr id="437251" name="Text Box 3"/>
          <p:cNvSpPr txBox="1">
            <a:spLocks noChangeArrowheads="1"/>
          </p:cNvSpPr>
          <p:nvPr/>
        </p:nvSpPr>
        <p:spPr bwMode="auto">
          <a:xfrm>
            <a:off x="228600" y="3962400"/>
            <a:ext cx="4181594" cy="209288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800" b="0" dirty="0"/>
              <a:t>hostname </a:t>
            </a:r>
            <a:r>
              <a:rPr lang="en-US" sz="1800" b="0" dirty="0" err="1"/>
              <a:t>RouterX</a:t>
            </a:r>
            <a:endParaRPr lang="en-US" sz="1800" b="0" dirty="0"/>
          </a:p>
          <a:p>
            <a:pPr algn="l"/>
            <a:r>
              <a:rPr lang="en-US" sz="1800" b="0" dirty="0"/>
              <a:t>username </a:t>
            </a:r>
            <a:r>
              <a:rPr lang="en-US" sz="1800" b="0" dirty="0" err="1"/>
              <a:t>RouterY</a:t>
            </a:r>
            <a:r>
              <a:rPr lang="en-US" sz="1800" b="0" dirty="0"/>
              <a:t> password </a:t>
            </a:r>
            <a:r>
              <a:rPr lang="en-US" sz="1800" b="0" dirty="0" err="1"/>
              <a:t>sameone</a:t>
            </a:r>
            <a:endParaRPr lang="en-US" sz="1800" b="0" dirty="0"/>
          </a:p>
          <a:p>
            <a:pPr algn="l"/>
            <a:r>
              <a:rPr lang="en-US" sz="1800" b="0" dirty="0"/>
              <a:t>!</a:t>
            </a:r>
          </a:p>
          <a:p>
            <a:pPr algn="l"/>
            <a:r>
              <a:rPr lang="en-US" sz="1800" b="0" dirty="0" err="1"/>
              <a:t>int</a:t>
            </a:r>
            <a:r>
              <a:rPr lang="en-US" sz="1800" b="0" dirty="0"/>
              <a:t> serial 0</a:t>
            </a:r>
          </a:p>
          <a:p>
            <a:pPr algn="l"/>
            <a:r>
              <a:rPr lang="en-US" sz="1800" b="0" dirty="0"/>
              <a:t> </a:t>
            </a:r>
            <a:r>
              <a:rPr lang="en-US" sz="1800" b="0" dirty="0" err="1"/>
              <a:t>ip</a:t>
            </a:r>
            <a:r>
              <a:rPr lang="en-US" sz="1800" b="0" dirty="0"/>
              <a:t> address 10.0.1.1 255.255.255.0</a:t>
            </a:r>
          </a:p>
          <a:p>
            <a:pPr algn="l"/>
            <a:r>
              <a:rPr lang="en-US" sz="1800" b="0" dirty="0"/>
              <a:t> encapsulation </a:t>
            </a:r>
            <a:r>
              <a:rPr lang="en-US" sz="1800" b="0" dirty="0" err="1"/>
              <a:t>ppp</a:t>
            </a:r>
            <a:endParaRPr lang="en-US" sz="1800" b="0" dirty="0"/>
          </a:p>
          <a:p>
            <a:pPr algn="l"/>
            <a:r>
              <a:rPr lang="en-US" sz="1800" b="0" dirty="0"/>
              <a:t> </a:t>
            </a:r>
            <a:r>
              <a:rPr lang="en-US" sz="1800" b="0" dirty="0" err="1"/>
              <a:t>ppp</a:t>
            </a:r>
            <a:r>
              <a:rPr lang="en-US" sz="1800" b="0" dirty="0"/>
              <a:t> authentication chap</a:t>
            </a:r>
          </a:p>
        </p:txBody>
      </p:sp>
      <p:sp>
        <p:nvSpPr>
          <p:cNvPr id="437252" name="Text Box 4"/>
          <p:cNvSpPr txBox="1">
            <a:spLocks noChangeArrowheads="1"/>
          </p:cNvSpPr>
          <p:nvPr/>
        </p:nvSpPr>
        <p:spPr bwMode="auto">
          <a:xfrm>
            <a:off x="4648200" y="3962400"/>
            <a:ext cx="4185761" cy="209288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800" b="0" dirty="0"/>
              <a:t>hostname </a:t>
            </a:r>
            <a:r>
              <a:rPr lang="en-US" sz="1800" b="0" dirty="0" err="1"/>
              <a:t>RouterY</a:t>
            </a:r>
            <a:endParaRPr lang="en-US" sz="1800" b="0" dirty="0"/>
          </a:p>
          <a:p>
            <a:pPr algn="l"/>
            <a:r>
              <a:rPr lang="en-US" sz="1800" b="0" dirty="0"/>
              <a:t>username </a:t>
            </a:r>
            <a:r>
              <a:rPr lang="en-US" sz="1800" b="0" dirty="0" err="1"/>
              <a:t>RouterX</a:t>
            </a:r>
            <a:r>
              <a:rPr lang="en-US" sz="1800" b="0" dirty="0"/>
              <a:t> password </a:t>
            </a:r>
            <a:r>
              <a:rPr lang="en-US" sz="1800" b="0" dirty="0" err="1"/>
              <a:t>sameone</a:t>
            </a:r>
            <a:endParaRPr lang="en-US" sz="1800" b="0" dirty="0"/>
          </a:p>
          <a:p>
            <a:pPr algn="l"/>
            <a:r>
              <a:rPr lang="en-US" sz="1800" b="0" dirty="0"/>
              <a:t>!</a:t>
            </a:r>
          </a:p>
          <a:p>
            <a:pPr algn="l"/>
            <a:r>
              <a:rPr lang="en-US" sz="1800" b="0" dirty="0" err="1"/>
              <a:t>int</a:t>
            </a:r>
            <a:r>
              <a:rPr lang="en-US" sz="1800" b="0" dirty="0"/>
              <a:t> serial 0</a:t>
            </a:r>
          </a:p>
          <a:p>
            <a:pPr algn="l"/>
            <a:r>
              <a:rPr lang="en-US" sz="1800" b="0" dirty="0"/>
              <a:t> </a:t>
            </a:r>
            <a:r>
              <a:rPr lang="en-US" sz="1800" b="0" dirty="0" err="1"/>
              <a:t>ip</a:t>
            </a:r>
            <a:r>
              <a:rPr lang="en-US" sz="1800" b="0" dirty="0"/>
              <a:t> address 10.0.1.2 255.255.255.0</a:t>
            </a:r>
          </a:p>
          <a:p>
            <a:pPr algn="l"/>
            <a:r>
              <a:rPr lang="en-US" sz="1800" b="0" dirty="0"/>
              <a:t> encapsulation </a:t>
            </a:r>
            <a:r>
              <a:rPr lang="en-US" sz="1800" b="0" dirty="0" err="1"/>
              <a:t>ppp</a:t>
            </a:r>
            <a:endParaRPr lang="en-US" sz="1800" b="0" dirty="0"/>
          </a:p>
          <a:p>
            <a:pPr algn="l"/>
            <a:r>
              <a:rPr lang="en-US" sz="1800" b="0" dirty="0"/>
              <a:t> </a:t>
            </a:r>
            <a:r>
              <a:rPr lang="en-US" sz="1800" b="0" dirty="0" err="1"/>
              <a:t>ppp</a:t>
            </a:r>
            <a:r>
              <a:rPr lang="en-US" sz="1800" b="0" dirty="0"/>
              <a:t> authentication chap</a:t>
            </a:r>
          </a:p>
        </p:txBody>
      </p:sp>
      <p:pic>
        <p:nvPicPr>
          <p:cNvPr id="437256" name="Picture 8" descr="327P_1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55738" y="1824038"/>
            <a:ext cx="6230937" cy="1335087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8" name="Rectangle 4"/>
          <p:cNvSpPr>
            <a:spLocks noChangeArrowheads="1"/>
          </p:cNvSpPr>
          <p:nvPr/>
        </p:nvSpPr>
        <p:spPr bwMode="auto">
          <a:xfrm>
            <a:off x="889000" y="2846388"/>
            <a:ext cx="1919288" cy="457200"/>
          </a:xfrm>
          <a:prstGeom prst="rect">
            <a:avLst/>
          </a:prstGeom>
          <a:solidFill>
            <a:srgbClr val="F0C5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9909" name="Rectangle 5"/>
          <p:cNvSpPr>
            <a:spLocks noChangeArrowheads="1"/>
          </p:cNvSpPr>
          <p:nvPr/>
        </p:nvSpPr>
        <p:spPr bwMode="auto">
          <a:xfrm>
            <a:off x="700088" y="1787525"/>
            <a:ext cx="3733800" cy="228600"/>
          </a:xfrm>
          <a:prstGeom prst="rect">
            <a:avLst/>
          </a:prstGeom>
          <a:solidFill>
            <a:srgbClr val="F0C5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9911" name="Rectangle 7"/>
          <p:cNvSpPr>
            <a:spLocks noGrp="1" noChangeArrowheads="1"/>
          </p:cNvSpPr>
          <p:nvPr>
            <p:ph type="title"/>
          </p:nvPr>
        </p:nvSpPr>
        <p:spPr>
          <a:xfrm>
            <a:off x="655638" y="457200"/>
            <a:ext cx="7794625" cy="838200"/>
          </a:xfrm>
        </p:spPr>
        <p:txBody>
          <a:bodyPr/>
          <a:lstStyle/>
          <a:p>
            <a:r>
              <a:rPr lang="ru-RU" dirty="0" smtClean="0"/>
              <a:t>Проверка </a:t>
            </a:r>
            <a:r>
              <a:rPr lang="en-US" dirty="0" smtClean="0"/>
              <a:t>PPP</a:t>
            </a:r>
            <a:r>
              <a:rPr lang="ru-RU" dirty="0" smtClean="0"/>
              <a:t> на интерфейсе</a:t>
            </a:r>
            <a:endParaRPr lang="en-US" dirty="0"/>
          </a:p>
        </p:txBody>
      </p:sp>
      <p:sp>
        <p:nvSpPr>
          <p:cNvPr id="379910" name="Rectangle 6"/>
          <p:cNvSpPr>
            <a:spLocks noChangeArrowheads="1"/>
          </p:cNvSpPr>
          <p:nvPr/>
        </p:nvSpPr>
        <p:spPr bwMode="auto">
          <a:xfrm>
            <a:off x="746719" y="1524000"/>
            <a:ext cx="7101881" cy="483209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 err="1"/>
              <a:t>RouterX</a:t>
            </a:r>
            <a:r>
              <a:rPr lang="en-US" sz="1400" dirty="0"/>
              <a:t># </a:t>
            </a:r>
            <a:r>
              <a:rPr lang="en-US" sz="1400" dirty="0">
                <a:solidFill>
                  <a:schemeClr val="accent2"/>
                </a:solidFill>
              </a:rPr>
              <a:t>show interface </a:t>
            </a:r>
            <a:r>
              <a:rPr lang="en-US" sz="1400" dirty="0" smtClean="0">
                <a:solidFill>
                  <a:schemeClr val="accent2"/>
                </a:solidFill>
              </a:rPr>
              <a:t>s0</a:t>
            </a:r>
            <a:endParaRPr lang="en-US" sz="1400" dirty="0">
              <a:solidFill>
                <a:schemeClr val="accent2"/>
              </a:solidFill>
            </a:endParaRP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Serial0 is up, line protocol is up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Hardware is HD64570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Internet address is 10.140.1.2/24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MTU 1500 bytes, BW 1544 Kbit, DLY 20000 </a:t>
            </a:r>
            <a:r>
              <a:rPr lang="en-US" sz="1400" dirty="0" err="1"/>
              <a:t>usec</a:t>
            </a:r>
            <a:r>
              <a:rPr lang="en-US" sz="1400" dirty="0"/>
              <a:t>, rely 255/255, load 1/255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Encapsulation PPP, loopback not set, </a:t>
            </a:r>
            <a:r>
              <a:rPr lang="en-US" sz="1400" dirty="0" err="1"/>
              <a:t>keepalive</a:t>
            </a:r>
            <a:r>
              <a:rPr lang="en-US" sz="1400" dirty="0"/>
              <a:t> set (10 sec)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LCP Open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Open: IPCP, CDPCP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Last input 00:00:05, output 00:00:05, output hang never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Last clearing of "show interface" counters never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</a:t>
            </a:r>
            <a:r>
              <a:rPr lang="en-US" sz="1400" dirty="0" err="1"/>
              <a:t>Queueing</a:t>
            </a:r>
            <a:r>
              <a:rPr lang="en-US" sz="1400" dirty="0"/>
              <a:t> strategy: </a:t>
            </a:r>
            <a:r>
              <a:rPr lang="en-US" sz="1400" dirty="0" err="1"/>
              <a:t>fifo</a:t>
            </a:r>
            <a:endParaRPr lang="en-US" sz="1400" dirty="0"/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Output queue 0/40, 0 drops; input queue 0/75, 0 drops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5 minute input rate 0 bits/sec, 0 packets/sec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5 minute output rate 0 bits/sec, 0 packets/sec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   38021 packets input, 5656110 bytes, 0 no buffer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   Received 23488 broadcasts, 0 runts, 0 giants, 0 throttles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   0 input errors, 0 CRC, 0 frame, 0 overrun, 0 ignored, 0 abort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   38097 packets output, 2135697 bytes, 0 </a:t>
            </a:r>
            <a:r>
              <a:rPr lang="en-US" sz="1400" dirty="0" err="1"/>
              <a:t>underruns</a:t>
            </a:r>
            <a:endParaRPr lang="en-US" sz="1400" dirty="0"/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   0 output errors, 0 collisions, 6045 interface resets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   0 output buffer failures, 0 output buffers swapped out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   482 carrier transitions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     DCD=up  DSR=up  DTR=up  RTS=up  CTS=up</a:t>
            </a:r>
            <a:endParaRPr lang="en-US" sz="11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3" name="Rectangle 7"/>
          <p:cNvSpPr>
            <a:spLocks noChangeArrowheads="1"/>
          </p:cNvSpPr>
          <p:nvPr/>
        </p:nvSpPr>
        <p:spPr bwMode="auto">
          <a:xfrm>
            <a:off x="438150" y="3973513"/>
            <a:ext cx="4806950" cy="228600"/>
          </a:xfrm>
          <a:prstGeom prst="rect">
            <a:avLst/>
          </a:prstGeom>
          <a:solidFill>
            <a:srgbClr val="F0C566"/>
          </a:solidFill>
          <a:ln w="38100" algn="ctr">
            <a:noFill/>
            <a:miter lim="800000"/>
            <a:headEnd/>
            <a:tailEnd/>
          </a:ln>
          <a:effectLst/>
        </p:spPr>
        <p:txBody>
          <a:bodyPr lIns="73019" tIns="36509" rIns="73019" bIns="36509" anchor="ctr">
            <a:spAutoFit/>
          </a:bodyPr>
          <a:lstStyle/>
          <a:p>
            <a:endParaRPr lang="ru-RU"/>
          </a:p>
        </p:txBody>
      </p:sp>
      <p:sp>
        <p:nvSpPr>
          <p:cNvPr id="439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аутентификации в </a:t>
            </a:r>
            <a:r>
              <a:rPr lang="en-US" dirty="0" smtClean="0"/>
              <a:t>PPP</a:t>
            </a:r>
            <a:endParaRPr lang="en-US" dirty="0"/>
          </a:p>
        </p:txBody>
      </p:sp>
      <p:sp>
        <p:nvSpPr>
          <p:cNvPr id="439304" name="Text Box 8"/>
          <p:cNvSpPr txBox="1">
            <a:spLocks noChangeArrowheads="1"/>
          </p:cNvSpPr>
          <p:nvPr/>
        </p:nvSpPr>
        <p:spPr bwMode="auto">
          <a:xfrm>
            <a:off x="381000" y="3357563"/>
            <a:ext cx="8382000" cy="2198687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300" b="1" dirty="0" err="1"/>
              <a:t>RouterX</a:t>
            </a:r>
            <a:r>
              <a:rPr lang="en-US" sz="1300" b="1" dirty="0"/>
              <a:t># </a:t>
            </a:r>
            <a:r>
              <a:rPr lang="en-US" sz="1300" b="1" dirty="0">
                <a:solidFill>
                  <a:schemeClr val="accent2"/>
                </a:solidFill>
              </a:rPr>
              <a:t>debug </a:t>
            </a:r>
            <a:r>
              <a:rPr lang="en-US" sz="1300" b="1" dirty="0" err="1">
                <a:solidFill>
                  <a:schemeClr val="accent2"/>
                </a:solidFill>
              </a:rPr>
              <a:t>ppp</a:t>
            </a:r>
            <a:r>
              <a:rPr lang="en-US" sz="1300" b="1" dirty="0">
                <a:solidFill>
                  <a:schemeClr val="accent2"/>
                </a:solidFill>
              </a:rPr>
              <a:t> authentication</a:t>
            </a:r>
          </a:p>
          <a:p>
            <a:pPr algn="l">
              <a:lnSpc>
                <a:spcPct val="95000"/>
              </a:lnSpc>
            </a:pPr>
            <a:r>
              <a:rPr lang="en-US" sz="1300" b="1" dirty="0"/>
              <a:t>4d20h: %LINK-3-UPDOWN: Interface Serial0, changed state to up</a:t>
            </a:r>
          </a:p>
          <a:p>
            <a:pPr algn="l">
              <a:lnSpc>
                <a:spcPct val="95000"/>
              </a:lnSpc>
            </a:pPr>
            <a:r>
              <a:rPr lang="en-US" sz="1300" b="1" dirty="0"/>
              <a:t>4d20h: Se0 PPP: Treating connection as a dedicated line</a:t>
            </a:r>
          </a:p>
          <a:p>
            <a:pPr algn="l">
              <a:lnSpc>
                <a:spcPct val="95000"/>
              </a:lnSpc>
            </a:pPr>
            <a:r>
              <a:rPr lang="en-US" sz="1300" b="1" dirty="0"/>
              <a:t>4d20h: Se0 PPP: Phase is AUTHENTICATING, by both</a:t>
            </a:r>
          </a:p>
          <a:p>
            <a:pPr algn="l">
              <a:lnSpc>
                <a:spcPct val="95000"/>
              </a:lnSpc>
            </a:pPr>
            <a:r>
              <a:rPr lang="en-US" sz="1300" b="1" dirty="0"/>
              <a:t>4d20h: Se0 CHAP: O CHALLENGE id 2 </a:t>
            </a:r>
            <a:r>
              <a:rPr lang="en-US" sz="1300" b="1" dirty="0" err="1"/>
              <a:t>len</a:t>
            </a:r>
            <a:r>
              <a:rPr lang="en-US" sz="1300" b="1" dirty="0"/>
              <a:t> 28 from ”left"</a:t>
            </a:r>
          </a:p>
          <a:p>
            <a:pPr algn="l">
              <a:lnSpc>
                <a:spcPct val="95000"/>
              </a:lnSpc>
            </a:pPr>
            <a:r>
              <a:rPr lang="en-US" sz="1300" b="1" dirty="0"/>
              <a:t>4d20h: Se0 CHAP: I CHALLENGE id 3 </a:t>
            </a:r>
            <a:r>
              <a:rPr lang="en-US" sz="1300" b="1" dirty="0" err="1"/>
              <a:t>len</a:t>
            </a:r>
            <a:r>
              <a:rPr lang="en-US" sz="1300" b="1" dirty="0"/>
              <a:t> 28 from ”right"</a:t>
            </a:r>
          </a:p>
          <a:p>
            <a:pPr algn="l">
              <a:lnSpc>
                <a:spcPct val="95000"/>
              </a:lnSpc>
            </a:pPr>
            <a:r>
              <a:rPr lang="en-US" sz="1300" b="1" dirty="0"/>
              <a:t>4d20h: Se0 CHAP: O RESPONSE id 3 </a:t>
            </a:r>
            <a:r>
              <a:rPr lang="en-US" sz="1300" b="1" dirty="0" err="1"/>
              <a:t>len</a:t>
            </a:r>
            <a:r>
              <a:rPr lang="en-US" sz="1300" b="1" dirty="0"/>
              <a:t> 28 from ”left"</a:t>
            </a:r>
          </a:p>
          <a:p>
            <a:pPr algn="l">
              <a:lnSpc>
                <a:spcPct val="95000"/>
              </a:lnSpc>
            </a:pPr>
            <a:r>
              <a:rPr lang="en-US" sz="1300" b="1" dirty="0"/>
              <a:t>4d20h: Se0 CHAP: I RESPONSE id 2 </a:t>
            </a:r>
            <a:r>
              <a:rPr lang="en-US" sz="1300" b="1" dirty="0" err="1"/>
              <a:t>len</a:t>
            </a:r>
            <a:r>
              <a:rPr lang="en-US" sz="1300" b="1" dirty="0"/>
              <a:t> 28 from ”right"</a:t>
            </a:r>
          </a:p>
          <a:p>
            <a:pPr algn="l">
              <a:lnSpc>
                <a:spcPct val="95000"/>
              </a:lnSpc>
            </a:pPr>
            <a:r>
              <a:rPr lang="en-US" sz="1300" b="1" dirty="0"/>
              <a:t>4d20h: Se0 CHAP: O SUCCESS id 2 </a:t>
            </a:r>
            <a:r>
              <a:rPr lang="en-US" sz="1300" b="1" dirty="0" err="1"/>
              <a:t>len</a:t>
            </a:r>
            <a:r>
              <a:rPr lang="en-US" sz="1300" b="1" dirty="0"/>
              <a:t> 4</a:t>
            </a:r>
          </a:p>
          <a:p>
            <a:pPr algn="l">
              <a:lnSpc>
                <a:spcPct val="95000"/>
              </a:lnSpc>
            </a:pPr>
            <a:r>
              <a:rPr lang="en-US" sz="1300" b="1" dirty="0"/>
              <a:t>4d20h: Se0 CHAP: I SUCCESS id 3 </a:t>
            </a:r>
            <a:r>
              <a:rPr lang="en-US" sz="1300" b="1" dirty="0" err="1"/>
              <a:t>len</a:t>
            </a:r>
            <a:r>
              <a:rPr lang="en-US" sz="1300" b="1" dirty="0"/>
              <a:t> 4</a:t>
            </a:r>
          </a:p>
          <a:p>
            <a:pPr algn="l">
              <a:lnSpc>
                <a:spcPct val="95000"/>
              </a:lnSpc>
            </a:pPr>
            <a:r>
              <a:rPr lang="en-US" sz="1300" b="1" dirty="0"/>
              <a:t>4d20h: %LINEPROTO-5-UPDOWN: Line protocol on Interface Serial0, changed state to up</a:t>
            </a:r>
          </a:p>
        </p:txBody>
      </p:sp>
      <p:pic>
        <p:nvPicPr>
          <p:cNvPr id="439307" name="Picture 11" descr="327P_1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55738" y="1673225"/>
            <a:ext cx="6230937" cy="1335088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4" name="Rectangle 4"/>
          <p:cNvSpPr>
            <a:spLocks noChangeArrowheads="1"/>
          </p:cNvSpPr>
          <p:nvPr/>
        </p:nvSpPr>
        <p:spPr bwMode="auto">
          <a:xfrm>
            <a:off x="452438" y="3211513"/>
            <a:ext cx="6946900" cy="228600"/>
          </a:xfrm>
          <a:prstGeom prst="rect">
            <a:avLst/>
          </a:prstGeom>
          <a:solidFill>
            <a:srgbClr val="F0C5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4005" name="Rectangle 5"/>
          <p:cNvSpPr>
            <a:spLocks noChangeArrowheads="1"/>
          </p:cNvSpPr>
          <p:nvPr/>
        </p:nvSpPr>
        <p:spPr bwMode="auto">
          <a:xfrm>
            <a:off x="452438" y="1944688"/>
            <a:ext cx="4424362" cy="228600"/>
          </a:xfrm>
          <a:prstGeom prst="rect">
            <a:avLst/>
          </a:prstGeom>
          <a:solidFill>
            <a:srgbClr val="F0C5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4007" name="Rectangle 7"/>
          <p:cNvSpPr>
            <a:spLocks noChangeArrowheads="1"/>
          </p:cNvSpPr>
          <p:nvPr/>
        </p:nvSpPr>
        <p:spPr bwMode="auto">
          <a:xfrm>
            <a:off x="452438" y="2787650"/>
            <a:ext cx="7383462" cy="228600"/>
          </a:xfrm>
          <a:prstGeom prst="rect">
            <a:avLst/>
          </a:prstGeom>
          <a:solidFill>
            <a:srgbClr val="F0C5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4008" name="Rectangle 8"/>
          <p:cNvSpPr>
            <a:spLocks noChangeArrowheads="1"/>
          </p:cNvSpPr>
          <p:nvPr/>
        </p:nvSpPr>
        <p:spPr bwMode="auto">
          <a:xfrm>
            <a:off x="452438" y="4062413"/>
            <a:ext cx="6946900" cy="228600"/>
          </a:xfrm>
          <a:prstGeom prst="rect">
            <a:avLst/>
          </a:prstGeom>
          <a:solidFill>
            <a:srgbClr val="F0C5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4009" name="Rectangle 9"/>
          <p:cNvSpPr>
            <a:spLocks noChangeArrowheads="1"/>
          </p:cNvSpPr>
          <p:nvPr/>
        </p:nvSpPr>
        <p:spPr bwMode="auto">
          <a:xfrm>
            <a:off x="452438" y="4705350"/>
            <a:ext cx="6946900" cy="228600"/>
          </a:xfrm>
          <a:prstGeom prst="rect">
            <a:avLst/>
          </a:prstGeom>
          <a:solidFill>
            <a:srgbClr val="F0C5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4010" name="Rectangle 10"/>
          <p:cNvSpPr>
            <a:spLocks noChangeArrowheads="1"/>
          </p:cNvSpPr>
          <p:nvPr/>
        </p:nvSpPr>
        <p:spPr bwMode="auto">
          <a:xfrm>
            <a:off x="452438" y="5132388"/>
            <a:ext cx="6946900" cy="228600"/>
          </a:xfrm>
          <a:prstGeom prst="rect">
            <a:avLst/>
          </a:prstGeom>
          <a:solidFill>
            <a:srgbClr val="F0C5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4011" name="Rectangle 11"/>
          <p:cNvSpPr>
            <a:spLocks noChangeArrowheads="1"/>
          </p:cNvSpPr>
          <p:nvPr/>
        </p:nvSpPr>
        <p:spPr bwMode="auto">
          <a:xfrm>
            <a:off x="452438" y="5775325"/>
            <a:ext cx="6946900" cy="228600"/>
          </a:xfrm>
          <a:prstGeom prst="rect">
            <a:avLst/>
          </a:prstGeom>
          <a:solidFill>
            <a:srgbClr val="F0C5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4006" name="Rectangle 6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610600" cy="838200"/>
          </a:xfrm>
        </p:spPr>
        <p:txBody>
          <a:bodyPr/>
          <a:lstStyle/>
          <a:p>
            <a:r>
              <a:rPr lang="ru-RU" dirty="0" smtClean="0"/>
              <a:t>Отладка фазы установки сессии в </a:t>
            </a:r>
            <a:r>
              <a:rPr lang="en-US" dirty="0" smtClean="0"/>
              <a:t>PPP</a:t>
            </a:r>
            <a:endParaRPr lang="en-US" dirty="0"/>
          </a:p>
        </p:txBody>
      </p:sp>
      <p:sp>
        <p:nvSpPr>
          <p:cNvPr id="384012" name="Rectangle 12"/>
          <p:cNvSpPr>
            <a:spLocks noChangeArrowheads="1"/>
          </p:cNvSpPr>
          <p:nvPr/>
        </p:nvSpPr>
        <p:spPr bwMode="auto">
          <a:xfrm>
            <a:off x="400050" y="1677988"/>
            <a:ext cx="7138493" cy="483209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 err="1"/>
              <a:t>RouterX</a:t>
            </a:r>
            <a:r>
              <a:rPr lang="en-US" sz="1400" dirty="0"/>
              <a:t># </a:t>
            </a:r>
            <a:r>
              <a:rPr lang="en-US" sz="1400" dirty="0">
                <a:solidFill>
                  <a:schemeClr val="accent2"/>
                </a:solidFill>
              </a:rPr>
              <a:t>debug </a:t>
            </a:r>
            <a:r>
              <a:rPr lang="en-US" sz="1400" dirty="0" err="1">
                <a:solidFill>
                  <a:schemeClr val="accent2"/>
                </a:solidFill>
              </a:rPr>
              <a:t>ppp</a:t>
            </a:r>
            <a:r>
              <a:rPr lang="en-US" sz="1400" dirty="0">
                <a:solidFill>
                  <a:schemeClr val="accent2"/>
                </a:solidFill>
              </a:rPr>
              <a:t> negotiation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PPP protocol negotiation debugging is on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 err="1"/>
              <a:t>RouterX</a:t>
            </a:r>
            <a:r>
              <a:rPr lang="en-US" sz="1400" dirty="0"/>
              <a:t>#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*Mar  1 00:06:36.645: %LINK-3-UPDOWN: Interface BRI0:1, changed state to up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*Mar  1 00:06:36.661: BR0:1 PPP: Treating connection as a </a:t>
            </a:r>
            <a:r>
              <a:rPr lang="en-US" sz="1400" dirty="0" err="1"/>
              <a:t>callin</a:t>
            </a:r>
            <a:endParaRPr lang="en-US" sz="1400" dirty="0"/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*Mar  1 00:06:36.665: BR0:1 PPP: Phase is ESTABLISHING, Passive Open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*Mar  1 00:06:36.669: BR0:1 LCP: State is Listen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sv-SE" sz="1400" dirty="0"/>
              <a:t>*Mar  1 00:06:37.034: BR0:1 LCP: I CONFREQ [Listen] id 7 len 17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sv-SE" sz="1400" dirty="0"/>
              <a:t>*Mar  1 00:06:37.038: BR0:1 LCP:    AuthProto PAP (0x0304C023)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*Mar  1 00:06:37.042: BR0:1 LCP:    </a:t>
            </a:r>
            <a:r>
              <a:rPr lang="en-US" sz="1400" dirty="0" err="1"/>
              <a:t>MagicNumber</a:t>
            </a:r>
            <a:r>
              <a:rPr lang="en-US" sz="1400" dirty="0"/>
              <a:t> 0x507A214D (0x0506507A214D)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*Mar  1 00:06:37.046: BR0:1 LCP:    Callback 0  (0x0D0300)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*Mar  1 00:06:37.054: BR0:1 LCP: O CONFREQ [Listen] id 4 </a:t>
            </a:r>
            <a:r>
              <a:rPr lang="en-US" sz="1400" dirty="0" err="1"/>
              <a:t>len</a:t>
            </a:r>
            <a:r>
              <a:rPr lang="en-US" sz="1400" dirty="0"/>
              <a:t> 15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it-IT" sz="1400" dirty="0"/>
              <a:t>*Mar  1 00:06:37.058: BR0:1 LCP:    AuthProto CHAP (0x0305C22305)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it-IT" sz="1400" dirty="0"/>
              <a:t>*Mar  1 00:06:37.062: BR0:1 LCP:    MagicNumber 0x1081E7E1 (0x05061081E7E1)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sv-SE" sz="1400" dirty="0"/>
              <a:t>*Mar  1 00:06:37.066: BR0:1 LCP: O CONFREJ [Listen] id 7 len 7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*Mar  1 00:06:37.070: BR0:1 LCP:    Callback 0  (0x0D0300) 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*Mar  1 00:06:37.098: BR0:1 LCP: I CONFACK [</a:t>
            </a:r>
            <a:r>
              <a:rPr lang="en-US" sz="1400" dirty="0" err="1"/>
              <a:t>REQsent</a:t>
            </a:r>
            <a:r>
              <a:rPr lang="en-US" sz="1400" dirty="0"/>
              <a:t>] id 4 </a:t>
            </a:r>
            <a:r>
              <a:rPr lang="en-US" sz="1400" dirty="0" err="1"/>
              <a:t>len</a:t>
            </a:r>
            <a:r>
              <a:rPr lang="en-US" sz="1400" dirty="0"/>
              <a:t> 15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it-IT" sz="1400" dirty="0"/>
              <a:t>*Mar  1 00:06:37.102: BR0:1 LCP:    AuthProto CHAP (0x0305C22305)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it-IT" sz="1400" dirty="0"/>
              <a:t>*Mar  1 00:06:37.106: BR0:1 LCP:    MagicNumber 0x1081E7E1 (0x05061081E7E1)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it-IT" sz="1400" dirty="0"/>
              <a:t>*Mar  1 00:06:37.114: BR0:1 LCP: I CONFREQ [ACKrcvd] id 8 len 14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it-IT" sz="1400" dirty="0"/>
              <a:t>*Mar  1 00:06:37.117: BR0:1 LCP:    AuthProto PAP (0x0304C023)</a:t>
            </a:r>
          </a:p>
          <a:p>
            <a:pPr algn="l" defTabSz="1028700">
              <a:lnSpc>
                <a:spcPct val="100000"/>
              </a:lnSpc>
              <a:tabLst>
                <a:tab pos="514350" algn="l"/>
                <a:tab pos="1028700" algn="l"/>
                <a:tab pos="1543050" algn="l"/>
              </a:tabLst>
            </a:pPr>
            <a:r>
              <a:rPr lang="en-US" sz="1400" dirty="0"/>
              <a:t>*Mar  1 00:06:37.121: BR0:1 LCP:    </a:t>
            </a:r>
            <a:r>
              <a:rPr lang="en-US" sz="1400" dirty="0" err="1"/>
              <a:t>MagicNumber</a:t>
            </a:r>
            <a:r>
              <a:rPr lang="en-US" sz="1400" dirty="0"/>
              <a:t> 0x507A214D (0x0506507A214D) 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Вопросы?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170BFB-2EB3-40E0-90A3-1C4CE671F436}" type="slidenum">
              <a:rPr lang="ru-RU"/>
              <a:pPr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o many files design templat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02-Overview of OCTAVE and NIST 800-30</Template>
  <TotalTime>777</TotalTime>
  <Words>2015</Words>
  <Application>Microsoft Macintosh PowerPoint</Application>
  <PresentationFormat>Экран (4:3)</PresentationFormat>
  <Paragraphs>296</Paragraphs>
  <Slides>31</Slides>
  <Notes>29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Too many files design template</vt:lpstr>
      <vt:lpstr>Презентация PowerPoint</vt:lpstr>
      <vt:lpstr>Типичные протоколы канального уровня в WAN</vt:lpstr>
      <vt:lpstr>Обзор Frame Relay</vt:lpstr>
      <vt:lpstr>Стек Frame Relay</vt:lpstr>
      <vt:lpstr>Терминология Frame Relay</vt:lpstr>
      <vt:lpstr>Отображение Frame Relay адресов в IP</vt:lpstr>
      <vt:lpstr>Сигнальный протокол Frame Relay</vt:lpstr>
      <vt:lpstr>Inverse ARP и LMI (1 из 2)</vt:lpstr>
      <vt:lpstr>Inverse ARP и LMI (2 из 2)</vt:lpstr>
      <vt:lpstr>Коммутация Frame Relay  Вид со стороны провайдера</vt:lpstr>
      <vt:lpstr>Коммутация Frame Relay  Вид со стороны абонента</vt:lpstr>
      <vt:lpstr>Базовая настройка Frame Relay</vt:lpstr>
      <vt:lpstr>Настройка статического отображения адресов</vt:lpstr>
      <vt:lpstr>Настройка sub-интерфейсов</vt:lpstr>
      <vt:lpstr>Настройка sub-интерфейсов  Тип Point-to-Point</vt:lpstr>
      <vt:lpstr>Настройка sub-интерфейсов  Тип Multipoint</vt:lpstr>
      <vt:lpstr>Проверка работы FR (1 из 5)</vt:lpstr>
      <vt:lpstr>Проверка работы FR (2 из 5)</vt:lpstr>
      <vt:lpstr>Проверка работы FR (3 из 5)</vt:lpstr>
      <vt:lpstr>Проверка работы FR (4 из 5)</vt:lpstr>
      <vt:lpstr>Проверка работы FR (5 из 5)</vt:lpstr>
      <vt:lpstr>Обзор PPP</vt:lpstr>
      <vt:lpstr>Установка сессии в PPP</vt:lpstr>
      <vt:lpstr>Аутентификация в PPP : PAP</vt:lpstr>
      <vt:lpstr>Аутентификация в PPP: CHAP</vt:lpstr>
      <vt:lpstr>Настройка PPP</vt:lpstr>
      <vt:lpstr>Пример настройки PPP</vt:lpstr>
      <vt:lpstr>Проверка PPP на интерфейсе</vt:lpstr>
      <vt:lpstr>Проверка аутентификации в PPP</vt:lpstr>
      <vt:lpstr>Отладка фазы установки сессии в PPP</vt:lpstr>
      <vt:lpstr>Вопросы?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Компьютерные Сети, практикум</dc:title>
  <dc:subject> Технологии передачи данных в глобальных сетях</dc:subject>
  <dc:creator>Петухов Андрей</dc:creator>
  <cp:lastModifiedBy>Andrew Petukhov</cp:lastModifiedBy>
  <cp:revision>85</cp:revision>
  <cp:lastPrinted>1601-01-01T00:00:00Z</cp:lastPrinted>
  <dcterms:created xsi:type="dcterms:W3CDTF">1601-01-01T00:00:00Z</dcterms:created>
  <dcterms:modified xsi:type="dcterms:W3CDTF">2012-03-26T10:33:16Z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