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28"/>
  </p:notesMasterIdLst>
  <p:sldIdLst>
    <p:sldId id="257" r:id="rId2"/>
    <p:sldId id="291" r:id="rId3"/>
    <p:sldId id="292" r:id="rId4"/>
    <p:sldId id="260" r:id="rId5"/>
    <p:sldId id="267" r:id="rId6"/>
    <p:sldId id="268" r:id="rId7"/>
    <p:sldId id="293" r:id="rId8"/>
    <p:sldId id="261" r:id="rId9"/>
    <p:sldId id="262" r:id="rId10"/>
    <p:sldId id="263" r:id="rId11"/>
    <p:sldId id="264" r:id="rId12"/>
    <p:sldId id="265" r:id="rId13"/>
    <p:sldId id="266" r:id="rId14"/>
    <p:sldId id="270" r:id="rId15"/>
    <p:sldId id="271" r:id="rId16"/>
    <p:sldId id="272" r:id="rId17"/>
    <p:sldId id="273" r:id="rId18"/>
    <p:sldId id="274" r:id="rId19"/>
    <p:sldId id="281" r:id="rId20"/>
    <p:sldId id="282" r:id="rId21"/>
    <p:sldId id="283" r:id="rId22"/>
    <p:sldId id="284" r:id="rId23"/>
    <p:sldId id="285" r:id="rId24"/>
    <p:sldId id="286" r:id="rId25"/>
    <p:sldId id="288" r:id="rId26"/>
    <p:sldId id="290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19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F4FEC99-5B4C-408D-81A0-6E38956B80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6123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33BD73-E579-4942-84DC-671DB5615FF6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1375" y="241300"/>
            <a:ext cx="5233988" cy="3925888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4305300"/>
            <a:ext cx="5988050" cy="4184650"/>
          </a:xfrm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EA1CF4-F1EF-48CC-9D4A-FB0CAA80A659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43013" y="563563"/>
            <a:ext cx="4384675" cy="3287712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8838" y="3997325"/>
            <a:ext cx="5160962" cy="4306888"/>
          </a:xfrm>
          <a:noFill/>
          <a:ln/>
        </p:spPr>
        <p:txBody>
          <a:bodyPr lIns="89724" tIns="44862" rIns="89724" bIns="44862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182055-5E37-4685-941B-8BBDB0A044DB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43013" y="563563"/>
            <a:ext cx="4384675" cy="3287712"/>
          </a:xfrm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8838" y="3997325"/>
            <a:ext cx="5160962" cy="4306888"/>
          </a:xfrm>
          <a:noFill/>
          <a:ln/>
        </p:spPr>
        <p:txBody>
          <a:bodyPr lIns="89724" tIns="44862" rIns="89724" bIns="44862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D85046-70C7-4A68-AA17-9EF54C9D7801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43013" y="563563"/>
            <a:ext cx="4384675" cy="3287712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8838" y="3997325"/>
            <a:ext cx="5160962" cy="4306888"/>
          </a:xfrm>
          <a:noFill/>
          <a:ln/>
        </p:spPr>
        <p:txBody>
          <a:bodyPr lIns="89724" tIns="44862" rIns="89724" bIns="44862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3A33B6-31DD-4B89-BE30-6C2E2B4A72D6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43013" y="563563"/>
            <a:ext cx="4384675" cy="3287712"/>
          </a:xfrm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8838" y="3997325"/>
            <a:ext cx="5160962" cy="4306888"/>
          </a:xfrm>
          <a:noFill/>
          <a:ln/>
        </p:spPr>
        <p:txBody>
          <a:bodyPr lIns="89724" tIns="44862" rIns="89724" bIns="44862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DCA72B-D220-44C5-8BFE-7DE4047FA04A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3884613" y="-1588"/>
            <a:ext cx="2976562" cy="460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-3175" y="-1588"/>
            <a:ext cx="2973388" cy="460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43013" y="563563"/>
            <a:ext cx="4384675" cy="3287712"/>
          </a:xfrm>
          <a:ln/>
        </p:spPr>
      </p:sp>
      <p:sp>
        <p:nvSpPr>
          <p:cNvPr id="3174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858838" y="3997325"/>
            <a:ext cx="5160962" cy="4306888"/>
          </a:xfrm>
          <a:noFill/>
          <a:ln/>
        </p:spPr>
        <p:txBody>
          <a:bodyPr lIns="89724" tIns="44862" rIns="89724" bIns="44862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664690-E064-43F6-9644-C2BC9B807B44}" type="slidenum">
              <a:rPr lang="ru-RU" smtClean="0"/>
              <a:pPr/>
              <a:t>19</a:t>
            </a:fld>
            <a:endParaRPr lang="ru-RU" smtClean="0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2813" y="3733800"/>
            <a:ext cx="5032375" cy="4724400"/>
          </a:xfrm>
          <a:noFill/>
          <a:ln/>
        </p:spPr>
        <p:txBody>
          <a:bodyPr lIns="92061" tIns="46031" rIns="92061" bIns="46031"/>
          <a:lstStyle/>
          <a:p>
            <a:pPr eaLnBrk="1" hangingPunct="1"/>
            <a:endParaRPr lang="ru-RU" smtClean="0"/>
          </a:p>
        </p:txBody>
      </p:sp>
      <p:sp>
        <p:nvSpPr>
          <p:cNvPr id="4198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68425" y="457200"/>
            <a:ext cx="4060825" cy="3046413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C24945-29A9-4209-8CED-0FF84F77FE78}" type="slidenum">
              <a:rPr lang="ru-RU" smtClean="0"/>
              <a:pPr/>
              <a:t>20</a:t>
            </a:fld>
            <a:endParaRPr lang="ru-RU" smtClean="0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2813" y="3733800"/>
            <a:ext cx="5032375" cy="4724400"/>
          </a:xfrm>
          <a:noFill/>
          <a:ln/>
        </p:spPr>
        <p:txBody>
          <a:bodyPr lIns="92061" tIns="46031" rIns="92061" bIns="46031"/>
          <a:lstStyle/>
          <a:p>
            <a:pPr eaLnBrk="1" hangingPunct="1"/>
            <a:endParaRPr lang="ru-RU" smtClean="0"/>
          </a:p>
        </p:txBody>
      </p:sp>
      <p:sp>
        <p:nvSpPr>
          <p:cNvPr id="4403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68425" y="457200"/>
            <a:ext cx="4060825" cy="3046413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2905EB-D469-4B5E-A3AB-E653DC492CB9}" type="slidenum">
              <a:rPr lang="ru-RU" smtClean="0"/>
              <a:pPr/>
              <a:t>21</a:t>
            </a:fld>
            <a:endParaRPr lang="ru-RU" smtClean="0"/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2813" y="3733800"/>
            <a:ext cx="5032375" cy="4724400"/>
          </a:xfrm>
          <a:noFill/>
          <a:ln/>
        </p:spPr>
        <p:txBody>
          <a:bodyPr lIns="92061" tIns="46031" rIns="92061" bIns="46031"/>
          <a:lstStyle/>
          <a:p>
            <a:pPr eaLnBrk="1" hangingPunct="1"/>
            <a:endParaRPr lang="ru-RU" smtClean="0"/>
          </a:p>
        </p:txBody>
      </p:sp>
      <p:sp>
        <p:nvSpPr>
          <p:cNvPr id="460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68425" y="457200"/>
            <a:ext cx="4060825" cy="3046413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E028D3-C6E0-48F3-A355-DFF4D3145110}" type="slidenum">
              <a:rPr lang="ru-RU" smtClean="0"/>
              <a:pPr/>
              <a:t>22</a:t>
            </a:fld>
            <a:endParaRPr lang="ru-RU" smtClean="0"/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2813" y="3733800"/>
            <a:ext cx="5032375" cy="4724400"/>
          </a:xfrm>
          <a:noFill/>
          <a:ln/>
        </p:spPr>
        <p:txBody>
          <a:bodyPr lIns="92061" tIns="46031" rIns="92061" bIns="46031"/>
          <a:lstStyle/>
          <a:p>
            <a:pPr eaLnBrk="1" hangingPunct="1"/>
            <a:endParaRPr lang="ru-RU" smtClean="0"/>
          </a:p>
        </p:txBody>
      </p:sp>
      <p:sp>
        <p:nvSpPr>
          <p:cNvPr id="4813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68425" y="457200"/>
            <a:ext cx="4060825" cy="3046413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408196-907A-4575-B70A-5FF0C39068C7}" type="slidenum">
              <a:rPr lang="ru-RU" smtClean="0"/>
              <a:pPr/>
              <a:t>23</a:t>
            </a:fld>
            <a:endParaRPr lang="ru-RU" smtClean="0"/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2813" y="3733800"/>
            <a:ext cx="5032375" cy="4724400"/>
          </a:xfrm>
          <a:noFill/>
          <a:ln/>
        </p:spPr>
        <p:txBody>
          <a:bodyPr lIns="92061" tIns="46031" rIns="92061" bIns="46031"/>
          <a:lstStyle/>
          <a:p>
            <a:pPr eaLnBrk="1" hangingPunct="1"/>
            <a:endParaRPr lang="ru-RU" smtClean="0"/>
          </a:p>
        </p:txBody>
      </p:sp>
      <p:sp>
        <p:nvSpPr>
          <p:cNvPr id="5017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68425" y="457200"/>
            <a:ext cx="4060825" cy="3046413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2E98A5-9B1A-414A-ACA4-0D79D3878156}" type="slidenum">
              <a:rPr lang="ru-RU" smtClean="0"/>
              <a:pPr/>
              <a:t>24</a:t>
            </a:fld>
            <a:endParaRPr lang="ru-RU" smtClean="0"/>
          </a:p>
        </p:txBody>
      </p:sp>
      <p:sp>
        <p:nvSpPr>
          <p:cNvPr id="522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2813" y="3733800"/>
            <a:ext cx="5032375" cy="4724400"/>
          </a:xfrm>
          <a:noFill/>
          <a:ln/>
        </p:spPr>
        <p:txBody>
          <a:bodyPr lIns="92061" tIns="46031" rIns="92061" bIns="46031"/>
          <a:lstStyle/>
          <a:p>
            <a:pPr eaLnBrk="1" hangingPunct="1"/>
            <a:endParaRPr lang="ru-RU" smtClean="0"/>
          </a:p>
        </p:txBody>
      </p:sp>
      <p:sp>
        <p:nvSpPr>
          <p:cNvPr id="5222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68425" y="457200"/>
            <a:ext cx="4060825" cy="3046413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CE9822-13CD-401E-9538-C293029EB73D}" type="slidenum">
              <a:rPr lang="ru-RU" smtClean="0"/>
              <a:pPr/>
              <a:t>25</a:t>
            </a:fld>
            <a:endParaRPr lang="ru-RU" smtClean="0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2813" y="3733800"/>
            <a:ext cx="5032375" cy="4724400"/>
          </a:xfrm>
          <a:noFill/>
          <a:ln/>
        </p:spPr>
        <p:txBody>
          <a:bodyPr lIns="92061" tIns="46031" rIns="92061" bIns="46031"/>
          <a:lstStyle/>
          <a:p>
            <a:pPr eaLnBrk="1" hangingPunct="1"/>
            <a:endParaRPr lang="ru-RU" smtClean="0"/>
          </a:p>
        </p:txBody>
      </p:sp>
      <p:sp>
        <p:nvSpPr>
          <p:cNvPr id="5427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68425" y="457200"/>
            <a:ext cx="4060825" cy="3046413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fld id="{A50B5F96-2A30-41FC-A0CD-6F6AEB41CB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B6D9FF-5EC4-4963-B032-385280D907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43972E-2C64-4368-BCEE-D73DE31517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FCF867-DFFC-4E8A-BE08-20F6900DDD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E262D-1F58-457E-BF85-0CFC932E6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84CAAF-1E55-45E7-B1E6-2FDDBBF54F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05DF1-3E18-4FF0-B3C6-C0331EC827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C64D9-3CD6-462D-9081-3FB6A765C3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D2E30-2501-4B07-BC8F-C052564A0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A4F33-1B37-4D29-9C43-8B5FA57DA7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5B2E9-D208-4954-A399-97D471998B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EE8156-7274-41FF-A04B-C272D0A156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</a:defRPr>
            </a:lvl1pPr>
          </a:lstStyle>
          <a:p>
            <a:pPr>
              <a:defRPr/>
            </a:pPr>
            <a:fld id="{D191582F-F5F4-4406-BBCD-4084AE86C5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3" r:id="rId2"/>
    <p:sldLayoutId id="2147483672" r:id="rId3"/>
    <p:sldLayoutId id="2147483671" r:id="rId4"/>
    <p:sldLayoutId id="2147483670" r:id="rId5"/>
    <p:sldLayoutId id="2147483669" r:id="rId6"/>
    <p:sldLayoutId id="2147483668" r:id="rId7"/>
    <p:sldLayoutId id="2147483667" r:id="rId8"/>
    <p:sldLayoutId id="2147483666" r:id="rId9"/>
    <p:sldLayoutId id="2147483665" r:id="rId10"/>
    <p:sldLayoutId id="2147483664" r:id="rId11"/>
    <p:sldLayoutId id="2147483663" r:id="rId12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etand@lvk.cs.msu.su" TargetMode="External"/><Relationship Id="rId4" Type="http://schemas.openxmlformats.org/officeDocument/2006/relationships/hyperlink" Target="mailto:anvial@lvk.cs.msu.su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130425"/>
            <a:ext cx="8458200" cy="1470025"/>
          </a:xfrm>
        </p:spPr>
        <p:txBody>
          <a:bodyPr/>
          <a:lstStyle/>
          <a:p>
            <a:r>
              <a:rPr lang="ru-RU" dirty="0" smtClean="0"/>
              <a:t>Создание схемы </a:t>
            </a:r>
            <a:r>
              <a:rPr lang="en-US" dirty="0" smtClean="0"/>
              <a:t>IP</a:t>
            </a:r>
            <a:r>
              <a:rPr lang="ru-RU" dirty="0" smtClean="0"/>
              <a:t> адресации</a:t>
            </a:r>
            <a:r>
              <a:rPr lang="en-US" dirty="0" smtClean="0"/>
              <a:t> 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411760" y="5013176"/>
            <a:ext cx="64296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dirty="0">
                <a:latin typeface="+mn-lt"/>
              </a:rPr>
              <a:t>Петухов </a:t>
            </a:r>
            <a:r>
              <a:rPr lang="ru-RU" dirty="0" smtClean="0">
                <a:latin typeface="+mn-lt"/>
              </a:rPr>
              <a:t>Андрей</a:t>
            </a:r>
            <a:endParaRPr lang="en-US" dirty="0" smtClean="0">
              <a:latin typeface="+mn-lt"/>
            </a:endParaRPr>
          </a:p>
          <a:p>
            <a:pPr algn="r"/>
            <a:r>
              <a:rPr lang="en-US" dirty="0" smtClean="0">
                <a:latin typeface="+mn-lt"/>
                <a:hlinkClick r:id="rId3"/>
              </a:rPr>
              <a:t>petand@lvk.cs.msu.su</a:t>
            </a:r>
            <a:endParaRPr lang="ru-RU" dirty="0" smtClean="0">
              <a:latin typeface="+mn-lt"/>
            </a:endParaRPr>
          </a:p>
          <a:p>
            <a:pPr algn="r"/>
            <a:r>
              <a:rPr lang="ru-RU" dirty="0" smtClean="0">
                <a:latin typeface="+mn-lt"/>
              </a:rPr>
              <a:t>Антоненко Виталий</a:t>
            </a:r>
          </a:p>
          <a:p>
            <a:pPr algn="r"/>
            <a:r>
              <a:rPr lang="en-US" dirty="0" smtClean="0">
                <a:latin typeface="+mn-lt"/>
                <a:hlinkClick r:id="rId4"/>
              </a:rPr>
              <a:t>anvial@lvk.cs.msu.su</a:t>
            </a:r>
            <a:endParaRPr lang="ru-RU" dirty="0" smtClean="0">
              <a:latin typeface="+mn-lt"/>
            </a:endParaRPr>
          </a:p>
          <a:p>
            <a:pPr algn="r"/>
            <a:r>
              <a:rPr lang="ru-RU" dirty="0" smtClean="0">
                <a:latin typeface="+mn-lt"/>
              </a:rPr>
              <a:t>комната 247</a:t>
            </a:r>
            <a:endParaRPr lang="ru-RU" dirty="0"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ru-RU" smtClean="0"/>
              <a:t>Адресация на сетевом уровне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8839200" cy="5410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IP</a:t>
            </a:r>
            <a:r>
              <a:rPr lang="ru-RU" sz="2400" dirty="0" smtClean="0"/>
              <a:t>-адреса, как способ реализации адресации сетевого уровня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IP</a:t>
            </a:r>
            <a:r>
              <a:rPr lang="ru-RU" sz="2400" dirty="0" smtClean="0"/>
              <a:t> адрес состоит из </a:t>
            </a:r>
            <a:r>
              <a:rPr lang="en-US" sz="2400" dirty="0" smtClean="0"/>
              <a:t>ID </a:t>
            </a:r>
            <a:r>
              <a:rPr lang="ru-RU" sz="2400" dirty="0" smtClean="0"/>
              <a:t>сети и из </a:t>
            </a:r>
            <a:r>
              <a:rPr lang="en-US" sz="2400" dirty="0" smtClean="0"/>
              <a:t>ID </a:t>
            </a:r>
            <a:r>
              <a:rPr lang="ru-RU" sz="2400" dirty="0" smtClean="0"/>
              <a:t>хоста в сети</a:t>
            </a:r>
          </a:p>
          <a:p>
            <a:pPr>
              <a:lnSpc>
                <a:spcPct val="90000"/>
              </a:lnSpc>
            </a:pPr>
            <a:r>
              <a:rPr lang="ru-RU" sz="2400" dirty="0" smtClean="0"/>
              <a:t>Классовая адресация</a:t>
            </a:r>
          </a:p>
          <a:p>
            <a:pPr lvl="1">
              <a:lnSpc>
                <a:spcPct val="90000"/>
              </a:lnSpc>
            </a:pPr>
            <a:r>
              <a:rPr lang="ru-RU" sz="2000" dirty="0" smtClean="0"/>
              <a:t>Класс А: адрес сети – 1 байт, начинается с бита 0 (0-127.)</a:t>
            </a:r>
          </a:p>
          <a:p>
            <a:pPr lvl="1">
              <a:lnSpc>
                <a:spcPct val="90000"/>
              </a:lnSpc>
            </a:pPr>
            <a:r>
              <a:rPr lang="ru-RU" sz="2000" dirty="0" smtClean="0"/>
              <a:t>Класс </a:t>
            </a:r>
            <a:r>
              <a:rPr lang="en-US" sz="2000" dirty="0" smtClean="0"/>
              <a:t>B</a:t>
            </a:r>
            <a:r>
              <a:rPr lang="ru-RU" sz="2000" dirty="0" smtClean="0"/>
              <a:t>: адрес сети – 2 байта, начинается с битов 10 (128-191)</a:t>
            </a:r>
          </a:p>
          <a:p>
            <a:pPr lvl="1">
              <a:lnSpc>
                <a:spcPct val="90000"/>
              </a:lnSpc>
            </a:pPr>
            <a:r>
              <a:rPr lang="ru-RU" sz="2000" dirty="0" smtClean="0"/>
              <a:t>Класс С: адрес сети – 3 байта, начинается с битов 110 (192-223)</a:t>
            </a:r>
          </a:p>
          <a:p>
            <a:pPr>
              <a:lnSpc>
                <a:spcPct val="90000"/>
              </a:lnSpc>
            </a:pPr>
            <a:r>
              <a:rPr lang="ru-RU" sz="2400" dirty="0" smtClean="0"/>
              <a:t>В поле </a:t>
            </a:r>
            <a:r>
              <a:rPr lang="en-US" sz="2400" dirty="0" smtClean="0"/>
              <a:t>ID </a:t>
            </a:r>
            <a:r>
              <a:rPr lang="ru-RU" sz="2400" dirty="0" smtClean="0"/>
              <a:t>хоста два значения зарезервированы и не могут назначаться хостам:</a:t>
            </a:r>
          </a:p>
          <a:p>
            <a:pPr lvl="1">
              <a:lnSpc>
                <a:spcPct val="90000"/>
              </a:lnSpc>
            </a:pPr>
            <a:r>
              <a:rPr lang="ru-RU" sz="2000" dirty="0" smtClean="0"/>
              <a:t>Все биты нули – это адрес сети</a:t>
            </a:r>
          </a:p>
          <a:p>
            <a:pPr lvl="1">
              <a:lnSpc>
                <a:spcPct val="90000"/>
              </a:lnSpc>
            </a:pPr>
            <a:r>
              <a:rPr lang="ru-RU" sz="2000" dirty="0" smtClean="0"/>
              <a:t>Все биты единицы – вещательный адрес</a:t>
            </a:r>
          </a:p>
          <a:p>
            <a:pPr>
              <a:lnSpc>
                <a:spcPct val="90000"/>
              </a:lnSpc>
            </a:pPr>
            <a:r>
              <a:rPr lang="ru-RU" sz="2400" dirty="0" smtClean="0"/>
              <a:t>Локальный и направленный вещательные адреса</a:t>
            </a:r>
          </a:p>
          <a:p>
            <a:pPr lvl="1">
              <a:lnSpc>
                <a:spcPct val="90000"/>
              </a:lnSpc>
            </a:pPr>
            <a:r>
              <a:rPr lang="ru-RU" sz="2000" dirty="0" smtClean="0"/>
              <a:t>Пакет с адресом </a:t>
            </a:r>
            <a:r>
              <a:rPr lang="en-US" sz="2000" dirty="0" smtClean="0"/>
              <a:t>255.255.255.255</a:t>
            </a:r>
            <a:r>
              <a:rPr lang="ru-RU" sz="2000" dirty="0" smtClean="0"/>
              <a:t> не выйдет за пределы вещательного домена</a:t>
            </a:r>
          </a:p>
          <a:p>
            <a:pPr lvl="1">
              <a:lnSpc>
                <a:spcPct val="90000"/>
              </a:lnSpc>
            </a:pPr>
            <a:r>
              <a:rPr lang="ru-RU" sz="2000" dirty="0" smtClean="0"/>
              <a:t>Пакет </a:t>
            </a:r>
            <a:r>
              <a:rPr lang="ru-RU" sz="2000" dirty="0"/>
              <a:t>с</a:t>
            </a:r>
            <a:r>
              <a:rPr lang="ru-RU" sz="2000" dirty="0" smtClean="0"/>
              <a:t> направленным адресом может маршрутизироваться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Особые адреса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7630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 smtClean="0"/>
              <a:t>Приватные адреса</a:t>
            </a:r>
          </a:p>
          <a:p>
            <a:pPr lvl="1">
              <a:lnSpc>
                <a:spcPct val="90000"/>
              </a:lnSpc>
            </a:pPr>
            <a:r>
              <a:rPr lang="ru-RU" sz="2000" dirty="0" smtClean="0"/>
              <a:t>Класс </a:t>
            </a:r>
            <a:r>
              <a:rPr lang="en-US" sz="2000" dirty="0" smtClean="0"/>
              <a:t>A: </a:t>
            </a:r>
            <a:r>
              <a:rPr lang="ru-RU" sz="2000" dirty="0" smtClean="0"/>
              <a:t>одна сеть 10.0.0.0</a:t>
            </a:r>
          </a:p>
          <a:p>
            <a:pPr lvl="1">
              <a:lnSpc>
                <a:spcPct val="90000"/>
              </a:lnSpc>
            </a:pPr>
            <a:r>
              <a:rPr lang="ru-RU" sz="2000" dirty="0" smtClean="0"/>
              <a:t>Класс </a:t>
            </a:r>
            <a:r>
              <a:rPr lang="en-US" sz="2000" dirty="0" smtClean="0"/>
              <a:t>B: </a:t>
            </a:r>
            <a:r>
              <a:rPr lang="ru-RU" sz="2000" dirty="0" smtClean="0"/>
              <a:t>16 сетей с 172.16.0.0 по 172.31.</a:t>
            </a:r>
            <a:r>
              <a:rPr lang="en-US" sz="2000" dirty="0" smtClean="0"/>
              <a:t>0.0</a:t>
            </a:r>
          </a:p>
          <a:p>
            <a:pPr lvl="1">
              <a:lnSpc>
                <a:spcPct val="90000"/>
              </a:lnSpc>
            </a:pPr>
            <a:r>
              <a:rPr lang="ru-RU" sz="2000" dirty="0" smtClean="0"/>
              <a:t>Класс С: 256 сетей с 192.168.0.0</a:t>
            </a:r>
            <a:r>
              <a:rPr lang="en-US" sz="2000" dirty="0" smtClean="0"/>
              <a:t> </a:t>
            </a:r>
            <a:r>
              <a:rPr lang="ru-RU" sz="2000" dirty="0" smtClean="0"/>
              <a:t>по </a:t>
            </a:r>
            <a:r>
              <a:rPr lang="en-US" sz="2000" dirty="0" smtClean="0"/>
              <a:t>192.168.255.0</a:t>
            </a:r>
          </a:p>
          <a:p>
            <a:pPr lvl="1">
              <a:lnSpc>
                <a:spcPct val="90000"/>
              </a:lnSpc>
            </a:pPr>
            <a:r>
              <a:rPr lang="ru-RU" sz="2000" dirty="0" smtClean="0"/>
              <a:t>Приватные адреса не маршрутизируются в Интернете</a:t>
            </a:r>
          </a:p>
          <a:p>
            <a:pPr>
              <a:lnSpc>
                <a:spcPct val="90000"/>
              </a:lnSpc>
            </a:pPr>
            <a:r>
              <a:rPr lang="ru-RU" sz="2400" dirty="0" smtClean="0"/>
              <a:t>Адреса для локального тестирования </a:t>
            </a:r>
          </a:p>
          <a:p>
            <a:pPr lvl="1">
              <a:lnSpc>
                <a:spcPct val="90000"/>
              </a:lnSpc>
            </a:pPr>
            <a:r>
              <a:rPr lang="ru-RU" sz="2000" dirty="0" smtClean="0"/>
              <a:t>Сеть </a:t>
            </a:r>
            <a:r>
              <a:rPr lang="en-US" sz="2000" dirty="0" smtClean="0"/>
              <a:t>127.0.0.0 </a:t>
            </a:r>
          </a:p>
          <a:p>
            <a:pPr>
              <a:lnSpc>
                <a:spcPct val="90000"/>
              </a:lnSpc>
            </a:pPr>
            <a:r>
              <a:rPr lang="ru-RU" sz="2400" dirty="0" smtClean="0"/>
              <a:t>Адреса «нулевой конфигурации»</a:t>
            </a:r>
          </a:p>
          <a:p>
            <a:pPr lvl="1">
              <a:lnSpc>
                <a:spcPct val="90000"/>
              </a:lnSpc>
            </a:pPr>
            <a:r>
              <a:rPr lang="ru-RU" sz="2000" smtClean="0"/>
              <a:t>Сеть 169.254.0.0</a:t>
            </a:r>
            <a:endParaRPr lang="ru-RU" sz="2000" dirty="0" smtClean="0"/>
          </a:p>
          <a:p>
            <a:pPr>
              <a:lnSpc>
                <a:spcPct val="90000"/>
              </a:lnSpc>
            </a:pPr>
            <a:r>
              <a:rPr lang="ru-RU" sz="2400" dirty="0" smtClean="0"/>
              <a:t>Групповые рассылки</a:t>
            </a:r>
          </a:p>
          <a:p>
            <a:pPr lvl="1">
              <a:lnSpc>
                <a:spcPct val="90000"/>
              </a:lnSpc>
            </a:pPr>
            <a:r>
              <a:rPr lang="ru-RU" sz="2000" dirty="0" smtClean="0"/>
              <a:t>224.0.0.0 - 239.255.255.255 </a:t>
            </a:r>
          </a:p>
          <a:p>
            <a:pPr>
              <a:lnSpc>
                <a:spcPct val="90000"/>
              </a:lnSpc>
            </a:pPr>
            <a:r>
              <a:rPr lang="ru-RU" sz="2400" dirty="0" smtClean="0"/>
              <a:t>Зарезервированные </a:t>
            </a:r>
          </a:p>
          <a:p>
            <a:pPr lvl="1">
              <a:lnSpc>
                <a:spcPct val="90000"/>
              </a:lnSpc>
            </a:pPr>
            <a:r>
              <a:rPr lang="ru-RU" sz="2000" dirty="0" smtClean="0"/>
              <a:t>240.0.0.0 - 255.255.255.255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Что такое маска подсети?</a:t>
            </a:r>
            <a:endParaRPr lang="en-US" smtClean="0"/>
          </a:p>
        </p:txBody>
      </p:sp>
      <p:sp>
        <p:nvSpPr>
          <p:cNvPr id="21506" name="Rectangle 4"/>
          <p:cNvSpPr>
            <a:spLocks noGrp="1" noChangeArrowheads="1"/>
          </p:cNvSpPr>
          <p:nvPr>
            <p:ph idx="1"/>
          </p:nvPr>
        </p:nvSpPr>
        <p:spPr>
          <a:xfrm>
            <a:off x="228600" y="1295400"/>
            <a:ext cx="8458200" cy="4830763"/>
          </a:xfrm>
        </p:spPr>
        <p:txBody>
          <a:bodyPr/>
          <a:lstStyle/>
          <a:p>
            <a:pPr lvl="1"/>
            <a:r>
              <a:rPr lang="ru-RU" sz="2000" smtClean="0"/>
              <a:t>Говорит, сколько бит является сетевой частью адреса, а сколько – хостовой</a:t>
            </a:r>
          </a:p>
          <a:p>
            <a:pPr lvl="1"/>
            <a:r>
              <a:rPr lang="ru-RU" sz="2000" smtClean="0"/>
              <a:t>Позволяет уйти от классовой адресации в безклассовую</a:t>
            </a:r>
          </a:p>
          <a:p>
            <a:pPr lvl="1"/>
            <a:r>
              <a:rPr lang="ru-RU" sz="2000" smtClean="0"/>
              <a:t>Для маршрутизатора - на сколько бит надо смотреть при маршрутизации пакета</a:t>
            </a:r>
            <a:endParaRPr lang="en-US" sz="2000" smtClean="0"/>
          </a:p>
          <a:p>
            <a:pPr lvl="1"/>
            <a:endParaRPr lang="en-US" smtClean="0"/>
          </a:p>
        </p:txBody>
      </p:sp>
      <p:pic>
        <p:nvPicPr>
          <p:cNvPr id="21507" name="Рисунок 4" descr="Рисунок2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3048000"/>
            <a:ext cx="5821363" cy="332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71D4AE-AFE2-49E2-A9D5-3947C315A191}" type="slidenum">
              <a:rPr lang="ru-RU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 descr="022P_164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450" y="1636713"/>
            <a:ext cx="4786313" cy="374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Десятичная запись префикса</a:t>
            </a:r>
            <a:endParaRPr lang="en-US" smtClean="0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457200" y="579120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121" tIns="41059" rIns="82121" bIns="41059" anchor="ctr" anchorCtr="1"/>
          <a:lstStyle/>
          <a:p>
            <a:pPr defTabSz="814388" eaLnBrk="0" hangingPunct="0">
              <a:lnSpc>
                <a:spcPct val="95000"/>
              </a:lnSpc>
              <a:spcBef>
                <a:spcPct val="35000"/>
              </a:spcBef>
              <a:buClr>
                <a:schemeClr val="folHlink"/>
              </a:buClr>
              <a:defRPr/>
            </a:pPr>
            <a:r>
              <a:rPr lang="ru-RU" sz="2000" dirty="0">
                <a:latin typeface="+mn-lt"/>
              </a:rPr>
              <a:t>Маски подсетей, как и </a:t>
            </a:r>
            <a:r>
              <a:rPr lang="en-US" sz="2000" dirty="0">
                <a:latin typeface="+mn-lt"/>
              </a:rPr>
              <a:t>IP </a:t>
            </a:r>
            <a:r>
              <a:rPr lang="ru-RU" sz="2000" dirty="0">
                <a:latin typeface="+mn-lt"/>
              </a:rPr>
              <a:t>адреса</a:t>
            </a:r>
            <a:r>
              <a:rPr lang="en-US" sz="2000" dirty="0">
                <a:latin typeface="+mn-lt"/>
              </a:rPr>
              <a:t>, </a:t>
            </a:r>
            <a:r>
              <a:rPr lang="ru-RU" sz="2000" dirty="0">
                <a:latin typeface="+mn-lt"/>
              </a:rPr>
              <a:t>представляются в десятичном формате</a:t>
            </a:r>
            <a:r>
              <a:rPr lang="en-US" sz="2000" dirty="0">
                <a:latin typeface="+mn-lt"/>
              </a:rPr>
              <a:t> </a:t>
            </a:r>
            <a:r>
              <a:rPr lang="ru-RU" sz="2000" dirty="0">
                <a:latin typeface="+mn-lt"/>
              </a:rPr>
              <a:t>с точками, например</a:t>
            </a:r>
            <a:r>
              <a:rPr lang="en-US" sz="2000" dirty="0">
                <a:latin typeface="+mn-lt"/>
              </a:rPr>
              <a:t> 255.255.255.0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83C319-BCE0-4E93-96F2-4E1F9E121443}" type="slidenum">
              <a:rPr lang="ru-RU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Маски сетей по умолчанию</a:t>
            </a:r>
            <a:endParaRPr lang="en-US" dirty="0" smtClean="0"/>
          </a:p>
        </p:txBody>
      </p:sp>
      <p:sp>
        <p:nvSpPr>
          <p:cNvPr id="34818" name="Text Box 3"/>
          <p:cNvSpPr txBox="1">
            <a:spLocks noChangeArrowheads="1"/>
          </p:cNvSpPr>
          <p:nvPr/>
        </p:nvSpPr>
        <p:spPr bwMode="auto">
          <a:xfrm>
            <a:off x="914400" y="1676400"/>
            <a:ext cx="7458075" cy="141922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68434" tIns="34216" rIns="68434" bIns="34216">
            <a:spAutoFit/>
          </a:bodyPr>
          <a:lstStyle/>
          <a:p>
            <a:pPr defTabSz="814388" eaLnBrk="0" hangingPunct="0">
              <a:lnSpc>
                <a:spcPct val="90000"/>
              </a:lnSpc>
              <a:spcBef>
                <a:spcPct val="35000"/>
              </a:spcBef>
              <a:tabLst>
                <a:tab pos="3760788" algn="l"/>
              </a:tabLst>
            </a:pPr>
            <a:r>
              <a:rPr lang="en-US" sz="1500" b="1"/>
              <a:t>Example Class A address (decimal):	10.0.0.0</a:t>
            </a:r>
          </a:p>
          <a:p>
            <a:pPr defTabSz="814388" eaLnBrk="0" hangingPunct="0">
              <a:lnSpc>
                <a:spcPct val="90000"/>
              </a:lnSpc>
              <a:spcBef>
                <a:spcPct val="35000"/>
              </a:spcBef>
              <a:tabLst>
                <a:tab pos="3760788" algn="l"/>
              </a:tabLst>
            </a:pPr>
            <a:r>
              <a:rPr lang="en-US" sz="1500" b="1"/>
              <a:t>Example Class A address (binary):	00001010.00000000.00000000.00000000</a:t>
            </a:r>
          </a:p>
          <a:p>
            <a:pPr defTabSz="814388" eaLnBrk="0" hangingPunct="0">
              <a:lnSpc>
                <a:spcPct val="90000"/>
              </a:lnSpc>
              <a:spcBef>
                <a:spcPct val="35000"/>
              </a:spcBef>
              <a:tabLst>
                <a:tab pos="3760788" algn="l"/>
              </a:tabLst>
            </a:pPr>
            <a:r>
              <a:rPr lang="en-US" sz="1500" b="1"/>
              <a:t>Default Class A mask (binary):	11111111.00000000.00000000.00000000</a:t>
            </a:r>
          </a:p>
          <a:p>
            <a:pPr defTabSz="814388" eaLnBrk="0" hangingPunct="0">
              <a:lnSpc>
                <a:spcPct val="90000"/>
              </a:lnSpc>
              <a:spcBef>
                <a:spcPct val="35000"/>
              </a:spcBef>
              <a:tabLst>
                <a:tab pos="3760788" algn="l"/>
              </a:tabLst>
            </a:pPr>
            <a:r>
              <a:rPr lang="en-US" sz="1500" b="1"/>
              <a:t>Default Class A mask (decimal):	255.0.0.0</a:t>
            </a:r>
          </a:p>
          <a:p>
            <a:pPr defTabSz="814388" eaLnBrk="0" hangingPunct="0">
              <a:lnSpc>
                <a:spcPct val="90000"/>
              </a:lnSpc>
              <a:spcBef>
                <a:spcPct val="35000"/>
              </a:spcBef>
              <a:tabLst>
                <a:tab pos="3760788" algn="l"/>
              </a:tabLst>
            </a:pPr>
            <a:r>
              <a:rPr lang="en-US" sz="1500" b="1"/>
              <a:t>Default classful prefix length:	/8</a:t>
            </a:r>
          </a:p>
        </p:txBody>
      </p:sp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825500" y="5035550"/>
            <a:ext cx="7458075" cy="141922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68434" tIns="34216" rIns="68434" bIns="34216">
            <a:spAutoFit/>
          </a:bodyPr>
          <a:lstStyle/>
          <a:p>
            <a:pPr defTabSz="814388" eaLnBrk="0" hangingPunct="0">
              <a:lnSpc>
                <a:spcPct val="90000"/>
              </a:lnSpc>
              <a:spcBef>
                <a:spcPct val="35000"/>
              </a:spcBef>
              <a:tabLst>
                <a:tab pos="3760788" algn="l"/>
              </a:tabLst>
            </a:pPr>
            <a:r>
              <a:rPr lang="en-US" sz="1500" b="1"/>
              <a:t>Example Class C address (decimal):	192.168.42.0</a:t>
            </a:r>
          </a:p>
          <a:p>
            <a:pPr defTabSz="814388" eaLnBrk="0" hangingPunct="0">
              <a:lnSpc>
                <a:spcPct val="90000"/>
              </a:lnSpc>
              <a:spcBef>
                <a:spcPct val="35000"/>
              </a:spcBef>
              <a:tabLst>
                <a:tab pos="3760788" algn="l"/>
              </a:tabLst>
            </a:pPr>
            <a:r>
              <a:rPr lang="en-US" sz="1500" b="1"/>
              <a:t>Example Class C address (binary):	11000000.10101000.00101010.00000000</a:t>
            </a:r>
          </a:p>
          <a:p>
            <a:pPr defTabSz="814388" eaLnBrk="0" hangingPunct="0">
              <a:lnSpc>
                <a:spcPct val="90000"/>
              </a:lnSpc>
              <a:spcBef>
                <a:spcPct val="35000"/>
              </a:spcBef>
              <a:tabLst>
                <a:tab pos="3760788" algn="l"/>
              </a:tabLst>
            </a:pPr>
            <a:r>
              <a:rPr lang="en-US" sz="1500" b="1"/>
              <a:t>Default Class C mask (binary):	11111111.11111111.11111111.00000000</a:t>
            </a:r>
          </a:p>
          <a:p>
            <a:pPr defTabSz="814388" eaLnBrk="0" hangingPunct="0">
              <a:lnSpc>
                <a:spcPct val="90000"/>
              </a:lnSpc>
              <a:spcBef>
                <a:spcPct val="35000"/>
              </a:spcBef>
              <a:tabLst>
                <a:tab pos="3760788" algn="l"/>
              </a:tabLst>
            </a:pPr>
            <a:r>
              <a:rPr lang="en-US" sz="1500" b="1"/>
              <a:t>Default Class C mask (decimal):	255.255.255.0</a:t>
            </a:r>
          </a:p>
          <a:p>
            <a:pPr defTabSz="814388" eaLnBrk="0" hangingPunct="0">
              <a:lnSpc>
                <a:spcPct val="90000"/>
              </a:lnSpc>
              <a:spcBef>
                <a:spcPct val="35000"/>
              </a:spcBef>
              <a:tabLst>
                <a:tab pos="3760788" algn="l"/>
              </a:tabLst>
            </a:pPr>
            <a:r>
              <a:rPr lang="en-US" sz="1500" b="1"/>
              <a:t>Default classful prefix length:	/24</a:t>
            </a:r>
          </a:p>
        </p:txBody>
      </p:sp>
      <p:sp>
        <p:nvSpPr>
          <p:cNvPr id="34820" name="Text Box 5"/>
          <p:cNvSpPr txBox="1">
            <a:spLocks noChangeArrowheads="1"/>
          </p:cNvSpPr>
          <p:nvPr/>
        </p:nvSpPr>
        <p:spPr bwMode="auto">
          <a:xfrm>
            <a:off x="825500" y="3321050"/>
            <a:ext cx="7458075" cy="141922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68434" tIns="34216" rIns="68434" bIns="34216">
            <a:spAutoFit/>
          </a:bodyPr>
          <a:lstStyle/>
          <a:p>
            <a:pPr defTabSz="814388" eaLnBrk="0" hangingPunct="0">
              <a:lnSpc>
                <a:spcPct val="90000"/>
              </a:lnSpc>
              <a:spcBef>
                <a:spcPct val="35000"/>
              </a:spcBef>
              <a:tabLst>
                <a:tab pos="3760788" algn="l"/>
              </a:tabLst>
            </a:pPr>
            <a:r>
              <a:rPr lang="en-US" sz="1500" b="1"/>
              <a:t>Example Class B address (decimal):	172.16.0.0</a:t>
            </a:r>
          </a:p>
          <a:p>
            <a:pPr defTabSz="814388" eaLnBrk="0" hangingPunct="0">
              <a:lnSpc>
                <a:spcPct val="90000"/>
              </a:lnSpc>
              <a:spcBef>
                <a:spcPct val="35000"/>
              </a:spcBef>
              <a:tabLst>
                <a:tab pos="3760788" algn="l"/>
              </a:tabLst>
            </a:pPr>
            <a:r>
              <a:rPr lang="en-US" sz="1500" b="1"/>
              <a:t>Example Class B address (binary):	10010001.10101000.00000000.00000000</a:t>
            </a:r>
          </a:p>
          <a:p>
            <a:pPr defTabSz="814388" eaLnBrk="0" hangingPunct="0">
              <a:lnSpc>
                <a:spcPct val="90000"/>
              </a:lnSpc>
              <a:spcBef>
                <a:spcPct val="35000"/>
              </a:spcBef>
              <a:tabLst>
                <a:tab pos="3760788" algn="l"/>
              </a:tabLst>
            </a:pPr>
            <a:r>
              <a:rPr lang="en-US" sz="1500" b="1"/>
              <a:t>Default Class B mask (binary):	11111111.11111111.00000000.00000000</a:t>
            </a:r>
          </a:p>
          <a:p>
            <a:pPr defTabSz="814388" eaLnBrk="0" hangingPunct="0">
              <a:lnSpc>
                <a:spcPct val="90000"/>
              </a:lnSpc>
              <a:spcBef>
                <a:spcPct val="35000"/>
              </a:spcBef>
              <a:tabLst>
                <a:tab pos="3760788" algn="l"/>
              </a:tabLst>
            </a:pPr>
            <a:r>
              <a:rPr lang="en-US" sz="1500" b="1"/>
              <a:t>Default Class B mask (decimal):	255.255.0.0</a:t>
            </a:r>
          </a:p>
          <a:p>
            <a:pPr defTabSz="814388" eaLnBrk="0" hangingPunct="0">
              <a:lnSpc>
                <a:spcPct val="90000"/>
              </a:lnSpc>
              <a:spcBef>
                <a:spcPct val="35000"/>
              </a:spcBef>
              <a:tabLst>
                <a:tab pos="3760788" algn="l"/>
              </a:tabLst>
            </a:pPr>
            <a:r>
              <a:rPr lang="en-US" sz="1500" b="1"/>
              <a:t>Default classful prefix length:	/16</a:t>
            </a:r>
          </a:p>
        </p:txBody>
      </p:sp>
      <p:sp>
        <p:nvSpPr>
          <p:cNvPr id="34821" name="Rectangle 6"/>
          <p:cNvSpPr>
            <a:spLocks noChangeArrowheads="1"/>
          </p:cNvSpPr>
          <p:nvPr/>
        </p:nvSpPr>
        <p:spPr bwMode="auto">
          <a:xfrm>
            <a:off x="685800" y="3200400"/>
            <a:ext cx="7620000" cy="1600200"/>
          </a:xfrm>
          <a:prstGeom prst="rect">
            <a:avLst/>
          </a:prstGeom>
          <a:solidFill>
            <a:srgbClr val="00CCFF">
              <a:alpha val="32156"/>
            </a:srgbClr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82124" tIns="41061" rIns="82124" bIns="41061" anchor="ctr"/>
          <a:lstStyle/>
          <a:p>
            <a:endParaRPr lang="ru-RU"/>
          </a:p>
        </p:txBody>
      </p:sp>
      <p:sp>
        <p:nvSpPr>
          <p:cNvPr id="34822" name="Rectangle 7"/>
          <p:cNvSpPr>
            <a:spLocks noChangeArrowheads="1"/>
          </p:cNvSpPr>
          <p:nvPr/>
        </p:nvSpPr>
        <p:spPr bwMode="auto">
          <a:xfrm>
            <a:off x="685800" y="1524000"/>
            <a:ext cx="7620000" cy="1600200"/>
          </a:xfrm>
          <a:prstGeom prst="rect">
            <a:avLst/>
          </a:prstGeom>
          <a:solidFill>
            <a:srgbClr val="00CCFF">
              <a:alpha val="32156"/>
            </a:srgbClr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82124" tIns="41061" rIns="82124" bIns="41061" anchor="ctr"/>
          <a:lstStyle/>
          <a:p>
            <a:endParaRPr lang="ru-RU"/>
          </a:p>
        </p:txBody>
      </p:sp>
      <p:sp>
        <p:nvSpPr>
          <p:cNvPr id="34823" name="Rectangle 8"/>
          <p:cNvSpPr>
            <a:spLocks noChangeArrowheads="1"/>
          </p:cNvSpPr>
          <p:nvPr/>
        </p:nvSpPr>
        <p:spPr bwMode="auto">
          <a:xfrm>
            <a:off x="685800" y="4953000"/>
            <a:ext cx="7620000" cy="1600200"/>
          </a:xfrm>
          <a:prstGeom prst="rect">
            <a:avLst/>
          </a:prstGeom>
          <a:solidFill>
            <a:srgbClr val="00CCFF">
              <a:alpha val="32156"/>
            </a:srgbClr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82124" tIns="41061" rIns="82124" bIns="41061" anchor="ctr"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185A99-94FC-477B-90BB-3CB82132C514}" type="slidenum">
              <a:rPr lang="ru-RU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Типичные задачи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Спроектировать адресацию</a:t>
            </a:r>
          </a:p>
          <a:p>
            <a:pPr lvl="1"/>
            <a:r>
              <a:rPr lang="ru-RU" sz="2000" dirty="0" smtClean="0"/>
              <a:t>пусть необходимо адресовать </a:t>
            </a:r>
            <a:r>
              <a:rPr lang="en-US" sz="2000" dirty="0" smtClean="0"/>
              <a:t>N </a:t>
            </a:r>
            <a:r>
              <a:rPr lang="ru-RU" sz="2000" dirty="0" smtClean="0"/>
              <a:t>узлов; какую маску надо выбрать с учетом того, что надо экономить </a:t>
            </a:r>
            <a:r>
              <a:rPr lang="en-US" sz="2000" dirty="0" smtClean="0"/>
              <a:t>IP</a:t>
            </a:r>
            <a:r>
              <a:rPr lang="ru-RU" sz="2000" dirty="0" smtClean="0"/>
              <a:t>-адреса?</a:t>
            </a:r>
          </a:p>
          <a:p>
            <a:pPr lvl="1"/>
            <a:r>
              <a:rPr lang="ru-RU" sz="2000" dirty="0" smtClean="0"/>
              <a:t>реализовать эффективную адресацию для сети с подсетями из </a:t>
            </a:r>
            <a:r>
              <a:rPr lang="en-US" sz="2000" dirty="0" smtClean="0"/>
              <a:t>N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, …, </a:t>
            </a:r>
            <a:r>
              <a:rPr lang="en-US" sz="2000" dirty="0" err="1" smtClean="0"/>
              <a:t>N</a:t>
            </a:r>
            <a:r>
              <a:rPr lang="en-US" sz="2000" baseline="-25000" dirty="0" err="1" smtClean="0"/>
              <a:t>k</a:t>
            </a:r>
            <a:r>
              <a:rPr lang="en-US" sz="2000" dirty="0" smtClean="0"/>
              <a:t> </a:t>
            </a:r>
            <a:r>
              <a:rPr lang="ru-RU" sz="2000" dirty="0" smtClean="0"/>
              <a:t>узлов соответственно</a:t>
            </a:r>
          </a:p>
          <a:p>
            <a:r>
              <a:rPr lang="ru-RU" sz="2400" dirty="0" smtClean="0"/>
              <a:t>Вычислить по адресу узла и маске адрес сети и вещательный адрес в этой сети</a:t>
            </a:r>
          </a:p>
          <a:p>
            <a:r>
              <a:rPr lang="ru-RU" sz="2400" dirty="0" smtClean="0"/>
              <a:t>Вычислить по набору </a:t>
            </a:r>
            <a:r>
              <a:rPr lang="en-US" sz="2400" dirty="0" smtClean="0"/>
              <a:t>IP</a:t>
            </a:r>
            <a:r>
              <a:rPr lang="ru-RU" sz="2400" dirty="0" smtClean="0"/>
              <a:t>-адресов суммарный адрес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B6D9FF-5EC4-4963-B032-385280D907C1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095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Число хостов и подсетей в классе С</a:t>
            </a:r>
            <a:endParaRPr lang="en-US" smtClean="0"/>
          </a:p>
        </p:txBody>
      </p:sp>
      <p:pic>
        <p:nvPicPr>
          <p:cNvPr id="23554" name="Рисунок 4" descr="Рисунок3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295400"/>
            <a:ext cx="63881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Рисунок 5" descr="Рисунок4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514600"/>
            <a:ext cx="5827713" cy="408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A87CEE-72E7-4CC1-9827-13D5E8B042BE}" type="slidenum">
              <a:rPr lang="ru-RU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Число хостов и подсетей в классе </a:t>
            </a:r>
            <a:r>
              <a:rPr lang="en-US" smtClean="0"/>
              <a:t>B</a:t>
            </a:r>
          </a:p>
        </p:txBody>
      </p:sp>
      <p:pic>
        <p:nvPicPr>
          <p:cNvPr id="24578" name="Рисунок 4" descr="Рисунок5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219200"/>
            <a:ext cx="623570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Рисунок 5" descr="Рисунок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2475" y="2343150"/>
            <a:ext cx="5486400" cy="407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45C51-12B7-49AC-9C23-2E1735D316AB}" type="slidenum">
              <a:rPr lang="ru-RU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Число хостов и подсетей в классе </a:t>
            </a:r>
            <a:r>
              <a:rPr lang="en-US" smtClean="0"/>
              <a:t>A</a:t>
            </a:r>
          </a:p>
        </p:txBody>
      </p:sp>
      <p:pic>
        <p:nvPicPr>
          <p:cNvPr id="25602" name="Рисунок 4" descr="Рисунок7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143000"/>
            <a:ext cx="6186488" cy="11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Рисунок 5" descr="Рисунок8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362200"/>
            <a:ext cx="5778500" cy="405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582ACD-6CBF-4A55-9E77-75E9B2B0A77F}" type="slidenum">
              <a:rPr lang="ru-RU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/>
          <a:p>
            <a:r>
              <a:rPr lang="ru-RU" sz="3200" smtClean="0"/>
              <a:t>Использование маски конечными хостами</a:t>
            </a:r>
            <a:endParaRPr lang="en-US" sz="3200" smtClean="0"/>
          </a:p>
        </p:txBody>
      </p:sp>
      <p:pic>
        <p:nvPicPr>
          <p:cNvPr id="26626" name="Рисунок 3" descr="Рисунок9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371600"/>
            <a:ext cx="8747125" cy="532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8F85B2-6849-4FAF-8334-B4EF8BCE9B91}" type="slidenum">
              <a:rPr lang="ru-RU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Использование маски маршрутизаторами</a:t>
            </a:r>
            <a:endParaRPr lang="en-US" sz="3200" smtClean="0"/>
          </a:p>
        </p:txBody>
      </p:sp>
      <p:pic>
        <p:nvPicPr>
          <p:cNvPr id="28674" name="Рисунок 3" descr="Рисунок10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447800"/>
            <a:ext cx="8482013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FDA302-CB3E-4F4A-8DC4-650D4E83F4BB}" type="slidenum">
              <a:rPr lang="ru-RU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3"/>
          <p:cNvSpPr>
            <a:spLocks noGrp="1" noChangeArrowheads="1"/>
          </p:cNvSpPr>
          <p:nvPr>
            <p:ph type="title"/>
          </p:nvPr>
        </p:nvSpPr>
        <p:spPr>
          <a:xfrm>
            <a:off x="452438" y="274638"/>
            <a:ext cx="8226425" cy="1143000"/>
          </a:xfrm>
        </p:spPr>
        <p:txBody>
          <a:bodyPr/>
          <a:lstStyle/>
          <a:p>
            <a:r>
              <a:rPr lang="ru-RU" smtClean="0"/>
              <a:t>Реализация подсетей</a:t>
            </a:r>
            <a:endParaRPr lang="en-US" smtClean="0"/>
          </a:p>
        </p:txBody>
      </p:sp>
      <p:pic>
        <p:nvPicPr>
          <p:cNvPr id="30722" name="Рисунок 3" descr="Рисунок1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295400"/>
            <a:ext cx="5754688" cy="515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33AFB9-5737-4E18-9E8D-F92E11DDC5E7}" type="slidenum">
              <a:rPr lang="ru-RU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1143000"/>
          </a:xfrm>
        </p:spPr>
        <p:txBody>
          <a:bodyPr/>
          <a:lstStyle/>
          <a:p>
            <a:r>
              <a:rPr lang="ru-RU" sz="3200" smtClean="0"/>
              <a:t>Определение подсетей по </a:t>
            </a:r>
            <a:r>
              <a:rPr lang="en-US" sz="3200" smtClean="0"/>
              <a:t>IP </a:t>
            </a:r>
            <a:r>
              <a:rPr lang="ru-RU" sz="3200" smtClean="0"/>
              <a:t>адресу и маске </a:t>
            </a:r>
            <a:r>
              <a:rPr lang="ru-RU" sz="2400" smtClean="0"/>
              <a:t>(1 из 2)</a:t>
            </a:r>
            <a:endParaRPr lang="en-US" sz="2400" smtClean="0"/>
          </a:p>
        </p:txBody>
      </p:sp>
      <p:pic>
        <p:nvPicPr>
          <p:cNvPr id="35842" name="Рисунок 3" descr="Рисунок1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57338"/>
            <a:ext cx="85344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4FD3D-31B1-4DA2-8500-DDCA1BAD51DF}" type="slidenum">
              <a:rPr lang="ru-RU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763000" cy="1143000"/>
          </a:xfrm>
        </p:spPr>
        <p:txBody>
          <a:bodyPr/>
          <a:lstStyle/>
          <a:p>
            <a:r>
              <a:rPr lang="ru-RU" sz="3200" smtClean="0"/>
              <a:t>Определение подсетей по </a:t>
            </a:r>
            <a:r>
              <a:rPr lang="en-US" sz="3200" smtClean="0"/>
              <a:t>IP </a:t>
            </a:r>
            <a:r>
              <a:rPr lang="ru-RU" sz="3200" smtClean="0"/>
              <a:t>адресу и маске </a:t>
            </a:r>
            <a:r>
              <a:rPr lang="ru-RU" sz="2400" smtClean="0"/>
              <a:t>(2 из 2)</a:t>
            </a:r>
            <a:endParaRPr lang="en-US" sz="2400" smtClean="0"/>
          </a:p>
        </p:txBody>
      </p:sp>
      <p:pic>
        <p:nvPicPr>
          <p:cNvPr id="36866" name="Рисунок 3" descr="Рисунок13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447800"/>
            <a:ext cx="8545513" cy="491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674D9A-87EB-486E-87F7-8D34743C9F3C}" type="slidenum">
              <a:rPr lang="ru-RU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/>
          <a:p>
            <a:r>
              <a:rPr lang="ru-RU" smtClean="0"/>
              <a:t>Реализация подсетей в классе С</a:t>
            </a:r>
            <a:endParaRPr lang="en-US" smtClean="0"/>
          </a:p>
        </p:txBody>
      </p:sp>
      <p:pic>
        <p:nvPicPr>
          <p:cNvPr id="37890" name="Рисунок 3" descr="Рисунок1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447800"/>
            <a:ext cx="8697913" cy="493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CF6CD3-E23C-43A6-B149-6E0A9FBC207E}" type="slidenum">
              <a:rPr lang="ru-RU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Реализация подсетей в классе </a:t>
            </a:r>
            <a:r>
              <a:rPr lang="en-US" smtClean="0"/>
              <a:t>B</a:t>
            </a:r>
          </a:p>
        </p:txBody>
      </p:sp>
      <p:pic>
        <p:nvPicPr>
          <p:cNvPr id="38914" name="Рисунок 3" descr="Рисунок15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00200"/>
            <a:ext cx="8697913" cy="485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05ED27-A09D-41E7-A6D7-ECDE7BD46C2C}" type="slidenum">
              <a:rPr lang="ru-RU"/>
              <a:pPr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Реализация подсетей в классе </a:t>
            </a:r>
            <a:r>
              <a:rPr lang="en-US" smtClean="0"/>
              <a:t>A</a:t>
            </a:r>
          </a:p>
        </p:txBody>
      </p:sp>
      <p:pic>
        <p:nvPicPr>
          <p:cNvPr id="39938" name="Рисунок 3" descr="Рисунок1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0"/>
            <a:ext cx="8710613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519709-9DB7-4A87-A0CA-D2A3637F7528}" type="slidenum">
              <a:rPr lang="ru-RU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Что такое маска переменной длины</a:t>
            </a:r>
            <a:r>
              <a:rPr lang="en-US" smtClean="0"/>
              <a:t>?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4933950"/>
            <a:ext cx="8839200" cy="1781175"/>
          </a:xfrm>
        </p:spPr>
        <p:txBody>
          <a:bodyPr lIns="82118" tIns="41058" rIns="82118" bIns="41058" anchor="ctr" anchorCtr="1"/>
          <a:lstStyle/>
          <a:p>
            <a:pPr lvl="1"/>
            <a:r>
              <a:rPr lang="ru-RU" sz="2000" smtClean="0"/>
              <a:t>Подсеть</a:t>
            </a:r>
            <a:r>
              <a:rPr lang="en-US" sz="2000" smtClean="0"/>
              <a:t> 172.16.14.0/24 </a:t>
            </a:r>
            <a:r>
              <a:rPr lang="ru-RU" sz="2000" smtClean="0"/>
              <a:t>делится на несколько меньших подсетей</a:t>
            </a:r>
            <a:endParaRPr lang="en-US" sz="2000" smtClean="0"/>
          </a:p>
          <a:p>
            <a:pPr lvl="2"/>
            <a:r>
              <a:rPr lang="ru-RU" smtClean="0"/>
              <a:t>Несколько подсетей с маской</a:t>
            </a:r>
            <a:r>
              <a:rPr lang="en-US" smtClean="0"/>
              <a:t> /27</a:t>
            </a:r>
          </a:p>
          <a:p>
            <a:pPr lvl="2"/>
            <a:r>
              <a:rPr lang="ru-RU" smtClean="0"/>
              <a:t>Для адресации </a:t>
            </a:r>
            <a:r>
              <a:rPr lang="en-US" smtClean="0"/>
              <a:t>Point to Point </a:t>
            </a:r>
            <a:r>
              <a:rPr lang="ru-RU" smtClean="0"/>
              <a:t>соединений выбирается одна неиспользуемая подсеть с маской </a:t>
            </a:r>
            <a:r>
              <a:rPr lang="en-US" smtClean="0"/>
              <a:t>/27</a:t>
            </a:r>
            <a:r>
              <a:rPr lang="ru-RU" smtClean="0"/>
              <a:t> и разбивается далее на подсети с маской</a:t>
            </a:r>
            <a:r>
              <a:rPr lang="en-US" smtClean="0"/>
              <a:t> </a:t>
            </a:r>
            <a:r>
              <a:rPr lang="en-US" smtClean="0">
                <a:cs typeface="Times New Roman" pitchFamily="18" charset="0"/>
              </a:rPr>
              <a:t>/30</a:t>
            </a:r>
            <a:endParaRPr lang="en-US" smtClean="0"/>
          </a:p>
        </p:txBody>
      </p:sp>
      <p:pic>
        <p:nvPicPr>
          <p:cNvPr id="40963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39800" y="1412875"/>
            <a:ext cx="7262813" cy="34655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29B80F-024C-4905-9EBB-B6CD634EAD41}" type="slidenum">
              <a:rPr lang="ru-RU"/>
              <a:pPr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3"/>
          <p:cNvSpPr>
            <a:spLocks noChangeArrowheads="1"/>
          </p:cNvSpPr>
          <p:nvPr/>
        </p:nvSpPr>
        <p:spPr bwMode="auto">
          <a:xfrm>
            <a:off x="6088063" y="4413250"/>
            <a:ext cx="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endParaRPr lang="ru-RU" b="1"/>
          </a:p>
        </p:txBody>
      </p:sp>
      <p:sp>
        <p:nvSpPr>
          <p:cNvPr id="430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Подсчет</a:t>
            </a:r>
            <a:r>
              <a:rPr lang="en-US" smtClean="0"/>
              <a:t> VLSM</a:t>
            </a:r>
          </a:p>
        </p:txBody>
      </p:sp>
      <p:pic>
        <p:nvPicPr>
          <p:cNvPr id="43011" name="Рисунок 4" descr="Рисунок17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100" y="1414463"/>
            <a:ext cx="8813800" cy="402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41BBC6-A23F-4E4F-BA78-8027A5340B15}" type="slidenum">
              <a:rPr lang="ru-RU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Рабочий пример</a:t>
            </a:r>
            <a:r>
              <a:rPr lang="en-US" smtClean="0"/>
              <a:t> VLSM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5F3C2C-ADC4-45F6-8621-43C6D0F9EBE5}" type="slidenum">
              <a:rPr lang="ru-RU"/>
              <a:pPr>
                <a:defRPr/>
              </a:pPr>
              <a:t>21</a:t>
            </a:fld>
            <a:endParaRPr lang="ru-RU"/>
          </a:p>
        </p:txBody>
      </p:sp>
      <p:pic>
        <p:nvPicPr>
          <p:cNvPr id="45059" name="Picture 2" descr="H:\Практикум 5\Рисунок1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295400"/>
            <a:ext cx="6111875" cy="497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Что такое суммирование маршрутов</a:t>
            </a:r>
            <a:r>
              <a:rPr lang="en-US" smtClean="0"/>
              <a:t>?</a:t>
            </a:r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442913" y="5487988"/>
            <a:ext cx="8224837" cy="912812"/>
          </a:xfrm>
        </p:spPr>
        <p:txBody>
          <a:bodyPr lIns="82118" tIns="41058" rIns="82118" bIns="41058" anchor="ctr" anchorCtr="1"/>
          <a:lstStyle/>
          <a:p>
            <a:pPr lvl="1"/>
            <a:r>
              <a:rPr lang="ru-RU" smtClean="0">
                <a:solidFill>
                  <a:srgbClr val="000000"/>
                </a:solidFill>
              </a:rPr>
              <a:t>Протоколы маршрутизации могут суммировать адреса нескольких подсетей в один общий адрес</a:t>
            </a: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D528A3-5AAC-4AB7-929B-952CDE626A7A}" type="slidenum">
              <a:rPr lang="ru-RU"/>
              <a:pPr>
                <a:defRPr/>
              </a:pPr>
              <a:t>22</a:t>
            </a:fld>
            <a:endParaRPr lang="ru-RU"/>
          </a:p>
        </p:txBody>
      </p:sp>
      <p:pic>
        <p:nvPicPr>
          <p:cNvPr id="47108" name="Picture 2" descr="H:\Практикум 5\Рисунок1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295400"/>
            <a:ext cx="8382000" cy="413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Суммирование внутри октета</a:t>
            </a:r>
            <a:endParaRPr lang="en-US" smtClean="0"/>
          </a:p>
        </p:txBody>
      </p:sp>
      <p:pic>
        <p:nvPicPr>
          <p:cNvPr id="49154" name="Рисунок 3" descr="Рисунок20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295400"/>
            <a:ext cx="8477250" cy="474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D8B4BC-6496-4D11-BFBF-E38AEF4EC52E}" type="slidenum">
              <a:rPr lang="ru-RU"/>
              <a:pPr>
                <a:defRPr/>
              </a:pPr>
              <a:t>23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67700" cy="1041400"/>
          </a:xfrm>
        </p:spPr>
        <p:txBody>
          <a:bodyPr lIns="82118" tIns="41058" rIns="82118" bIns="41058"/>
          <a:lstStyle/>
          <a:p>
            <a:r>
              <a:rPr lang="ru-RU" smtClean="0"/>
              <a:t>Суммирование адресов в сети с </a:t>
            </a:r>
            <a:r>
              <a:rPr lang="en-US" smtClean="0"/>
              <a:t>VLSM</a:t>
            </a:r>
          </a:p>
        </p:txBody>
      </p:sp>
      <p:pic>
        <p:nvPicPr>
          <p:cNvPr id="51202" name="Рисунок 3" descr="Рисунок2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295400"/>
            <a:ext cx="8713788" cy="481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D16CE0-5643-4459-9EF6-788A90980C16}" type="slidenum">
              <a:rPr lang="ru-RU"/>
              <a:pPr>
                <a:defRPr/>
              </a:pPr>
              <a:t>24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ChangeArrowheads="1"/>
          </p:cNvSpPr>
          <p:nvPr/>
        </p:nvSpPr>
        <p:spPr bwMode="auto">
          <a:xfrm>
            <a:off x="1027113" y="400050"/>
            <a:ext cx="7500937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3250" name="Rectangle 3"/>
          <p:cNvSpPr>
            <a:spLocks noGrp="1" noChangeArrowheads="1"/>
          </p:cNvSpPr>
          <p:nvPr>
            <p:ph type="title"/>
          </p:nvPr>
        </p:nvSpPr>
        <p:spPr>
          <a:xfrm>
            <a:off x="619125" y="152400"/>
            <a:ext cx="8143875" cy="939800"/>
          </a:xfrm>
        </p:spPr>
        <p:txBody>
          <a:bodyPr lIns="82118" tIns="41058" rIns="82118" bIns="41058"/>
          <a:lstStyle/>
          <a:p>
            <a:r>
              <a:rPr lang="ru-RU" smtClean="0"/>
              <a:t>Маршрутизация в </a:t>
            </a:r>
            <a:r>
              <a:rPr lang="en-US" smtClean="0"/>
              <a:t>Cisco</a:t>
            </a:r>
          </a:p>
        </p:txBody>
      </p:sp>
      <p:sp>
        <p:nvSpPr>
          <p:cNvPr id="5325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4162425"/>
            <a:ext cx="8224838" cy="2009775"/>
          </a:xfrm>
        </p:spPr>
        <p:txBody>
          <a:bodyPr lIns="82118" tIns="41058" rIns="82118" bIns="41058" anchor="ctr" anchorCtr="1"/>
          <a:lstStyle/>
          <a:p>
            <a:pPr lvl="1">
              <a:lnSpc>
                <a:spcPct val="80000"/>
              </a:lnSpc>
            </a:pPr>
            <a:r>
              <a:rPr lang="ru-RU" sz="2500" smtClean="0">
                <a:solidFill>
                  <a:srgbClr val="000000"/>
                </a:solidFill>
              </a:rPr>
              <a:t>Поддерживаются маршруты к хостам, подсетям, сетям, блокам подсетей и маршруты по умолчанию </a:t>
            </a:r>
          </a:p>
          <a:p>
            <a:pPr lvl="1">
              <a:lnSpc>
                <a:spcPct val="80000"/>
              </a:lnSpc>
            </a:pPr>
            <a:r>
              <a:rPr lang="ru-RU" sz="2500" smtClean="0">
                <a:solidFill>
                  <a:srgbClr val="000000"/>
                </a:solidFill>
              </a:rPr>
              <a:t>При маршрутизации пакета выбирается запись, в которой с адресом назначения совпадает максимальное число бит</a:t>
            </a:r>
            <a:endParaRPr lang="en-US" sz="2500" smtClean="0">
              <a:solidFill>
                <a:srgbClr val="000000"/>
              </a:solidFill>
            </a:endParaRPr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914400" y="2106613"/>
            <a:ext cx="7467600" cy="17970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103540" tIns="51770" rIns="103540" bIns="51770">
            <a:spAutoFit/>
          </a:bodyPr>
          <a:lstStyle/>
          <a:p>
            <a:pPr defTabSz="1028700" eaLnBrk="0" hangingPunct="0">
              <a:defRPr/>
            </a:pPr>
            <a:r>
              <a:rPr lang="en-US" sz="2200" b="1" dirty="0">
                <a:latin typeface="+mn-lt"/>
              </a:rPr>
              <a:t>192.16.5.33	/32       </a:t>
            </a:r>
            <a:r>
              <a:rPr lang="ru-RU" sz="2200" b="1" dirty="0">
                <a:latin typeface="+mn-lt"/>
              </a:rPr>
              <a:t> Хост</a:t>
            </a:r>
            <a:endParaRPr lang="en-US" sz="2200" b="1" dirty="0">
              <a:latin typeface="+mn-lt"/>
            </a:endParaRPr>
          </a:p>
          <a:p>
            <a:pPr defTabSz="1028700" eaLnBrk="0" hangingPunct="0">
              <a:defRPr/>
            </a:pPr>
            <a:r>
              <a:rPr lang="en-US" sz="2200" b="1" dirty="0">
                <a:latin typeface="+mn-lt"/>
              </a:rPr>
              <a:t>192.16.5.32	/27	</a:t>
            </a:r>
            <a:r>
              <a:rPr lang="ru-RU" sz="2200" b="1" dirty="0">
                <a:latin typeface="+mn-lt"/>
              </a:rPr>
              <a:t>Подсеть</a:t>
            </a:r>
            <a:endParaRPr lang="en-US" sz="2200" b="1" dirty="0">
              <a:latin typeface="+mn-lt"/>
            </a:endParaRPr>
          </a:p>
          <a:p>
            <a:pPr defTabSz="1028700" eaLnBrk="0" hangingPunct="0">
              <a:defRPr/>
            </a:pPr>
            <a:r>
              <a:rPr lang="en-US" sz="2200" b="1" dirty="0">
                <a:latin typeface="+mn-lt"/>
              </a:rPr>
              <a:t>192.16.5.0	/24	</a:t>
            </a:r>
            <a:r>
              <a:rPr lang="ru-RU" sz="2200" b="1" dirty="0">
                <a:latin typeface="+mn-lt"/>
              </a:rPr>
              <a:t>Сеть</a:t>
            </a:r>
            <a:endParaRPr lang="en-US" sz="2200" b="1" dirty="0">
              <a:latin typeface="+mn-lt"/>
            </a:endParaRPr>
          </a:p>
          <a:p>
            <a:pPr defTabSz="1028700" eaLnBrk="0" hangingPunct="0">
              <a:defRPr/>
            </a:pPr>
            <a:r>
              <a:rPr lang="en-US" sz="2200" b="1" dirty="0">
                <a:latin typeface="+mn-lt"/>
              </a:rPr>
              <a:t>192.16.0.0	/16	</a:t>
            </a:r>
            <a:r>
              <a:rPr lang="ru-RU" sz="2200" b="1" dirty="0">
                <a:latin typeface="+mn-lt"/>
              </a:rPr>
              <a:t>Блок сетей</a:t>
            </a:r>
            <a:endParaRPr lang="en-US" sz="2200" b="1" dirty="0">
              <a:latin typeface="+mn-lt"/>
            </a:endParaRPr>
          </a:p>
          <a:p>
            <a:pPr defTabSz="1028700" eaLnBrk="0" hangingPunct="0">
              <a:defRPr/>
            </a:pPr>
            <a:r>
              <a:rPr lang="en-US" sz="2200" b="1" dirty="0">
                <a:latin typeface="+mn-lt"/>
              </a:rPr>
              <a:t>0.0.0.0		/0</a:t>
            </a:r>
            <a:r>
              <a:rPr lang="ru-RU" sz="2200" b="1" dirty="0">
                <a:latin typeface="+mn-lt"/>
              </a:rPr>
              <a:t>	Маршрут по умолчанию</a:t>
            </a:r>
            <a:endParaRPr lang="en-US" sz="2200" b="1" dirty="0">
              <a:latin typeface="+mn-lt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118A71-DA30-4D36-AB11-B1A820F6C06B}" type="slidenum">
              <a:rPr lang="ru-RU"/>
              <a:pPr>
                <a:defRPr/>
              </a:pPr>
              <a:t>25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Вопросы?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71930B-AC5C-4061-9A1E-271BEA657F49}" type="slidenum">
              <a:rPr lang="ru-RU"/>
              <a:pPr>
                <a:defRPr/>
              </a:pPr>
              <a:t>26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oo many files design templat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02-Overview of OCTAVE and NIST 800-30</Template>
  <TotalTime>312</TotalTime>
  <Words>563</Words>
  <Application>Microsoft Macintosh PowerPoint</Application>
  <PresentationFormat>Экран (4:3)</PresentationFormat>
  <Paragraphs>127</Paragraphs>
  <Slides>26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Too many files design template</vt:lpstr>
      <vt:lpstr>Создание схемы IP адресации </vt:lpstr>
      <vt:lpstr>Адресация на сетевом уровне</vt:lpstr>
      <vt:lpstr>Особые адреса</vt:lpstr>
      <vt:lpstr>Что такое маска подсети?</vt:lpstr>
      <vt:lpstr>Десятичная запись префикса</vt:lpstr>
      <vt:lpstr>Маски сетей по умолчанию</vt:lpstr>
      <vt:lpstr>Типичные задачи</vt:lpstr>
      <vt:lpstr>Число хостов и подсетей в классе С</vt:lpstr>
      <vt:lpstr>Число хостов и подсетей в классе B</vt:lpstr>
      <vt:lpstr>Число хостов и подсетей в классе A</vt:lpstr>
      <vt:lpstr>Использование маски конечными хостами</vt:lpstr>
      <vt:lpstr>Использование маски маршрутизаторами</vt:lpstr>
      <vt:lpstr>Реализация подсетей</vt:lpstr>
      <vt:lpstr>Определение подсетей по IP адресу и маске (1 из 2)</vt:lpstr>
      <vt:lpstr>Определение подсетей по IP адресу и маске (2 из 2)</vt:lpstr>
      <vt:lpstr>Реализация подсетей в классе С</vt:lpstr>
      <vt:lpstr>Реализация подсетей в классе B</vt:lpstr>
      <vt:lpstr>Реализация подсетей в классе A</vt:lpstr>
      <vt:lpstr>Что такое маска переменной длины?</vt:lpstr>
      <vt:lpstr>Подсчет VLSM</vt:lpstr>
      <vt:lpstr>Рабочий пример VLSM</vt:lpstr>
      <vt:lpstr>Что такое суммирование маршрутов?</vt:lpstr>
      <vt:lpstr>Суммирование внутри октета</vt:lpstr>
      <vt:lpstr>Суммирование адресов в сети с VLSM</vt:lpstr>
      <vt:lpstr>Маршрутизация в Cisco</vt:lpstr>
      <vt:lpstr>Вопросы?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Компьютерные Сети, практикум</dc:title>
  <dc:subject>Создание схемы IP адресации </dc:subject>
  <dc:creator>Петухов Андрей</dc:creator>
  <cp:lastModifiedBy>Andrew Petukhov</cp:lastModifiedBy>
  <cp:revision>66</cp:revision>
  <cp:lastPrinted>1601-01-01T00:00:00Z</cp:lastPrinted>
  <dcterms:created xsi:type="dcterms:W3CDTF">1601-01-01T00:00:00Z</dcterms:created>
  <dcterms:modified xsi:type="dcterms:W3CDTF">2012-04-18T15:06:04Z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