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31"/>
  </p:notesMasterIdLst>
  <p:sldIdLst>
    <p:sldId id="256" r:id="rId2"/>
    <p:sldId id="263" r:id="rId3"/>
    <p:sldId id="264" r:id="rId4"/>
    <p:sldId id="265" r:id="rId5"/>
    <p:sldId id="266" r:id="rId6"/>
    <p:sldId id="268" r:id="rId7"/>
    <p:sldId id="269" r:id="rId8"/>
    <p:sldId id="270" r:id="rId9"/>
    <p:sldId id="272" r:id="rId10"/>
    <p:sldId id="283" r:id="rId11"/>
    <p:sldId id="284" r:id="rId12"/>
    <p:sldId id="287" r:id="rId13"/>
    <p:sldId id="288" r:id="rId14"/>
    <p:sldId id="289" r:id="rId15"/>
    <p:sldId id="290" r:id="rId16"/>
    <p:sldId id="291" r:id="rId17"/>
    <p:sldId id="297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40" autoAdjust="0"/>
  </p:normalViewPr>
  <p:slideViewPr>
    <p:cSldViewPr>
      <p:cViewPr varScale="1">
        <p:scale>
          <a:sx n="91" d="100"/>
          <a:sy n="91" d="100"/>
        </p:scale>
        <p:origin x="-14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2ED62B4-3990-4820-BFDB-37EB05944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044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39DC54-73D4-492D-9966-69E1C748F0A4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2963" y="239713"/>
            <a:ext cx="5233987" cy="392588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4305300"/>
            <a:ext cx="5988050" cy="4186238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6A3E8A-7885-4AE9-A284-ADE56EC026D7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00A41C-8705-44B0-BDBA-C316F17F9C94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13237-26A4-4917-9E7E-BF7B10A3E54F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50B381-4667-4B11-BD39-4DA2900AC247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06CCBE-6859-409A-8CDB-A64C8BCD47B7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4EF103-601C-40A5-B6DA-3CA337FBBC5A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263900" y="8699500"/>
            <a:ext cx="2540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48" tIns="26985" rIns="19048" bIns="26985"/>
          <a:lstStyle/>
          <a:p>
            <a:pPr eaLnBrk="0" hangingPunct="0">
              <a:lnSpc>
                <a:spcPts val="2100"/>
              </a:lnSpc>
            </a:pPr>
            <a:r>
              <a:rPr lang="en-US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9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297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defTabSz="1020763" eaLnBrk="1" hangingPunct="1">
              <a:tabLst>
                <a:tab pos="1023938" algn="l"/>
              </a:tabLst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D1B966-108A-4D7A-8591-66E4DDF9DC3E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B008B-6FCB-4CBB-BC4F-741EBF678D02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1E676-3658-4115-866F-5332688D6C5B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4BF60C-B9B8-4619-BCCA-5D766F2D7897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B83E16-4F34-4BE7-8D0B-D6BA849D3338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A9094-F788-4D62-B610-4CEE2B0AB51F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81525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1413FA-EBF1-408F-AD04-FE97573EE123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8DF88-73FC-409B-AF20-51BA97C6F235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D7DB6-14CD-4EFA-8844-70E1E5AFF76B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16FB6D-AA00-4FD5-803A-9DA03D12B035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6D2B01-0615-4297-B7B9-90B3D64F69C9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4C82BE-02CF-48BA-82A0-64950DB9255A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B6D14-5129-49B8-8E51-F324463A0941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5988"/>
          </a:xfrm>
          <a:noFill/>
          <a:ln/>
        </p:spPr>
        <p:txBody>
          <a:bodyPr lIns="93515" tIns="46759" rIns="93515" bIns="46759"/>
          <a:lstStyle/>
          <a:p>
            <a:pPr eaLnBrk="1" hangingPunct="1">
              <a:lnSpc>
                <a:spcPts val="1200"/>
              </a:lnSpc>
            </a:pPr>
            <a:endParaRPr lang="ru-RU" smtClean="0"/>
          </a:p>
        </p:txBody>
      </p:sp>
      <p:sp>
        <p:nvSpPr>
          <p:cNvPr id="583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9338" y="590550"/>
            <a:ext cx="4913312" cy="3684588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B6C157-B411-4D4E-9675-F91EB7F7C56D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5988"/>
          </a:xfrm>
          <a:noFill/>
          <a:ln/>
        </p:spPr>
        <p:txBody>
          <a:bodyPr lIns="93515" tIns="46759" rIns="93515" bIns="46759"/>
          <a:lstStyle/>
          <a:p>
            <a:pPr eaLnBrk="1" hangingPunct="1">
              <a:lnSpc>
                <a:spcPct val="110000"/>
              </a:lnSpc>
              <a:spcBef>
                <a:spcPct val="35000"/>
              </a:spcBef>
              <a:spcAft>
                <a:spcPct val="35000"/>
              </a:spcAft>
            </a:pPr>
            <a:endParaRPr lang="ru-RU" smtClean="0"/>
          </a:p>
        </p:txBody>
      </p:sp>
      <p:sp>
        <p:nvSpPr>
          <p:cNvPr id="604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4000" cy="30480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AD73F4-A70D-4AC9-BC27-4B07BF18104F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5988"/>
          </a:xfrm>
          <a:noFill/>
          <a:ln/>
        </p:spPr>
        <p:txBody>
          <a:bodyPr lIns="93515" tIns="46759" rIns="93515" bIns="46759"/>
          <a:lstStyle/>
          <a:p>
            <a:pPr eaLnBrk="1" hangingPunct="1">
              <a:lnSpc>
                <a:spcPct val="110000"/>
              </a:lnSpc>
              <a:spcBef>
                <a:spcPct val="35000"/>
              </a:spcBef>
              <a:spcAft>
                <a:spcPct val="35000"/>
              </a:spcAft>
            </a:pPr>
            <a:endParaRPr lang="ru-RU" smtClean="0"/>
          </a:p>
        </p:txBody>
      </p:sp>
      <p:sp>
        <p:nvSpPr>
          <p:cNvPr id="624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4000" cy="30480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894594-24A7-470D-9990-AB782BFBCD20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5988"/>
          </a:xfrm>
          <a:noFill/>
          <a:ln/>
        </p:spPr>
        <p:txBody>
          <a:bodyPr lIns="93515" tIns="46759" rIns="93515" bIns="46759"/>
          <a:lstStyle/>
          <a:p>
            <a:pPr eaLnBrk="1" hangingPunct="1">
              <a:lnSpc>
                <a:spcPct val="110000"/>
              </a:lnSpc>
              <a:spcBef>
                <a:spcPct val="35000"/>
              </a:spcBef>
              <a:spcAft>
                <a:spcPct val="35000"/>
              </a:spcAft>
            </a:pPr>
            <a:endParaRPr lang="ru-RU" smtClean="0"/>
          </a:p>
        </p:txBody>
      </p:sp>
      <p:sp>
        <p:nvSpPr>
          <p:cNvPr id="645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4000" cy="30480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6E8FE8-4DCC-4D7C-ACC0-97403BB0A646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5988"/>
          </a:xfrm>
          <a:noFill/>
          <a:ln/>
        </p:spPr>
        <p:txBody>
          <a:bodyPr lIns="93515" tIns="46759" rIns="93515" bIns="46759"/>
          <a:lstStyle/>
          <a:p>
            <a:pPr eaLnBrk="1" hangingPunct="1">
              <a:lnSpc>
                <a:spcPct val="110000"/>
              </a:lnSpc>
              <a:spcBef>
                <a:spcPct val="35000"/>
              </a:spcBef>
              <a:spcAft>
                <a:spcPct val="35000"/>
              </a:spcAft>
            </a:pPr>
            <a:endParaRPr lang="ru-RU" smtClean="0"/>
          </a:p>
        </p:txBody>
      </p:sp>
      <p:sp>
        <p:nvSpPr>
          <p:cNvPr id="665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4000" cy="30480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84DF8D6A-C59A-4B3E-A275-2A28B2AF2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22EAE-0484-49C5-A149-A36DB3072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B34AE-F6B0-44B8-8A4D-C8807CC38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643BE-578C-4DA0-A32B-D8F0EFE1B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9B6E0-DF92-4DC9-BA1F-3DC747B45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BC34A-149F-400D-9017-8E9E35A07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80536-1E6D-47A3-A98C-83EE252A8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EA9A-1E26-441C-AC31-B978BA0CC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1AA5A-1D71-4986-A223-392D3BD41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DAD52-2537-4C28-8894-94ACB71D4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57808-6755-4EEF-A479-36E08811B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A0431-B3F4-40DE-94EF-EB2D8045C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74C34-FAF8-4554-8839-9B975CE53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64BF80DB-0504-4941-AA10-D34B6672BF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and@lvk.cs.msu.su" TargetMode="External"/><Relationship Id="rId4" Type="http://schemas.openxmlformats.org/officeDocument/2006/relationships/hyperlink" Target="mailto:anvial@lvk.cs.msu.s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Настройка протоколов динамической маршрутизации</a:t>
            </a:r>
            <a:endParaRPr lang="en-US" sz="4000" dirty="0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3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4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статического маршрута</a:t>
            </a:r>
            <a:endParaRPr lang="en-US" smtClean="0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381000" y="5334000"/>
            <a:ext cx="83820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00" tIns="41050" rIns="82100" bIns="41050" anchor="ctr" anchorCtr="1"/>
          <a:lstStyle/>
          <a:p>
            <a:pPr marL="342900" lvl="1" indent="-228600" eaLnBrk="0" hangingPunct="0">
              <a:buClr>
                <a:schemeClr val="accent1"/>
              </a:buClr>
              <a:buFontTx/>
              <a:buChar char="•"/>
              <a:tabLst>
                <a:tab pos="685800" algn="l"/>
              </a:tabLst>
            </a:pPr>
            <a:r>
              <a:rPr lang="ru-RU" sz="2000" b="1">
                <a:latin typeface="Trebuchet MS" pitchFamily="34" charset="0"/>
              </a:rPr>
              <a:t>Маршрут создан только в одном направлении</a:t>
            </a:r>
            <a:endParaRPr lang="en-US" sz="2000" b="1">
              <a:latin typeface="Trebuchet MS" pitchFamily="34" charset="0"/>
            </a:endParaRPr>
          </a:p>
          <a:p>
            <a:pPr marL="342900" lvl="1" indent="-228600" eaLnBrk="0" hangingPunct="0">
              <a:buClr>
                <a:schemeClr val="accent1"/>
              </a:buClr>
              <a:buFontTx/>
              <a:buChar char="•"/>
              <a:tabLst>
                <a:tab pos="685800" algn="l"/>
              </a:tabLst>
            </a:pPr>
            <a:r>
              <a:rPr lang="ru-RU" sz="2000" b="1">
                <a:latin typeface="Trebuchet MS" pitchFamily="34" charset="0"/>
              </a:rPr>
              <a:t>Для полноценного сетевого взаимодействия с другой стороны тоже должен быть настроен маршрут</a:t>
            </a:r>
            <a:r>
              <a:rPr lang="ru-RU" sz="2400" b="1">
                <a:latin typeface="Trebuchet MS" pitchFamily="34" charset="0"/>
              </a:rPr>
              <a:t>!</a:t>
            </a:r>
            <a:endParaRPr lang="en-US" sz="2400" b="1">
              <a:latin typeface="Trebuchet MS" pitchFamily="34" charset="0"/>
            </a:endParaRPr>
          </a:p>
        </p:txBody>
      </p:sp>
      <p:pic>
        <p:nvPicPr>
          <p:cNvPr id="18435" name="Рисунок 4" descr="Рисунок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63" y="1584325"/>
            <a:ext cx="8474075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338ABA-B46F-46D5-B582-7B7518E1C6A0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маршрута по умолчанию</a:t>
            </a:r>
            <a:endParaRPr lang="en-US" smtClean="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5316538"/>
            <a:ext cx="914400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00" tIns="41050" rIns="82100" bIns="41050" anchor="ctr" anchorCtr="1"/>
          <a:lstStyle/>
          <a:p>
            <a:pPr marL="342900" lvl="1" indent="-228600" eaLnBrk="0" hangingPunct="0">
              <a:buClr>
                <a:schemeClr val="accent1"/>
              </a:buClr>
              <a:buFontTx/>
              <a:buChar char="•"/>
              <a:tabLst>
                <a:tab pos="406400" algn="l"/>
              </a:tabLst>
            </a:pPr>
            <a:r>
              <a:rPr lang="ru-RU" sz="2000" b="1">
                <a:latin typeface="Trebuchet MS" pitchFamily="34" charset="0"/>
              </a:rPr>
              <a:t>Маршрут позволит листовой сети получить доступ ко всем сетям за маршрутизатором </a:t>
            </a:r>
            <a:r>
              <a:rPr lang="en-US" sz="2000" b="1">
                <a:latin typeface="Trebuchet MS" pitchFamily="34" charset="0"/>
              </a:rPr>
              <a:t>B</a:t>
            </a:r>
          </a:p>
        </p:txBody>
      </p:sp>
      <p:pic>
        <p:nvPicPr>
          <p:cNvPr id="20483" name="Рисунок 4" descr="Рисунок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1582738"/>
            <a:ext cx="856297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5B6BF-2534-444C-9B23-3BE73FDD68BB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98450" y="2435225"/>
            <a:ext cx="8731250" cy="29225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369888" y="2546350"/>
            <a:ext cx="2484437" cy="2444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82072" tIns="41035" rIns="82072" bIns="41035" anchor="b"/>
          <a:lstStyle/>
          <a:p>
            <a:r>
              <a:rPr lang="ru-RU" smtClean="0"/>
              <a:t>Проверка конфигурации статических маршрутов</a:t>
            </a:r>
            <a:endParaRPr lang="en-US" smtClean="0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369888" y="4919663"/>
            <a:ext cx="5160962" cy="233362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68300" y="2508250"/>
            <a:ext cx="821055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47" tIns="69206" rIns="48847" bIns="69206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Router# show ip route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Codes: C - connected, S - static, I - IGRP, R - RIP, M - mobile, B - BGP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       D - EIGRP, EX - EIGRP external, O - OSPF, IA - OSPF inter area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       E1 - OSPF external type 1, E2 - OSPF external type 2, E - EGP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       i - IS-IS, L1 - IS-IS level-1, L2 - IS-IS level-2, * - candidate default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       U - per-user static route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Gateway of last resort is 0.0.0.0 to network 0.0.0.0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     10.0.0.0/8 is subnetted, 1 subnets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C       10.1.1.0 is directly connected, Serial0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b="1">
                <a:latin typeface="Courier New" pitchFamily="49" charset="0"/>
                <a:cs typeface="Times New Roman" pitchFamily="18" charset="0"/>
              </a:rPr>
              <a:t>S*   0.0.0.0/0 is directly connected, Serial0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7BEE8-5C3C-4C74-87E0-F022E578D4C2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mtClean="0"/>
              <a:t>Что такое протокол маршрутизации</a:t>
            </a:r>
            <a:r>
              <a:rPr lang="en-US" smtClean="0"/>
              <a:t>?</a:t>
            </a:r>
          </a:p>
        </p:txBody>
      </p:sp>
      <p:pic>
        <p:nvPicPr>
          <p:cNvPr id="24578" name="Picture 2" descr="H:\Практикум 6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066800"/>
            <a:ext cx="7391400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FA7A9-CC16-4EC2-8305-ACCF3637AB02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Классы протоколов маршрутизации</a:t>
            </a:r>
            <a:endParaRPr lang="en-US" smtClean="0"/>
          </a:p>
        </p:txBody>
      </p:sp>
      <p:pic>
        <p:nvPicPr>
          <p:cNvPr id="26626" name="Рисунок 3" descr="Рисунок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813" y="1068388"/>
            <a:ext cx="808037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8A1E2-676D-4914-9E41-1B5EB810E79A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Административная метрика</a:t>
            </a:r>
            <a:r>
              <a:rPr lang="en-US" smtClean="0"/>
              <a:t>: </a:t>
            </a:r>
            <a:br>
              <a:rPr lang="en-US" smtClean="0"/>
            </a:br>
            <a:r>
              <a:rPr lang="ru-RU" smtClean="0"/>
              <a:t>доверие протоколу маршрутизации</a:t>
            </a:r>
            <a:endParaRPr lang="en-US" smtClean="0"/>
          </a:p>
        </p:txBody>
      </p:sp>
      <p:pic>
        <p:nvPicPr>
          <p:cNvPr id="28674" name="Picture 2" descr="H:\Практикум 6\Рисунок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835660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5C9043-418B-412C-BE7F-EAC75D78C4D9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677863"/>
          </a:xfrm>
        </p:spPr>
        <p:txBody>
          <a:bodyPr/>
          <a:lstStyle/>
          <a:p>
            <a:r>
              <a:rPr lang="ru-RU" dirty="0" smtClean="0"/>
              <a:t>Классовая и </a:t>
            </a:r>
            <a:r>
              <a:rPr lang="ru-RU" dirty="0" smtClean="0"/>
              <a:t>бесклассовая </a:t>
            </a:r>
            <a:r>
              <a:rPr lang="ru-RU" dirty="0" smtClean="0"/>
              <a:t>маршрутизация</a:t>
            </a:r>
            <a:endParaRPr lang="en-US" dirty="0" smtClean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10600" cy="4754563"/>
          </a:xfrm>
        </p:spPr>
        <p:txBody>
          <a:bodyPr/>
          <a:lstStyle/>
          <a:p>
            <a:r>
              <a:rPr lang="ru-RU" sz="2400" dirty="0" smtClean="0"/>
              <a:t>Классовые протоколы маршрутизации не включают сетевую маску в обновления, </a:t>
            </a:r>
            <a:r>
              <a:rPr lang="ru-RU" sz="2400" dirty="0" smtClean="0"/>
              <a:t>бесклассовые </a:t>
            </a:r>
            <a:r>
              <a:rPr lang="ru-RU" sz="2400" dirty="0" smtClean="0"/>
              <a:t>- включают</a:t>
            </a:r>
            <a:endParaRPr lang="en-US" sz="2400" dirty="0" smtClean="0"/>
          </a:p>
          <a:p>
            <a:r>
              <a:rPr lang="ru-RU" sz="2400" dirty="0" smtClean="0"/>
              <a:t>Бесклассовые </a:t>
            </a:r>
            <a:r>
              <a:rPr lang="ru-RU" sz="2400" dirty="0" smtClean="0"/>
              <a:t>протоколы поддерживают </a:t>
            </a:r>
            <a:r>
              <a:rPr lang="en-US" sz="2400" dirty="0" smtClean="0"/>
              <a:t>VLSM </a:t>
            </a:r>
            <a:r>
              <a:rPr lang="ru-RU" sz="2400" dirty="0" smtClean="0">
                <a:latin typeface="Arial" charset="0"/>
              </a:rPr>
              <a:t>и суммирование маршрутов</a:t>
            </a:r>
            <a:endParaRPr lang="en-US" sz="2400" dirty="0" smtClean="0">
              <a:latin typeface="Arial" charset="0"/>
            </a:endParaRPr>
          </a:p>
          <a:p>
            <a:r>
              <a:rPr lang="ru-RU" sz="2400" dirty="0" smtClean="0"/>
              <a:t>Примеры классовых протоколов маршрутизации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RIP version 1 (RIPv1)</a:t>
            </a:r>
            <a:endParaRPr lang="ru-RU" sz="2000" dirty="0" smtClean="0"/>
          </a:p>
          <a:p>
            <a:pPr lvl="1"/>
            <a:r>
              <a:rPr lang="en-US" sz="2000" dirty="0" smtClean="0"/>
              <a:t>IGRP</a:t>
            </a:r>
          </a:p>
          <a:p>
            <a:r>
              <a:rPr lang="ru-RU" sz="2400" dirty="0" smtClean="0"/>
              <a:t>Примеры </a:t>
            </a:r>
            <a:r>
              <a:rPr lang="ru-RU" sz="2400" dirty="0" smtClean="0"/>
              <a:t>бесклассовых </a:t>
            </a:r>
            <a:r>
              <a:rPr lang="ru-RU" sz="2400" dirty="0" smtClean="0"/>
              <a:t>протоколов маршрутизации</a:t>
            </a:r>
            <a:r>
              <a:rPr lang="en-US" sz="2400" dirty="0" smtClean="0"/>
              <a:t> :</a:t>
            </a:r>
          </a:p>
          <a:p>
            <a:pPr lvl="1"/>
            <a:r>
              <a:rPr lang="en-US" sz="2000" dirty="0" smtClean="0"/>
              <a:t>RIP version 2 (RIPv2)</a:t>
            </a:r>
          </a:p>
          <a:p>
            <a:pPr lvl="1"/>
            <a:r>
              <a:rPr lang="en-US" sz="2000" dirty="0" smtClean="0"/>
              <a:t>EIGRP</a:t>
            </a:r>
          </a:p>
          <a:p>
            <a:pPr lvl="1"/>
            <a:r>
              <a:rPr lang="en-US" sz="2000" dirty="0" smtClean="0"/>
              <a:t>OSPF</a:t>
            </a:r>
          </a:p>
          <a:p>
            <a:pPr lvl="1"/>
            <a:r>
              <a:rPr lang="en-US" sz="2000" dirty="0" smtClean="0"/>
              <a:t>IS-IS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86CA56-6BF2-4F2F-AEE6-5B3C3228EE16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Сравнение протоколов маршрутизации</a:t>
            </a:r>
            <a:endParaRPr lang="en-US" smtClean="0"/>
          </a:p>
        </p:txBody>
      </p:sp>
      <p:pic>
        <p:nvPicPr>
          <p:cNvPr id="32770" name="Рисунок 3" descr="Рисунок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810736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1D196-8C9E-40BB-B78F-ADF3D9167193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lIns="82118" tIns="41058" rIns="82118" bIns="41058" anchor="b"/>
          <a:lstStyle/>
          <a:p>
            <a:r>
              <a:rPr lang="ru-RU" smtClean="0"/>
              <a:t>Обзор </a:t>
            </a:r>
            <a:r>
              <a:rPr lang="en-US" smtClean="0"/>
              <a:t>RIP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5334000"/>
            <a:ext cx="8229600" cy="1222375"/>
          </a:xfrm>
        </p:spPr>
        <p:txBody>
          <a:bodyPr lIns="82147" tIns="41073" rIns="82147" bIns="41073" anchor="ctr" anchorCtr="1"/>
          <a:lstStyle/>
          <a:p>
            <a:pPr lvl="1">
              <a:lnSpc>
                <a:spcPct val="80000"/>
              </a:lnSpc>
            </a:pPr>
            <a:r>
              <a:rPr lang="ru-RU" sz="1900" dirty="0" smtClean="0"/>
              <a:t>Балансировка максимум через 6 путей одинаковой метрики</a:t>
            </a:r>
            <a:r>
              <a:rPr lang="en-US" sz="1900" dirty="0" smtClean="0"/>
              <a:t> 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sz="1900" dirty="0" smtClean="0"/>
              <a:t>(</a:t>
            </a:r>
            <a:r>
              <a:rPr lang="ru-RU" sz="1900" dirty="0" smtClean="0"/>
              <a:t>по умолчанию</a:t>
            </a:r>
            <a:r>
              <a:rPr lang="en-US" sz="1900" dirty="0" smtClean="0"/>
              <a:t> = 4)</a:t>
            </a:r>
          </a:p>
          <a:p>
            <a:pPr lvl="1">
              <a:lnSpc>
                <a:spcPct val="80000"/>
              </a:lnSpc>
            </a:pPr>
            <a:r>
              <a:rPr lang="ru-RU" sz="1900" dirty="0" smtClean="0"/>
              <a:t>Метрика – количество </a:t>
            </a:r>
            <a:r>
              <a:rPr lang="ru-RU" sz="1900" dirty="0" err="1" smtClean="0"/>
              <a:t>хопов</a:t>
            </a:r>
            <a:endParaRPr lang="en-US" sz="1900" dirty="0" smtClean="0"/>
          </a:p>
          <a:p>
            <a:pPr lvl="1">
              <a:lnSpc>
                <a:spcPct val="80000"/>
              </a:lnSpc>
            </a:pPr>
            <a:r>
              <a:rPr lang="ru-RU" sz="1900" dirty="0" smtClean="0"/>
              <a:t>Обновления маршрутов каждые 30 секунд</a:t>
            </a:r>
            <a:endParaRPr lang="en-US" sz="3600" dirty="0" smtClean="0"/>
          </a:p>
        </p:txBody>
      </p:sp>
      <p:pic>
        <p:nvPicPr>
          <p:cNvPr id="33795" name="Рисунок 4" descr="Рисунок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0"/>
            <a:ext cx="6894513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4E90A-6F9F-423A-B977-BED64FD04075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lIns="82118" tIns="41058" rIns="82118" bIns="41058" anchor="b"/>
          <a:lstStyle/>
          <a:p>
            <a:r>
              <a:rPr lang="ru-RU" smtClean="0"/>
              <a:t>Сравнение </a:t>
            </a:r>
            <a:r>
              <a:rPr lang="en-US" smtClean="0"/>
              <a:t>RIPv1 </a:t>
            </a:r>
            <a:r>
              <a:rPr lang="ru-RU" smtClean="0"/>
              <a:t>и</a:t>
            </a:r>
            <a:r>
              <a:rPr lang="en-US" smtClean="0"/>
              <a:t> RIPv2</a:t>
            </a:r>
          </a:p>
        </p:txBody>
      </p:sp>
      <p:graphicFrame>
        <p:nvGraphicFramePr>
          <p:cNvPr id="119857" name="Group 49"/>
          <p:cNvGraphicFramePr>
            <a:graphicFrameLocks noGrp="1"/>
          </p:cNvGraphicFramePr>
          <p:nvPr>
            <p:ph type="body" sz="half" idx="2"/>
            <p:extLst>
              <p:ext uri="{D42A27DB-BD31-4B8C-83A1-F6EECF244321}">
                <p14:modId xmlns:p14="http://schemas.microsoft.com/office/powerpoint/2010/main" val="3712064059"/>
              </p:ext>
            </p:extLst>
          </p:nvPr>
        </p:nvGraphicFramePr>
        <p:xfrm>
          <a:off x="623888" y="2125663"/>
          <a:ext cx="8054975" cy="3809119"/>
        </p:xfrm>
        <a:graphic>
          <a:graphicData uri="http://schemas.openxmlformats.org/drawingml/2006/table">
            <a:tbl>
              <a:tblPr/>
              <a:tblGrid>
                <a:gridCol w="4559300"/>
                <a:gridCol w="1782762"/>
                <a:gridCol w="1712913"/>
              </a:tblGrid>
              <a:tr h="422275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RIPv1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RIPv2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Класс протокола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Классовый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Бесклассовый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Поддерживает 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VLSM?</a:t>
                      </a: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Включает сетевую маску в обновления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Адрес получателей обновлений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Вещательный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Групповой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Определяется в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 …</a:t>
                      </a: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RFC 1058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RFCs 1721, 1722, </a:t>
                      </a: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2453</a:t>
                      </a: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Поддерживает ручное обобщение маршрутов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Поддерживает аутентификацию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marL="60852" marR="60852" marT="30425" marB="304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78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0852" marR="60852" marT="30425" marB="304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EF5D47-D03F-4BA7-BC37-0D130CDC66AC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 lIns="82118" tIns="41058" rIns="82118" bIns="41058" anchor="b"/>
          <a:lstStyle/>
          <a:p>
            <a:r>
              <a:rPr lang="ru-RU" smtClean="0"/>
              <a:t>Настройка </a:t>
            </a:r>
            <a:r>
              <a:rPr lang="en-US" smtClean="0"/>
              <a:t>RIP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059613" cy="484188"/>
          </a:xfrm>
        </p:spPr>
        <p:txBody>
          <a:bodyPr lIns="82147" tIns="41073" rIns="82147" bIns="41073" anchor="ctr"/>
          <a:lstStyle/>
          <a:p>
            <a:pPr marL="344488" lvl="1" indent="-230188" defTabSz="814388">
              <a:spcBef>
                <a:spcPct val="40000"/>
              </a:spcBef>
              <a:buFontTx/>
              <a:buNone/>
            </a:pPr>
            <a:r>
              <a:rPr lang="ru-RU" sz="2000" smtClean="0"/>
              <a:t>Запускает</a:t>
            </a:r>
            <a:r>
              <a:rPr lang="en-US" sz="2000" smtClean="0"/>
              <a:t> </a:t>
            </a:r>
            <a:r>
              <a:rPr lang="ru-RU" sz="2000" smtClean="0"/>
              <a:t>процесс </a:t>
            </a:r>
            <a:r>
              <a:rPr lang="en-US" sz="2000" smtClean="0"/>
              <a:t>RIP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11225" y="2189163"/>
            <a:ext cx="4960938" cy="4857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012825" y="2192338"/>
            <a:ext cx="22431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9" tIns="30359" rIns="21429" bIns="30359"/>
          <a:lstStyle/>
          <a:p>
            <a:pPr defTabSz="1028700" eaLnBrk="0" hangingPunct="0">
              <a:lnSpc>
                <a:spcPts val="315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Router(config)# router rip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914400" y="3429000"/>
            <a:ext cx="7407275" cy="5000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990600" y="3429000"/>
            <a:ext cx="4643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9" tIns="30359" rIns="21429" bIns="30359"/>
          <a:lstStyle/>
          <a:p>
            <a:pPr defTabSz="1028700" eaLnBrk="0" hangingPunct="0">
              <a:lnSpc>
                <a:spcPts val="315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Router(config-router)# network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network-number</a:t>
            </a:r>
            <a:endParaRPr lang="en-US" b="1" i="1">
              <a:solidFill>
                <a:srgbClr val="000000"/>
              </a:solidFill>
            </a:endParaRPr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228600" y="5562600"/>
            <a:ext cx="8564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itchFamily="34" charset="0"/>
              </a:rPr>
              <a:t>Через указанный интерфейс не будут рассылаться обновления маршрутов</a:t>
            </a:r>
            <a:endParaRPr lang="ru-RU">
              <a:latin typeface="Trebuchet MS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3B1A5-130D-4EA8-8D83-D93A43B0CD90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37898" name="Rectangle 5"/>
          <p:cNvSpPr>
            <a:spLocks noChangeArrowheads="1"/>
          </p:cNvSpPr>
          <p:nvPr/>
        </p:nvSpPr>
        <p:spPr bwMode="auto">
          <a:xfrm>
            <a:off x="914400" y="4953000"/>
            <a:ext cx="7407275" cy="5000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9" name="Rectangle 6"/>
          <p:cNvSpPr>
            <a:spLocks noChangeArrowheads="1"/>
          </p:cNvSpPr>
          <p:nvPr/>
        </p:nvSpPr>
        <p:spPr bwMode="auto">
          <a:xfrm>
            <a:off x="990600" y="4953000"/>
            <a:ext cx="4643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9" tIns="30359" rIns="21429" bIns="30359"/>
          <a:lstStyle/>
          <a:p>
            <a:pPr defTabSz="1028700" eaLnBrk="0" hangingPunct="0">
              <a:lnSpc>
                <a:spcPts val="315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Router(config-router)# passive-interface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interface</a:t>
            </a:r>
            <a:endParaRPr lang="en-US" b="1" i="1">
              <a:solidFill>
                <a:srgbClr val="000000"/>
              </a:solidFill>
            </a:endParaRP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81000" y="3962400"/>
            <a:ext cx="8470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ru-RU" b="1" dirty="0">
                <a:solidFill>
                  <a:srgbClr val="000000"/>
                </a:solidFill>
                <a:latin typeface="+mn-lt"/>
              </a:rPr>
              <a:t> Задает, какие интерфейсы будут посылать и принимать обновления </a:t>
            </a:r>
            <a:r>
              <a:rPr lang="en-US" b="1" dirty="0">
                <a:solidFill>
                  <a:srgbClr val="000000"/>
                </a:solidFill>
                <a:latin typeface="+mn-lt"/>
              </a:rPr>
              <a:t>RIP</a:t>
            </a:r>
            <a:endParaRPr lang="ru-RU" b="1" dirty="0">
              <a:solidFill>
                <a:srgbClr val="000000"/>
              </a:solidFill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ru-RU" b="1" dirty="0">
                <a:solidFill>
                  <a:srgbClr val="000000"/>
                </a:solidFill>
                <a:latin typeface="+mn-lt"/>
              </a:rPr>
              <a:t> Соответствующие сети будут включаться в обновления маршрутов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настройки </a:t>
            </a:r>
            <a:r>
              <a:rPr lang="en-US" smtClean="0"/>
              <a:t>RIP</a:t>
            </a:r>
          </a:p>
        </p:txBody>
      </p:sp>
      <p:pic>
        <p:nvPicPr>
          <p:cNvPr id="399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57200" y="1895475"/>
            <a:ext cx="8229600" cy="393541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93FF5-2D53-4586-80D2-C57B00DE39BA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001G_2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381125"/>
            <a:ext cx="77628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Проверка настройки</a:t>
            </a:r>
            <a:r>
              <a:rPr lang="en-US" smtClean="0"/>
              <a:t> RIP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D0E4-3C79-4084-899E-EA296B9A8ABC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001G_23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563" y="1322388"/>
            <a:ext cx="8134350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Просмотр таблицы маршрутизации</a:t>
            </a:r>
            <a:endParaRPr lang="en-US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14086C-C15D-4483-9363-1B6C4ADD5B39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001G_3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" y="1736725"/>
            <a:ext cx="8758238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debug ip rip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B9EF8F-B8D7-428B-BA35-F4D7B4E8C475}" type="slidenum">
              <a:rPr lang="ru-RU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ChangeArrowheads="1"/>
          </p:cNvSpPr>
          <p:nvPr/>
        </p:nvSpPr>
        <p:spPr bwMode="auto">
          <a:xfrm>
            <a:off x="1014413" y="400050"/>
            <a:ext cx="43291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82118" tIns="41058" rIns="82118" bIns="41058" anchor="b"/>
          <a:lstStyle/>
          <a:p>
            <a:r>
              <a:rPr lang="ru-RU" smtClean="0"/>
              <a:t>Введение в</a:t>
            </a:r>
            <a:r>
              <a:rPr lang="en-US" smtClean="0"/>
              <a:t> OSPF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914400" y="4641850"/>
            <a:ext cx="762000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1429" tIns="30359" rIns="21429" bIns="30359" anchor="ctr" anchorCtr="1"/>
          <a:lstStyle/>
          <a:p>
            <a:pPr marL="371475" lvl="1" indent="177800" defTabSz="1028700" eaLnBrk="0" hangingPunct="0">
              <a:lnSpc>
                <a:spcPct val="75000"/>
              </a:lnSpc>
              <a:spcBef>
                <a:spcPct val="30000"/>
              </a:spcBef>
              <a:buClr>
                <a:schemeClr val="accent1"/>
              </a:buClr>
              <a:buFontTx/>
              <a:buChar char="•"/>
              <a:tabLst>
                <a:tab pos="850900" algn="l"/>
                <a:tab pos="1028700" algn="l"/>
                <a:tab pos="1543050" algn="l"/>
              </a:tabLst>
              <a:defRPr/>
            </a:pPr>
            <a:r>
              <a:rPr lang="ru-RU" sz="2100" b="1" dirty="0">
                <a:latin typeface="+mn-lt"/>
              </a:rPr>
              <a:t>Открытый стандарт</a:t>
            </a:r>
          </a:p>
          <a:p>
            <a:pPr marL="371475" lvl="1" indent="177800" defTabSz="1028700" eaLnBrk="0" hangingPunct="0">
              <a:lnSpc>
                <a:spcPct val="75000"/>
              </a:lnSpc>
              <a:spcBef>
                <a:spcPct val="30000"/>
              </a:spcBef>
              <a:buClr>
                <a:schemeClr val="accent1"/>
              </a:buClr>
              <a:buFontTx/>
              <a:buChar char="•"/>
              <a:tabLst>
                <a:tab pos="850900" algn="l"/>
                <a:tab pos="1028700" algn="l"/>
                <a:tab pos="1543050" algn="l"/>
              </a:tabLst>
              <a:defRPr/>
            </a:pPr>
            <a:r>
              <a:rPr lang="ru-RU" sz="2100" b="1" dirty="0">
                <a:latin typeface="+mn-lt"/>
              </a:rPr>
              <a:t>Использует алгоритм </a:t>
            </a:r>
            <a:r>
              <a:rPr lang="ru-RU" sz="2100" b="1" dirty="0" err="1">
                <a:latin typeface="+mn-lt"/>
              </a:rPr>
              <a:t>Дейкстры</a:t>
            </a:r>
            <a:r>
              <a:rPr lang="ru-RU" sz="2100" b="1" dirty="0">
                <a:latin typeface="+mn-lt"/>
              </a:rPr>
              <a:t> </a:t>
            </a:r>
            <a:r>
              <a:rPr lang="en-US" sz="2100" b="1" dirty="0">
                <a:latin typeface="+mn-lt"/>
              </a:rPr>
              <a:t>(SPF) </a:t>
            </a:r>
          </a:p>
          <a:p>
            <a:pPr marL="371475" lvl="1" indent="177800" defTabSz="1028700" eaLnBrk="0" hangingPunct="0">
              <a:lnSpc>
                <a:spcPct val="75000"/>
              </a:lnSpc>
              <a:spcBef>
                <a:spcPct val="30000"/>
              </a:spcBef>
              <a:buClr>
                <a:schemeClr val="accent1"/>
              </a:buClr>
              <a:buFontTx/>
              <a:buChar char="•"/>
              <a:tabLst>
                <a:tab pos="850900" algn="l"/>
                <a:tab pos="1028700" algn="l"/>
                <a:tab pos="1543050" algn="l"/>
              </a:tabLst>
              <a:defRPr/>
            </a:pPr>
            <a:r>
              <a:rPr lang="ru-RU" sz="2100" b="1" dirty="0">
                <a:latin typeface="+mn-lt"/>
              </a:rPr>
              <a:t>Маршрутизация по состоянию канала</a:t>
            </a: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2738" y="1487488"/>
            <a:ext cx="5976937" cy="3308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8159E-13A9-4F55-A707-584C30DA9A1D}" type="slidenum">
              <a:rPr lang="ru-RU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ru-RU" smtClean="0"/>
              <a:t>Иерархическая маршрутизация в </a:t>
            </a:r>
            <a:r>
              <a:rPr lang="en-US" smtClean="0"/>
              <a:t>OSPF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5094288"/>
            <a:ext cx="8229600" cy="1363662"/>
          </a:xfrm>
        </p:spPr>
        <p:txBody>
          <a:bodyPr lIns="82147" tIns="41073" rIns="82147" bIns="41073" anchor="ctr" anchorCtr="1"/>
          <a:lstStyle/>
          <a:p>
            <a:pPr>
              <a:lnSpc>
                <a:spcPct val="90000"/>
              </a:lnSpc>
            </a:pPr>
            <a:r>
              <a:rPr lang="ru-RU" sz="2400" dirty="0" smtClean="0"/>
              <a:t>Состоит из зон (</a:t>
            </a:r>
            <a:r>
              <a:rPr lang="en-US" sz="2400" dirty="0" smtClean="0"/>
              <a:t>area</a:t>
            </a:r>
            <a:r>
              <a:rPr lang="ru-RU" sz="2400" dirty="0" smtClean="0"/>
              <a:t>)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ru-RU" sz="2400" dirty="0" smtClean="0"/>
              <a:t>Зоны п</a:t>
            </a:r>
            <a:r>
              <a:rPr lang="ru-RU" sz="2400" dirty="0" smtClean="0"/>
              <a:t>озволяют </a:t>
            </a:r>
            <a:r>
              <a:rPr lang="ru-RU" sz="2400" dirty="0" smtClean="0"/>
              <a:t>минимизировать служебный трафик </a:t>
            </a:r>
            <a:endParaRPr lang="en-US" sz="2400" dirty="0" smtClean="0"/>
          </a:p>
        </p:txBody>
      </p:sp>
      <p:pic>
        <p:nvPicPr>
          <p:cNvPr id="50179" name="Рисунок 4" descr="Рисунок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0"/>
            <a:ext cx="662305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08841-E5F8-4FCB-97CA-659C11C3DBAD}" type="slidenum">
              <a:rPr lang="ru-RU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Shortest Path First Algorithm</a:t>
            </a: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304800" y="4600575"/>
            <a:ext cx="86106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18" tIns="41058" rIns="82118" bIns="41058" anchor="ctr" anchorCtr="1"/>
          <a:lstStyle/>
          <a:p>
            <a:pPr marL="342900" lvl="1" indent="-228600" defTabSz="814388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ru-RU" sz="2000" dirty="0">
                <a:latin typeface="+mn-lt"/>
              </a:rPr>
              <a:t>Помещает каждый </a:t>
            </a:r>
            <a:r>
              <a:rPr lang="ru-RU" sz="2000" dirty="0" err="1">
                <a:latin typeface="+mn-lt"/>
              </a:rPr>
              <a:t>маршрутизатор</a:t>
            </a:r>
            <a:r>
              <a:rPr lang="ru-RU" sz="2000" dirty="0">
                <a:latin typeface="+mn-lt"/>
              </a:rPr>
              <a:t> в корень дерева и подсчитывает кратчайший путь к каждому назначению. Кратчайший путь – </a:t>
            </a:r>
            <a:r>
              <a:rPr lang="ru-RU" sz="2000" dirty="0" err="1">
                <a:latin typeface="+mn-lt"/>
              </a:rPr>
              <a:t>путь</a:t>
            </a:r>
            <a:r>
              <a:rPr lang="ru-RU" sz="2000" dirty="0">
                <a:latin typeface="+mn-lt"/>
              </a:rPr>
              <a:t> с наименьшей суммарной ценой каналов. </a:t>
            </a:r>
            <a:endParaRPr lang="en-US" sz="2000" b="1" dirty="0">
              <a:latin typeface="+mn-lt"/>
              <a:cs typeface="Times New Roman" pitchFamily="18" charset="0"/>
            </a:endParaRPr>
          </a:p>
          <a:p>
            <a:pPr marL="342900" lvl="1" indent="-228600" defTabSz="814388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ru-RU" sz="2000" dirty="0">
                <a:latin typeface="+mn-lt"/>
              </a:rPr>
              <a:t>Цена</a:t>
            </a:r>
            <a:r>
              <a:rPr lang="en-US" sz="2000" b="1" dirty="0">
                <a:latin typeface="+mn-lt"/>
                <a:cs typeface="Times New Roman" pitchFamily="18" charset="0"/>
              </a:rPr>
              <a:t>= 10</a:t>
            </a:r>
            <a:r>
              <a:rPr lang="en-US" sz="2000" b="1" baseline="30000" dirty="0">
                <a:latin typeface="+mn-lt"/>
                <a:cs typeface="Times New Roman" pitchFamily="18" charset="0"/>
              </a:rPr>
              <a:t>8</a:t>
            </a:r>
            <a:r>
              <a:rPr lang="en-US" sz="2000" b="1" dirty="0">
                <a:latin typeface="+mn-lt"/>
                <a:cs typeface="Times New Roman" pitchFamily="18" charset="0"/>
              </a:rPr>
              <a:t>/bandwidth (bps)</a:t>
            </a:r>
          </a:p>
        </p:txBody>
      </p:sp>
      <p:pic>
        <p:nvPicPr>
          <p:cNvPr id="51203" name="Рисунок 4" descr="Рисунок1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6823075" cy="34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D022B-9CF3-405C-9E82-9597F0FEF921}" type="slidenum">
              <a:rPr lang="ru-RU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ChangeArrowheads="1"/>
          </p:cNvSpPr>
          <p:nvPr/>
        </p:nvSpPr>
        <p:spPr bwMode="auto">
          <a:xfrm>
            <a:off x="1014413" y="400050"/>
            <a:ext cx="3729037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0" name="Rectangle 3"/>
          <p:cNvSpPr>
            <a:spLocks noChangeArrowheads="1"/>
          </p:cNvSpPr>
          <p:nvPr/>
        </p:nvSpPr>
        <p:spPr bwMode="auto">
          <a:xfrm>
            <a:off x="8443913" y="6215063"/>
            <a:ext cx="2571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82118" tIns="41058" rIns="82118" bIns="41058" anchor="b"/>
          <a:lstStyle/>
          <a:p>
            <a:r>
              <a:rPr lang="ru-RU" smtClean="0"/>
              <a:t>Настройка</a:t>
            </a:r>
            <a:r>
              <a:rPr lang="en-US" smtClean="0"/>
              <a:t> OSPF</a:t>
            </a:r>
            <a:r>
              <a:rPr lang="ru-RU" smtClean="0"/>
              <a:t> для одной зоны</a:t>
            </a:r>
            <a:endParaRPr lang="en-US" smtClean="0"/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388938" y="3883025"/>
            <a:ext cx="8272462" cy="47783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506413" y="3962400"/>
            <a:ext cx="44577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9" tIns="30359" rIns="21429" bIns="30359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Router(config-router)# network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wildcard-mask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area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 area-id</a:t>
            </a:r>
            <a:endParaRPr lang="en-US" b="1" i="1">
              <a:solidFill>
                <a:srgbClr val="000000"/>
              </a:solidFill>
            </a:endParaRPr>
          </a:p>
        </p:txBody>
      </p:sp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693738" y="4487863"/>
            <a:ext cx="76581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1429" tIns="30359" rIns="21429" bIns="30359"/>
          <a:lstStyle/>
          <a:p>
            <a:pPr marL="257175" indent="-257175" defTabSz="1028700" eaLnBrk="0" hangingPunct="0">
              <a:lnSpc>
                <a:spcPts val="3150"/>
              </a:lnSpc>
              <a:buClr>
                <a:schemeClr val="accent1"/>
              </a:buClr>
              <a:tabLst>
                <a:tab pos="514350" algn="l"/>
                <a:tab pos="1028700" algn="l"/>
                <a:tab pos="154305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n-lt"/>
              </a:rPr>
              <a:t>Включает интерфейсы в процесс</a:t>
            </a:r>
            <a:r>
              <a:rPr lang="en-US" sz="2000" b="1" dirty="0">
                <a:solidFill>
                  <a:srgbClr val="000000"/>
                </a:solidFill>
                <a:latin typeface="+mn-lt"/>
              </a:rPr>
              <a:t> OSPF </a:t>
            </a:r>
            <a:r>
              <a:rPr lang="ru-RU" sz="2000" b="1" dirty="0">
                <a:solidFill>
                  <a:srgbClr val="000000"/>
                </a:solidFill>
                <a:latin typeface="+mn-lt"/>
              </a:rPr>
              <a:t>в заданной зоне</a:t>
            </a:r>
            <a:endParaRPr lang="en-US" sz="2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457200" y="2055813"/>
            <a:ext cx="7900988" cy="5000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7124" tIns="38427" rIns="27124" bIns="38427"/>
          <a:lstStyle/>
          <a:p>
            <a:endParaRPr lang="ru-RU"/>
          </a:p>
        </p:txBody>
      </p:sp>
      <p:sp>
        <p:nvSpPr>
          <p:cNvPr id="53256" name="Rectangle 9"/>
          <p:cNvSpPr>
            <a:spLocks noChangeArrowheads="1"/>
          </p:cNvSpPr>
          <p:nvPr/>
        </p:nvSpPr>
        <p:spPr bwMode="auto">
          <a:xfrm>
            <a:off x="533400" y="2033588"/>
            <a:ext cx="84550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7122" tIns="38423" rIns="27122" bIns="38423"/>
          <a:lstStyle/>
          <a:p>
            <a:pPr defTabSz="1028700" eaLnBrk="0" hangingPunct="0">
              <a:lnSpc>
                <a:spcPts val="315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Router(config)# router ospf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process-id</a:t>
            </a:r>
            <a:endParaRPr lang="en-US" b="1" i="1">
              <a:solidFill>
                <a:srgbClr val="000000"/>
              </a:solidFill>
            </a:endParaRPr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693738" y="2673350"/>
            <a:ext cx="78406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7122" tIns="38423" rIns="27122" bIns="38423"/>
          <a:lstStyle/>
          <a:p>
            <a:pPr marL="257175" indent="-257175" defTabSz="1028700" eaLnBrk="0" hangingPunct="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defRPr/>
            </a:pPr>
            <a:r>
              <a:rPr lang="ru-RU" sz="2000" b="1" dirty="0">
                <a:latin typeface="+mn-lt"/>
              </a:rPr>
              <a:t>Запускает</a:t>
            </a:r>
            <a:r>
              <a:rPr lang="en-US" sz="2000" b="1" dirty="0">
                <a:latin typeface="+mn-lt"/>
              </a:rPr>
              <a:t> </a:t>
            </a:r>
            <a:r>
              <a:rPr lang="ru-RU" sz="2000" b="1" dirty="0">
                <a:latin typeface="+mn-lt"/>
              </a:rPr>
              <a:t>процесс </a:t>
            </a:r>
            <a:r>
              <a:rPr lang="en-US" sz="2000" b="1" dirty="0">
                <a:latin typeface="+mn-lt"/>
              </a:rPr>
              <a:t>OSPF </a:t>
            </a:r>
            <a:r>
              <a:rPr lang="ru-RU" sz="2000" b="1" dirty="0">
                <a:latin typeface="+mn-lt"/>
              </a:rPr>
              <a:t>с заданным идентификатором</a:t>
            </a:r>
            <a:endParaRPr lang="en-US" sz="2000" b="1" dirty="0">
              <a:latin typeface="+mn-lt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8537D0-DA22-43B4-83E5-A2FAA0A947CC}" type="slidenum">
              <a:rPr lang="ru-RU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 настройки </a:t>
            </a:r>
            <a:r>
              <a:rPr lang="en-US" smtClean="0"/>
              <a:t>OSPF</a:t>
            </a:r>
          </a:p>
        </p:txBody>
      </p:sp>
      <p:pic>
        <p:nvPicPr>
          <p:cNvPr id="55298" name="Picture 3" descr="001G_24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63563" y="2409825"/>
            <a:ext cx="7894637" cy="272097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825FE-3321-4F6B-BBDD-3AD75914F391}" type="slidenum">
              <a:rPr lang="ru-RU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Настройка</a:t>
            </a:r>
            <a:r>
              <a:rPr lang="en-US" smtClean="0"/>
              <a:t> Loopback </a:t>
            </a:r>
            <a:r>
              <a:rPr lang="ru-RU" smtClean="0"/>
              <a:t>интерфейсов</a:t>
            </a:r>
            <a:endParaRPr lang="en-US" smtClean="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340225"/>
            <a:ext cx="8226425" cy="2012950"/>
          </a:xfrm>
        </p:spPr>
        <p:txBody>
          <a:bodyPr lIns="82147" tIns="41073" rIns="82147" bIns="41073" anchor="ctr" anchorCtr="1"/>
          <a:lstStyle/>
          <a:p>
            <a:pPr>
              <a:lnSpc>
                <a:spcPct val="85000"/>
              </a:lnSpc>
            </a:pPr>
            <a:r>
              <a:rPr lang="en-US" sz="2000" smtClean="0"/>
              <a:t>ID</a:t>
            </a:r>
            <a:r>
              <a:rPr lang="ru-RU" sz="2000" smtClean="0"/>
              <a:t> маршрутизатора</a:t>
            </a:r>
            <a:endParaRPr lang="en-US" sz="2000" smtClean="0"/>
          </a:p>
          <a:p>
            <a:pPr lvl="1">
              <a:lnSpc>
                <a:spcPct val="85000"/>
              </a:lnSpc>
            </a:pPr>
            <a:r>
              <a:rPr lang="ru-RU" sz="2000" smtClean="0"/>
              <a:t>Идентификатор, который участвует во всех пакетах</a:t>
            </a:r>
            <a:r>
              <a:rPr lang="en-US" sz="2000" smtClean="0"/>
              <a:t> OSPF</a:t>
            </a:r>
          </a:p>
          <a:p>
            <a:pPr lvl="1">
              <a:lnSpc>
                <a:spcPct val="85000"/>
              </a:lnSpc>
            </a:pPr>
            <a:r>
              <a:rPr lang="ru-RU" sz="2000" smtClean="0"/>
              <a:t>По умолчанию</a:t>
            </a:r>
            <a:r>
              <a:rPr lang="en-US" sz="2000" smtClean="0"/>
              <a:t>: </a:t>
            </a:r>
            <a:r>
              <a:rPr lang="ru-RU" sz="2000" smtClean="0"/>
              <a:t>максимальный</a:t>
            </a:r>
            <a:r>
              <a:rPr lang="en-US" sz="2000" smtClean="0"/>
              <a:t> IP </a:t>
            </a:r>
            <a:r>
              <a:rPr lang="ru-RU" sz="2000" smtClean="0"/>
              <a:t>адрес</a:t>
            </a:r>
            <a:r>
              <a:rPr lang="en-US" sz="2000" smtClean="0"/>
              <a:t> </a:t>
            </a:r>
            <a:r>
              <a:rPr lang="ru-RU" sz="2000" smtClean="0"/>
              <a:t>на активном интерфейсе на момент старта процесса </a:t>
            </a:r>
            <a:r>
              <a:rPr lang="en-US" sz="2000" smtClean="0"/>
              <a:t>OSPF</a:t>
            </a:r>
            <a:endParaRPr lang="en-US" sz="2000" smtClean="0">
              <a:solidFill>
                <a:schemeClr val="accent2"/>
              </a:solidFill>
            </a:endParaRPr>
          </a:p>
          <a:p>
            <a:pPr lvl="1">
              <a:lnSpc>
                <a:spcPct val="85000"/>
              </a:lnSpc>
            </a:pPr>
            <a:r>
              <a:rPr lang="ru-RU" sz="2000" smtClean="0"/>
              <a:t>Может быть переопределен </a:t>
            </a:r>
            <a:r>
              <a:rPr lang="en-US" sz="2000" smtClean="0"/>
              <a:t>IP loopback’</a:t>
            </a:r>
            <a:r>
              <a:rPr lang="ru-RU" sz="2000" smtClean="0"/>
              <a:t>а</a:t>
            </a:r>
            <a:r>
              <a:rPr lang="en-US" sz="2000" smtClean="0"/>
              <a:t>: </a:t>
            </a:r>
            <a:r>
              <a:rPr lang="ru-RU" sz="2000" smtClean="0"/>
              <a:t>максимальный </a:t>
            </a:r>
            <a:r>
              <a:rPr lang="en-US" sz="2000" smtClean="0"/>
              <a:t>IP </a:t>
            </a:r>
            <a:r>
              <a:rPr lang="ru-RU" sz="2000" smtClean="0"/>
              <a:t>адрес на любом </a:t>
            </a:r>
            <a:r>
              <a:rPr lang="en-US" sz="2000" smtClean="0"/>
              <a:t>loopback </a:t>
            </a:r>
            <a:r>
              <a:rPr lang="ru-RU" sz="2000" smtClean="0"/>
              <a:t>интерфейсе</a:t>
            </a:r>
            <a:endParaRPr lang="en-US" sz="2000" smtClean="0"/>
          </a:p>
          <a:p>
            <a:pPr lvl="1">
              <a:lnSpc>
                <a:spcPct val="85000"/>
              </a:lnSpc>
            </a:pPr>
            <a:r>
              <a:rPr lang="ru-RU" sz="2000" smtClean="0"/>
              <a:t>Может быть введен вручную командой</a:t>
            </a:r>
            <a:r>
              <a:rPr lang="en-US" sz="2000" smtClean="0"/>
              <a:t> </a:t>
            </a:r>
            <a:r>
              <a:rPr lang="en-US" sz="2000" b="1" smtClean="0"/>
              <a:t>router-id</a:t>
            </a:r>
            <a:endParaRPr lang="en-US" sz="2000" smtClean="0"/>
          </a:p>
        </p:txBody>
      </p:sp>
      <p:pic>
        <p:nvPicPr>
          <p:cNvPr id="57347" name="Содержимое 5" descr="Рисунок9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600200"/>
            <a:ext cx="7569200" cy="2655888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5DE42-D7BB-478A-BA6A-39F1A0376FD6}" type="slidenum">
              <a:rPr lang="ru-RU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ChangeArrowheads="1"/>
          </p:cNvSpPr>
          <p:nvPr/>
        </p:nvSpPr>
        <p:spPr bwMode="auto">
          <a:xfrm>
            <a:off x="522288" y="5191125"/>
            <a:ext cx="6351587" cy="207963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522288" y="5583238"/>
            <a:ext cx="6351587" cy="33972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555625" y="2392363"/>
            <a:ext cx="6011863" cy="4905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5939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Проверка настроек</a:t>
            </a:r>
            <a:r>
              <a:rPr lang="en-US" smtClean="0"/>
              <a:t> OSPF</a:t>
            </a:r>
            <a:r>
              <a:rPr lang="ru-RU" smtClean="0"/>
              <a:t> (1 из 4)</a:t>
            </a:r>
            <a:endParaRPr lang="en-US" smtClean="0"/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579438" y="1352550"/>
            <a:ext cx="6011862" cy="4905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671513" y="1431925"/>
            <a:ext cx="2824162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Router# show ip protocols</a:t>
            </a:r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685800" y="1828800"/>
            <a:ext cx="5986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576" tIns="51789" rIns="103576" bIns="51789">
            <a:spAutoFit/>
          </a:bodyPr>
          <a:lstStyle/>
          <a:p>
            <a:pPr defTabSz="1028700" eaLnBrk="0" hangingPunct="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defRPr/>
            </a:pPr>
            <a:r>
              <a:rPr lang="ru-RU" sz="2000" b="1" dirty="0">
                <a:solidFill>
                  <a:srgbClr val="000000"/>
                </a:solidFill>
                <a:latin typeface="+mn-lt"/>
              </a:rPr>
              <a:t>Проверка, настроен ли </a:t>
            </a:r>
            <a:r>
              <a:rPr lang="en-US" sz="2000" b="1" dirty="0">
                <a:solidFill>
                  <a:srgbClr val="000000"/>
                </a:solidFill>
                <a:latin typeface="+mn-lt"/>
              </a:rPr>
              <a:t>OSPF </a:t>
            </a:r>
          </a:p>
        </p:txBody>
      </p:sp>
      <p:sp>
        <p:nvSpPr>
          <p:cNvPr id="59400" name="Rectangle 9"/>
          <p:cNvSpPr>
            <a:spLocks noChangeArrowheads="1"/>
          </p:cNvSpPr>
          <p:nvPr/>
        </p:nvSpPr>
        <p:spPr bwMode="auto">
          <a:xfrm>
            <a:off x="671513" y="2462213"/>
            <a:ext cx="28130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Router# show ip route</a:t>
            </a:r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609600" y="2895600"/>
            <a:ext cx="4595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03576" tIns="51789" rIns="103576" bIns="51789">
            <a:spAutoFit/>
          </a:bodyPr>
          <a:lstStyle/>
          <a:p>
            <a:pPr defTabSz="1028700" eaLnBrk="0" hangingPunct="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defRPr/>
            </a:pPr>
            <a:r>
              <a:rPr lang="ru-RU" sz="2000" b="1" dirty="0">
                <a:solidFill>
                  <a:srgbClr val="000000"/>
                </a:solidFill>
                <a:latin typeface="+mn-lt"/>
              </a:rPr>
              <a:t>Просмотр таблицы маршрутизации</a:t>
            </a:r>
            <a:endParaRPr lang="en-US" sz="2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9402" name="Rectangle 11"/>
          <p:cNvSpPr>
            <a:spLocks noChangeArrowheads="1"/>
          </p:cNvSpPr>
          <p:nvPr/>
        </p:nvSpPr>
        <p:spPr bwMode="auto">
          <a:xfrm>
            <a:off x="338138" y="3432175"/>
            <a:ext cx="8588375" cy="30607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59403" name="Rectangle 12"/>
          <p:cNvSpPr>
            <a:spLocks noChangeArrowheads="1"/>
          </p:cNvSpPr>
          <p:nvPr/>
        </p:nvSpPr>
        <p:spPr bwMode="auto">
          <a:xfrm>
            <a:off x="1362075" y="3597275"/>
            <a:ext cx="1404938" cy="2190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59404" name="Text Box 13"/>
          <p:cNvSpPr txBox="1">
            <a:spLocks noChangeArrowheads="1"/>
          </p:cNvSpPr>
          <p:nvPr/>
        </p:nvSpPr>
        <p:spPr bwMode="auto">
          <a:xfrm>
            <a:off x="504825" y="3556000"/>
            <a:ext cx="8313738" cy="2782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>
            <a:spAutoFit/>
          </a:bodyPr>
          <a:lstStyle/>
          <a:p>
            <a:pPr eaLnBrk="0" hangingPunct="0"/>
            <a:r>
              <a:rPr lang="en-US" sz="1300">
                <a:latin typeface="Courier New" pitchFamily="49" charset="0"/>
                <a:cs typeface="Times New Roman" pitchFamily="18" charset="0"/>
              </a:rPr>
              <a:t>Router#</a:t>
            </a:r>
            <a:r>
              <a:rPr lang="en-US" sz="1300" b="1">
                <a:latin typeface="Courier New" pitchFamily="49" charset="0"/>
                <a:cs typeface="Times New Roman" pitchFamily="18" charset="0"/>
              </a:rPr>
              <a:t> show ip route</a:t>
            </a:r>
            <a:endParaRPr lang="en-US" sz="13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endParaRPr lang="en-US" sz="13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Codes: I - IGRP derived, R - RIP derived, O - OSPF derived,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C - connected, S - static, E - EGP derived, B - BGP derived,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E2 - OSPF external type 2 route, N1 - OSPF NSSA external type 1 route,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N2 - OSPF NSSA external type 2 route </a:t>
            </a:r>
          </a:p>
          <a:p>
            <a:pPr eaLnBrk="0" hangingPunct="0">
              <a:lnSpc>
                <a:spcPct val="90000"/>
              </a:lnSpc>
            </a:pPr>
            <a:endParaRPr lang="en-US" sz="13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Gateway of last resort is 10.119.254.240 to network 10.140.0.0 </a:t>
            </a:r>
          </a:p>
          <a:p>
            <a:pPr eaLnBrk="0" hangingPunct="0">
              <a:lnSpc>
                <a:spcPct val="90000"/>
              </a:lnSpc>
            </a:pPr>
            <a:endParaRPr lang="en-US" sz="13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 E2 10.110.0.0 [160/5] via 10.119.254.6, 0:01:00, Ethernet2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E 10.67.10.0 [200/128] via 10.119.254.244, 0:02:22, Ethernet2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 E2 10.68.132.0 [160/5] via 10.119.254.6, 0:00:59, Ethernet2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 E2 10.130.0.0 [160/5] via 10.119.254.6, 0:00:59, Ethernet2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E 10.128.0.0 [200/128] via 10.119.254.244, 0:02:22, Ethernet2 </a:t>
            </a:r>
            <a:endParaRPr lang="en-US" sz="1300" b="1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 b="1">
                <a:latin typeface="Courier New" pitchFamily="49" charset="0"/>
              </a:rPr>
              <a:t>. . .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99B366-3AAF-492D-A3D6-2954E9FC388F}" type="slidenum">
              <a:rPr lang="ru-RU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ChangeArrowheads="1"/>
          </p:cNvSpPr>
          <p:nvPr/>
        </p:nvSpPr>
        <p:spPr bwMode="auto">
          <a:xfrm>
            <a:off x="533400" y="3629025"/>
            <a:ext cx="7102475" cy="217488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527050" y="4806950"/>
            <a:ext cx="7343775" cy="64135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579438" y="1489075"/>
            <a:ext cx="6011862" cy="4905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708025" y="1576388"/>
            <a:ext cx="309721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Router# show ip ospf interface</a:t>
            </a:r>
          </a:p>
        </p:txBody>
      </p:sp>
      <p:sp>
        <p:nvSpPr>
          <p:cNvPr id="6144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Проверка настроек</a:t>
            </a:r>
            <a:r>
              <a:rPr lang="en-US" smtClean="0"/>
              <a:t> OSPF</a:t>
            </a:r>
            <a:r>
              <a:rPr lang="ru-RU" smtClean="0"/>
              <a:t> (2 из 4)</a:t>
            </a:r>
            <a:endParaRPr lang="en-US" smtClean="0"/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auto">
          <a:xfrm>
            <a:off x="671513" y="2033588"/>
            <a:ext cx="7939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576" tIns="51789" rIns="103576" bIns="51789">
            <a:spAutoFit/>
          </a:bodyPr>
          <a:lstStyle/>
          <a:p>
            <a:pPr defTabSz="1028700" eaLnBrk="0" hangingPunct="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defRPr/>
            </a:pPr>
            <a:r>
              <a:rPr lang="ru-RU" sz="2000" b="1" dirty="0">
                <a:solidFill>
                  <a:srgbClr val="000000"/>
                </a:solidFill>
                <a:latin typeface="+mn-lt"/>
              </a:rPr>
              <a:t>Отображает</a:t>
            </a:r>
            <a:r>
              <a:rPr lang="en-US" sz="20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n-lt"/>
              </a:rPr>
              <a:t>настройки </a:t>
            </a:r>
            <a:r>
              <a:rPr lang="en-US" sz="2000" b="1" dirty="0">
                <a:solidFill>
                  <a:srgbClr val="000000"/>
                </a:solidFill>
                <a:latin typeface="+mn-lt"/>
              </a:rPr>
              <a:t>OSPF </a:t>
            </a:r>
            <a:r>
              <a:rPr lang="ru-RU" sz="2000" b="1" dirty="0">
                <a:solidFill>
                  <a:srgbClr val="000000"/>
                </a:solidFill>
                <a:latin typeface="+mn-lt"/>
              </a:rPr>
              <a:t>для интерфейса</a:t>
            </a:r>
            <a:endParaRPr lang="en-US" sz="2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338138" y="2738438"/>
            <a:ext cx="8588375" cy="29400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1448" name="Rectangle 9"/>
          <p:cNvSpPr>
            <a:spLocks noChangeArrowheads="1"/>
          </p:cNvSpPr>
          <p:nvPr/>
        </p:nvSpPr>
        <p:spPr bwMode="auto">
          <a:xfrm>
            <a:off x="1362075" y="2901950"/>
            <a:ext cx="3802063" cy="2063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504825" y="2862263"/>
            <a:ext cx="8313738" cy="25701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Router# </a:t>
            </a:r>
            <a:r>
              <a:rPr lang="en-US" sz="1400" b="1">
                <a:latin typeface="Courier New" pitchFamily="49" charset="0"/>
              </a:rPr>
              <a:t>show ip ospf interface ethernet 0 </a:t>
            </a:r>
            <a:endParaRPr lang="en-US" sz="14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endParaRPr lang="en-US" sz="14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Ethernet 0 is up, line protocol is up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Internet Address 192.168.254.202, Mask 255.255.255.0, Area 0.0.0.0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AS 201, Router ID 192.168.99.1, Network Type BROADCAST, Cost: 10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Transmit Delay is 1 sec, State OTHER, Priority 1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Designated Router id 192.168.254.10, Interface address 192.168.254.10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Backup Designated router id 192.168.254.28, Interface addr 192.168.254.28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Timer intervals configured, Hello 10, Dead 60, Wait 40, Retransmit 5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Hello due in 0:00:05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Neighbor Count is 8, Adjacent neighbor count is 2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  Adjacent with neighbor 192.168.254.28 (Backup Designated Router)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  Adjacent with neighbor 192.168.254.10 (Designated Router)</a:t>
            </a:r>
            <a:r>
              <a:rPr lang="en-US" sz="1400" b="1">
                <a:latin typeface="Courier New" pitchFamily="49" charset="0"/>
              </a:rPr>
              <a:t> 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17E83-563B-4196-8359-84FD1F8F0BA4}" type="slidenum">
              <a:rPr lang="ru-RU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ChangeArrowheads="1"/>
          </p:cNvSpPr>
          <p:nvPr/>
        </p:nvSpPr>
        <p:spPr bwMode="auto">
          <a:xfrm>
            <a:off x="579438" y="1471613"/>
            <a:ext cx="6011862" cy="488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Проверка настроек</a:t>
            </a:r>
            <a:r>
              <a:rPr lang="en-US" smtClean="0"/>
              <a:t> OSPF</a:t>
            </a:r>
            <a:r>
              <a:rPr lang="ru-RU" smtClean="0"/>
              <a:t> (3 из 4)</a:t>
            </a:r>
            <a:endParaRPr lang="en-US" smtClean="0"/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703263" y="1544638"/>
            <a:ext cx="30972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Router# show ip ospf neighbor</a:t>
            </a:r>
          </a:p>
        </p:txBody>
      </p:sp>
      <p:sp>
        <p:nvSpPr>
          <p:cNvPr id="163845" name="Rectangle 5"/>
          <p:cNvSpPr>
            <a:spLocks noChangeArrowheads="1"/>
          </p:cNvSpPr>
          <p:nvPr/>
        </p:nvSpPr>
        <p:spPr bwMode="auto">
          <a:xfrm>
            <a:off x="666750" y="2060575"/>
            <a:ext cx="5448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03576" tIns="51789" rIns="103576" bIns="51789">
            <a:spAutoFit/>
          </a:bodyPr>
          <a:lstStyle/>
          <a:p>
            <a:pPr defTabSz="1028700" eaLnBrk="0" hangingPunct="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defRPr/>
            </a:pPr>
            <a:r>
              <a:rPr lang="ru-RU" b="1" dirty="0">
                <a:solidFill>
                  <a:srgbClr val="000000"/>
                </a:solidFill>
                <a:latin typeface="+mn-lt"/>
              </a:rPr>
              <a:t>Отображает соседей данного </a:t>
            </a:r>
            <a:r>
              <a:rPr lang="ru-RU" b="1" dirty="0" err="1">
                <a:solidFill>
                  <a:srgbClr val="000000"/>
                </a:solidFill>
                <a:latin typeface="+mn-lt"/>
              </a:rPr>
              <a:t>маршрутизатора</a:t>
            </a:r>
            <a:endParaRPr lang="en-US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338138" y="2738438"/>
            <a:ext cx="8588375" cy="160813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1362075" y="2901950"/>
            <a:ext cx="2566988" cy="2063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3495" name="Text Box 8"/>
          <p:cNvSpPr txBox="1">
            <a:spLocks noChangeArrowheads="1"/>
          </p:cNvSpPr>
          <p:nvPr/>
        </p:nvSpPr>
        <p:spPr bwMode="auto">
          <a:xfrm>
            <a:off x="504825" y="2862263"/>
            <a:ext cx="8313738" cy="1417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Router# </a:t>
            </a:r>
            <a:r>
              <a:rPr lang="en-US" sz="1400" b="1">
                <a:latin typeface="Courier New" pitchFamily="49" charset="0"/>
              </a:rPr>
              <a:t>show ip ospf neighbor </a:t>
            </a:r>
            <a:endParaRPr lang="en-US" sz="14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endParaRPr lang="en-US" sz="14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ID Pri State Dead Time Address Interface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10.199.199.137  1 FULL/DR 0:00:31 192.168.80.37 Ethernet0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172.16.48.1 1 FULL/DROTHER 0:00:33 172.16.48.1  Fddi0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172.16.48.200 1 FULL/DROTHER 0:00:33 172.16.48.200  Fddi0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>
                <a:latin typeface="Courier New" pitchFamily="49" charset="0"/>
              </a:rPr>
              <a:t>10.199.199.137  5 FULL/DR 0:00:33 172.16.48.189  Fddi0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1090B9-EE80-473E-9559-CABB47695C34}" type="slidenum">
              <a:rPr lang="ru-RU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ChangeArrowheads="1"/>
          </p:cNvSpPr>
          <p:nvPr/>
        </p:nvSpPr>
        <p:spPr bwMode="auto">
          <a:xfrm>
            <a:off x="496888" y="4348163"/>
            <a:ext cx="6073775" cy="557212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514350" y="1790700"/>
            <a:ext cx="6075363" cy="544513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1320800" y="4127500"/>
            <a:ext cx="3097213" cy="2317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554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Проверка настроек</a:t>
            </a:r>
            <a:r>
              <a:rPr lang="en-US" smtClean="0"/>
              <a:t> OSPF</a:t>
            </a:r>
            <a:r>
              <a:rPr lang="ru-RU" smtClean="0"/>
              <a:t> (4 из 4)</a:t>
            </a:r>
            <a:endParaRPr lang="en-US" smtClean="0"/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auto">
          <a:xfrm>
            <a:off x="338138" y="1441450"/>
            <a:ext cx="8588375" cy="51879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1362075" y="1581150"/>
            <a:ext cx="3897313" cy="2190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5543" name="Text Box 8"/>
          <p:cNvSpPr txBox="1">
            <a:spLocks noChangeArrowheads="1"/>
          </p:cNvSpPr>
          <p:nvPr/>
        </p:nvSpPr>
        <p:spPr bwMode="auto">
          <a:xfrm>
            <a:off x="504825" y="1563688"/>
            <a:ext cx="8313738" cy="49164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Router# </a:t>
            </a:r>
            <a:r>
              <a:rPr lang="en-US" sz="1300" b="1">
                <a:latin typeface="Courier New" pitchFamily="49" charset="0"/>
              </a:rPr>
              <a:t>show ip ospf neighbor 10.199.199.137 </a:t>
            </a:r>
            <a:endParaRPr lang="en-US" sz="1300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10.199.199.137, interface address 192.168.80.37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In the area 0.0.0.0 via interface Ethernet0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priority is 1, State is FULL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Options 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Dead timer due in 0:00:32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Link State retransmission due in 0:00:04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10.199.199.137, interface address 172.16.48.189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In the area 0.0.0.0 via interface Fddi0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priority is 5, State is FULL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Options 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Dead timer due in 0:00:32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Link State retransmission due in 0:00:03</a:t>
            </a:r>
            <a:r>
              <a:rPr lang="en-US" sz="1300" b="1">
                <a:latin typeface="Courier New" pitchFamily="49" charset="0"/>
              </a:rPr>
              <a:t> </a:t>
            </a:r>
          </a:p>
          <a:p>
            <a:pPr eaLnBrk="0" hangingPunct="0">
              <a:lnSpc>
                <a:spcPct val="90000"/>
              </a:lnSpc>
            </a:pPr>
            <a:endParaRPr lang="en-US" sz="1300" b="1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Router# </a:t>
            </a:r>
            <a:r>
              <a:rPr lang="en-US" sz="1300" b="1">
                <a:latin typeface="Courier New" pitchFamily="49" charset="0"/>
              </a:rPr>
              <a:t>show ip ospf neighbor detail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192.168.5.2, interface address 10.225.200.28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In the area 0 via interface GigabitEthernet1/0/0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priority is 1, State is FULL, 6 state changes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DR is 10.225.200.28 BDR is 10.225.200.30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Options is 0x42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    LLS Options is 0x1 (LR), last OOB-Resync 00:03:08 ago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Dead timer due in 00:00:36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Neighbor is up for 00:09:46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Index 1/1, retransmission queue length 0, number of retransmission 1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First 0x0(0)/0x0(0) Next 0x0(0)/0x0(0)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Last retransmission scan length is 1, maximum is 1 </a:t>
            </a:r>
          </a:p>
          <a:p>
            <a:pPr eaLnBrk="0" hangingPunct="0">
              <a:lnSpc>
                <a:spcPct val="90000"/>
              </a:lnSpc>
            </a:pPr>
            <a:r>
              <a:rPr lang="en-US" sz="1300">
                <a:latin typeface="Courier New" pitchFamily="49" charset="0"/>
              </a:rPr>
              <a:t>Last retransmission scan time is 0 msec, maximum is 0 msec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DE095C-41B8-4D6E-8CC0-BA2558164185}" type="slidenum">
              <a:rPr lang="ru-RU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ChangeArrowheads="1"/>
          </p:cNvSpPr>
          <p:nvPr/>
        </p:nvSpPr>
        <p:spPr bwMode="auto">
          <a:xfrm>
            <a:off x="450850" y="2006600"/>
            <a:ext cx="7564438" cy="37592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Отладка </a:t>
            </a:r>
            <a:r>
              <a:rPr lang="en-US" smtClean="0"/>
              <a:t>OSPF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1527175" y="2259013"/>
            <a:ext cx="2227263" cy="22860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1514475" y="4629150"/>
            <a:ext cx="2227263" cy="227013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/>
            <a:tailEnd/>
          </a:ln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606425" y="2228850"/>
            <a:ext cx="7145338" cy="32639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>
            <a:spAutoFit/>
          </a:bodyPr>
          <a:lstStyle/>
          <a:p>
            <a:pPr eaLnBrk="0" hangingPunct="0"/>
            <a:r>
              <a:rPr lang="en-US" sz="1400" b="1">
                <a:latin typeface="Courier New" pitchFamily="49" charset="0"/>
              </a:rPr>
              <a:t>Router# debug ip ospf events</a:t>
            </a:r>
          </a:p>
          <a:p>
            <a:pPr eaLnBrk="0" hangingPunct="0"/>
            <a:endParaRPr lang="en-US" sz="1400" b="1">
              <a:latin typeface="Courier New" pitchFamily="49" charset="0"/>
            </a:endParaRPr>
          </a:p>
          <a:p>
            <a:pPr eaLnBrk="0" hangingPunct="0"/>
            <a:r>
              <a:rPr lang="en-US" sz="1400" b="1">
                <a:latin typeface="Courier New" pitchFamily="49" charset="0"/>
              </a:rPr>
              <a:t>OSPF:hello with invalid timers on interface Ethernet0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hello interval received 10 configured 10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net mask received 255.255.255.0 configured 255.255.255.0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dead interval received 40 configured 30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Router# debug ip ospf packet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 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OSPF: rcv. v:2 t:1 l:48 rid:200.0.0.117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      aid:0.0.0.0 chk:6AB2 aut:0 auk: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 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Router# debug ip ospf packet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 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OSPF: rcv. v:2 t:1 l:48 rid:200.0.0.116</a:t>
            </a:r>
          </a:p>
          <a:p>
            <a:pPr eaLnBrk="0" hangingPunct="0"/>
            <a:r>
              <a:rPr lang="en-US" sz="1400" b="1">
                <a:latin typeface="Courier New" pitchFamily="49" charset="0"/>
              </a:rPr>
              <a:t>      aid:0.0.0.0 chk:0 aut:2 keyid:1 seq:0x0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F1B64-8296-4663-BEE3-124ECD826FD9}" type="slidenum">
              <a:rPr lang="ru-RU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Внедрение маршрутов</a:t>
            </a:r>
          </a:p>
        </p:txBody>
      </p:sp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228600" y="3505200"/>
            <a:ext cx="8610600" cy="946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304800" y="3657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ct val="8000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Router(config)#</a:t>
            </a:r>
            <a:r>
              <a:rPr lang="ru-RU" b="1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 ospf 100</a:t>
            </a:r>
            <a:endParaRPr lang="ru-RU" b="1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ct val="8000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Router(config-router)#</a:t>
            </a:r>
            <a:r>
              <a:rPr lang="ru-RU"/>
              <a:t> 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redistribute rip metric </a:t>
            </a:r>
            <a:r>
              <a:rPr lang="ru-RU" b="1">
                <a:solidFill>
                  <a:srgbClr val="000000"/>
                </a:solidFill>
                <a:latin typeface="Courier New" pitchFamily="49" charset="0"/>
              </a:rPr>
              <a:t>5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 subnets</a:t>
            </a:r>
            <a:r>
              <a:rPr lang="ru-RU"/>
              <a:t> </a:t>
            </a:r>
            <a:endParaRPr lang="en-US"/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228600" y="2971800"/>
            <a:ext cx="830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Пример: внедрение маршрутов в </a:t>
            </a:r>
            <a:r>
              <a:rPr lang="en-US" b="1" dirty="0">
                <a:latin typeface="+mn-lt"/>
              </a:rPr>
              <a:t>OSPF </a:t>
            </a:r>
            <a:r>
              <a:rPr lang="ru-RU" b="1" dirty="0">
                <a:latin typeface="+mn-lt"/>
              </a:rPr>
              <a:t>из </a:t>
            </a:r>
            <a:r>
              <a:rPr lang="en-US" b="1" dirty="0">
                <a:latin typeface="+mn-lt"/>
              </a:rPr>
              <a:t>RIP</a:t>
            </a:r>
            <a:endParaRPr lang="ru-RU" b="1" dirty="0">
              <a:latin typeface="+mn-lt"/>
            </a:endParaRPr>
          </a:p>
        </p:txBody>
      </p:sp>
      <p:sp>
        <p:nvSpPr>
          <p:cNvPr id="176135" name="Text Box 7"/>
          <p:cNvSpPr txBox="1">
            <a:spLocks noChangeArrowheads="1"/>
          </p:cNvSpPr>
          <p:nvPr/>
        </p:nvSpPr>
        <p:spPr bwMode="auto">
          <a:xfrm>
            <a:off x="228600" y="2133600"/>
            <a:ext cx="868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Внедрение маршрутов в данный протокол маршрутизации из указанного</a:t>
            </a:r>
          </a:p>
        </p:txBody>
      </p:sp>
      <p:sp>
        <p:nvSpPr>
          <p:cNvPr id="68614" name="Rectangle 8"/>
          <p:cNvSpPr>
            <a:spLocks noChangeArrowheads="1"/>
          </p:cNvSpPr>
          <p:nvPr/>
        </p:nvSpPr>
        <p:spPr bwMode="auto">
          <a:xfrm>
            <a:off x="152400" y="1295400"/>
            <a:ext cx="8839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24110" tIns="34157" rIns="24110" bIns="34157"/>
          <a:lstStyle/>
          <a:p>
            <a:endParaRPr lang="ru-RU"/>
          </a:p>
        </p:txBody>
      </p:sp>
      <p:sp>
        <p:nvSpPr>
          <p:cNvPr id="68615" name="Rectangle 9"/>
          <p:cNvSpPr>
            <a:spLocks noChangeArrowheads="1"/>
          </p:cNvSpPr>
          <p:nvPr/>
        </p:nvSpPr>
        <p:spPr bwMode="auto">
          <a:xfrm>
            <a:off x="152400" y="1447800"/>
            <a:ext cx="845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8" tIns="34154" rIns="24108" bIns="34154"/>
          <a:lstStyle/>
          <a:p>
            <a:pPr defTabSz="1028700" eaLnBrk="0" hangingPunct="0">
              <a:lnSpc>
                <a:spcPct val="8000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Router(config-router)#</a:t>
            </a:r>
            <a:r>
              <a:rPr lang="ru-RU"/>
              <a:t> 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redistribute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source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 metric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value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 [subnets</a:t>
            </a:r>
            <a:r>
              <a:rPr lang="en-US"/>
              <a:t>]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EDEDEC-FBAD-4460-ABDC-24D86A9D973C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8600" y="5257800"/>
            <a:ext cx="830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smtClean="0">
                <a:latin typeface="+mn-lt"/>
              </a:rPr>
              <a:t>Можно внедрять статические маршруты в протоколы маршрутизации!</a:t>
            </a:r>
            <a:endParaRPr lang="ru-RU" b="1" dirty="0"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Вопросы?</a:t>
            </a:r>
          </a:p>
        </p:txBody>
      </p:sp>
      <p:sp>
        <p:nvSpPr>
          <p:cNvPr id="696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A8F42-3312-4320-919F-E6ED99062301}" type="slidenum">
              <a:rPr lang="ru-RU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1344</TotalTime>
  <Words>988</Words>
  <Application>Microsoft Macintosh PowerPoint</Application>
  <PresentationFormat>Экран (4:3)</PresentationFormat>
  <Paragraphs>252</Paragraphs>
  <Slides>29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Too many files design template</vt:lpstr>
      <vt:lpstr>Настройка протоколов динамической маршрутизации</vt:lpstr>
      <vt:lpstr>Пример статического маршрута</vt:lpstr>
      <vt:lpstr>Пример маршрута по умолчанию</vt:lpstr>
      <vt:lpstr>Проверка конфигурации статических маршрутов</vt:lpstr>
      <vt:lpstr>Что такое протокол маршрутизации?</vt:lpstr>
      <vt:lpstr>Классы протоколов маршрутизации</vt:lpstr>
      <vt:lpstr>Административная метрика:  доверие протоколу маршрутизации</vt:lpstr>
      <vt:lpstr>Классовая и бесклассовая маршрутизация</vt:lpstr>
      <vt:lpstr>Сравнение протоколов маршрутизации</vt:lpstr>
      <vt:lpstr>Обзор RIP</vt:lpstr>
      <vt:lpstr>Сравнение RIPv1 и RIPv2</vt:lpstr>
      <vt:lpstr>Настройка RIP</vt:lpstr>
      <vt:lpstr>Пример настройки RIP</vt:lpstr>
      <vt:lpstr>Проверка настройки RIP</vt:lpstr>
      <vt:lpstr>Просмотр таблицы маршрутизации</vt:lpstr>
      <vt:lpstr>debug ip rip</vt:lpstr>
      <vt:lpstr>Введение в OSPF</vt:lpstr>
      <vt:lpstr>Иерархическая маршрутизация в OSPF</vt:lpstr>
      <vt:lpstr>Shortest Path First Algorithm</vt:lpstr>
      <vt:lpstr>Настройка OSPF для одной зоны</vt:lpstr>
      <vt:lpstr>Пример настройки OSPF</vt:lpstr>
      <vt:lpstr>Настройка Loopback интерфейсов</vt:lpstr>
      <vt:lpstr>Проверка настроек OSPF (1 из 4)</vt:lpstr>
      <vt:lpstr>Проверка настроек OSPF (2 из 4)</vt:lpstr>
      <vt:lpstr>Проверка настроек OSPF (3 из 4)</vt:lpstr>
      <vt:lpstr>Проверка настроек OSPF (4 из 4)</vt:lpstr>
      <vt:lpstr>Отладка OSPF</vt:lpstr>
      <vt:lpstr>Внедрение маршрутов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Настройка протоколов динамической маршрутизации</dc:subject>
  <dc:creator>Петухов Андрей</dc:creator>
  <cp:lastModifiedBy>Andrew Petukhov</cp:lastModifiedBy>
  <cp:revision>113</cp:revision>
  <cp:lastPrinted>1601-01-01T00:00:00Z</cp:lastPrinted>
  <dcterms:created xsi:type="dcterms:W3CDTF">1601-01-01T00:00:00Z</dcterms:created>
  <dcterms:modified xsi:type="dcterms:W3CDTF">2011-04-18T19:08:42Z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