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2" r:id="rId1"/>
  </p:sldMasterIdLst>
  <p:notesMasterIdLst>
    <p:notesMasterId r:id="rId43"/>
  </p:notesMasterIdLst>
  <p:sldIdLst>
    <p:sldId id="256" r:id="rId2"/>
    <p:sldId id="311" r:id="rId3"/>
    <p:sldId id="312" r:id="rId4"/>
    <p:sldId id="313" r:id="rId5"/>
    <p:sldId id="314" r:id="rId6"/>
    <p:sldId id="316" r:id="rId7"/>
    <p:sldId id="317" r:id="rId8"/>
    <p:sldId id="319" r:id="rId9"/>
    <p:sldId id="320" r:id="rId10"/>
    <p:sldId id="321" r:id="rId11"/>
    <p:sldId id="322" r:id="rId12"/>
    <p:sldId id="323" r:id="rId13"/>
    <p:sldId id="324" r:id="rId14"/>
    <p:sldId id="325" r:id="rId15"/>
    <p:sldId id="327" r:id="rId16"/>
    <p:sldId id="328" r:id="rId17"/>
    <p:sldId id="329" r:id="rId18"/>
    <p:sldId id="331" r:id="rId19"/>
    <p:sldId id="333" r:id="rId20"/>
    <p:sldId id="334" r:id="rId21"/>
    <p:sldId id="336" r:id="rId22"/>
    <p:sldId id="337" r:id="rId23"/>
    <p:sldId id="338" r:id="rId24"/>
    <p:sldId id="340" r:id="rId25"/>
    <p:sldId id="341" r:id="rId26"/>
    <p:sldId id="342" r:id="rId27"/>
    <p:sldId id="343" r:id="rId28"/>
    <p:sldId id="344" r:id="rId29"/>
    <p:sldId id="346" r:id="rId30"/>
    <p:sldId id="347" r:id="rId31"/>
    <p:sldId id="349" r:id="rId32"/>
    <p:sldId id="350" r:id="rId33"/>
    <p:sldId id="351" r:id="rId34"/>
    <p:sldId id="352" r:id="rId35"/>
    <p:sldId id="353" r:id="rId36"/>
    <p:sldId id="356" r:id="rId37"/>
    <p:sldId id="357" r:id="rId38"/>
    <p:sldId id="358" r:id="rId39"/>
    <p:sldId id="360" r:id="rId40"/>
    <p:sldId id="361" r:id="rId41"/>
    <p:sldId id="310" r:id="rId4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87000" autoAdjust="0"/>
  </p:normalViewPr>
  <p:slideViewPr>
    <p:cSldViewPr>
      <p:cViewPr varScale="1">
        <p:scale>
          <a:sx n="94" d="100"/>
          <a:sy n="94" d="100"/>
        </p:scale>
        <p:origin x="-2064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printerSettings" Target="printerSettings/printerSettings1.bin"/><Relationship Id="rId4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2ED62B4-3990-4820-BFDB-37EB05944D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2737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39DC54-73D4-492D-9966-69E1C748F0A4}" type="slidenum">
              <a:rPr lang="ru-RU" smtClean="0"/>
              <a:pPr/>
              <a:t>1</a:t>
            </a:fld>
            <a:endParaRPr lang="ru-RU" smtClean="0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42963" y="239713"/>
            <a:ext cx="5233987" cy="3925887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6875" y="4305300"/>
            <a:ext cx="5988050" cy="4186238"/>
          </a:xfrm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A7365E-894F-42F1-B6D6-04C96E199098}" type="slidenum">
              <a:rPr lang="en-US"/>
              <a:pPr/>
              <a:t>2</a:t>
            </a:fld>
            <a:endParaRPr lang="en-US"/>
          </a:p>
        </p:txBody>
      </p:sp>
      <p:sp>
        <p:nvSpPr>
          <p:cNvPr id="303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2200" y="301625"/>
            <a:ext cx="4700588" cy="3525838"/>
          </a:xfrm>
          <a:ln/>
        </p:spPr>
      </p:sp>
      <p:sp>
        <p:nvSpPr>
          <p:cNvPr id="303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</p:spPr>
        <p:txBody>
          <a:bodyPr/>
          <a:lstStyle/>
          <a:p>
            <a:r>
              <a:rPr lang="en-US" dirty="0" smtClean="0"/>
              <a:t>ACL – </a:t>
            </a:r>
            <a:r>
              <a:rPr lang="ru-RU" dirty="0" smtClean="0"/>
              <a:t>инструмент для</a:t>
            </a:r>
            <a:r>
              <a:rPr lang="ru-RU" baseline="0" dirty="0" smtClean="0"/>
              <a:t> определения определенного типа трафика на основе его характеристик (адрес источника, порт источника, адрес получателя, порт получателя, транспортный протокол). </a:t>
            </a:r>
          </a:p>
          <a:p>
            <a:r>
              <a:rPr lang="ru-RU" baseline="0" dirty="0" smtClean="0"/>
              <a:t>Что делать дальше с классами трафика – второй вопрос. Например, на основе классов трафика можно выстроить политику фильтрации.</a:t>
            </a:r>
          </a:p>
          <a:p>
            <a:endParaRPr lang="en-US" b="1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DC35FD-BD46-4FC7-A23C-EAD5D41E8D1F}" type="slidenum">
              <a:rPr lang="en-US"/>
              <a:pPr/>
              <a:t>3</a:t>
            </a:fld>
            <a:endParaRPr lang="en-US"/>
          </a:p>
        </p:txBody>
      </p:sp>
      <p:sp>
        <p:nvSpPr>
          <p:cNvPr id="305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1088" y="303213"/>
            <a:ext cx="4703762" cy="3527425"/>
          </a:xfrm>
          <a:ln/>
        </p:spPr>
      </p:sp>
      <p:sp>
        <p:nvSpPr>
          <p:cNvPr id="305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6238BB-3BEE-435D-AEE6-9CDB696BFF9F}" type="slidenum">
              <a:rPr lang="en-US"/>
              <a:pPr/>
              <a:t>4</a:t>
            </a:fld>
            <a:endParaRPr lang="en-US"/>
          </a:p>
        </p:txBody>
      </p:sp>
      <p:sp>
        <p:nvSpPr>
          <p:cNvPr id="307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1088" y="303213"/>
            <a:ext cx="4703762" cy="3527425"/>
          </a:xfrm>
          <a:ln/>
        </p:spPr>
      </p:sp>
      <p:sp>
        <p:nvSpPr>
          <p:cNvPr id="307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</p:spPr>
        <p:txBody>
          <a:bodyPr/>
          <a:lstStyle/>
          <a:p>
            <a:r>
              <a:rPr lang="en-US" b="0" dirty="0" smtClean="0"/>
              <a:t>ACL </a:t>
            </a:r>
            <a:r>
              <a:rPr lang="ru-RU" b="0" dirty="0" smtClean="0"/>
              <a:t>позволяет задать, какой трафик должен быть зашифрован и передан через туннель (</a:t>
            </a:r>
            <a:r>
              <a:rPr lang="en-US" b="0" dirty="0" smtClean="0"/>
              <a:t>VPN</a:t>
            </a:r>
            <a:r>
              <a:rPr lang="ru-RU" b="0" dirty="0" smtClean="0"/>
              <a:t>).</a:t>
            </a:r>
            <a:endParaRPr lang="en-US" b="0" dirty="0" smtClean="0"/>
          </a:p>
          <a:p>
            <a:r>
              <a:rPr lang="en-US" b="0" dirty="0" smtClean="0"/>
              <a:t>ACL </a:t>
            </a:r>
            <a:r>
              <a:rPr lang="ru-RU" b="0" dirty="0" smtClean="0"/>
              <a:t>позволяет задать, какие конкретно маршруты будут передаваться из одного протокола маршрутизации в другой (</a:t>
            </a:r>
            <a:r>
              <a:rPr lang="ru-RU" b="0" dirty="0" err="1" smtClean="0"/>
              <a:t>редистрибуция</a:t>
            </a:r>
            <a:r>
              <a:rPr lang="ru-RU" b="0" dirty="0" smtClean="0"/>
              <a:t>).</a:t>
            </a:r>
          </a:p>
          <a:p>
            <a:r>
              <a:rPr lang="en-US" b="0" dirty="0" smtClean="0"/>
              <a:t>ACL</a:t>
            </a:r>
            <a:r>
              <a:rPr lang="en-US" b="0" baseline="0" dirty="0" smtClean="0"/>
              <a:t> </a:t>
            </a:r>
            <a:r>
              <a:rPr lang="ru-RU" b="0" baseline="0" dirty="0" smtClean="0"/>
              <a:t>позволяет задать, какие хосты могут использовать </a:t>
            </a:r>
            <a:r>
              <a:rPr lang="en-US" b="0" baseline="0" dirty="0" smtClean="0"/>
              <a:t>NAT </a:t>
            </a:r>
            <a:r>
              <a:rPr lang="ru-RU" b="0" baseline="0" dirty="0" smtClean="0"/>
              <a:t>для доступа во внешнюю сеть.</a:t>
            </a:r>
            <a:endParaRPr lang="en-US" b="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7FC0BE-FAD1-4247-9463-20CFA3C834C0}" type="slidenum">
              <a:rPr lang="en-US"/>
              <a:pPr/>
              <a:t>5</a:t>
            </a:fld>
            <a:endParaRPr lang="en-US"/>
          </a:p>
        </p:txBody>
      </p:sp>
      <p:sp>
        <p:nvSpPr>
          <p:cNvPr id="408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1088" y="303213"/>
            <a:ext cx="4702175" cy="3527425"/>
          </a:xfrm>
          <a:ln/>
        </p:spPr>
      </p:sp>
      <p:sp>
        <p:nvSpPr>
          <p:cNvPr id="408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</p:spPr>
        <p:txBody>
          <a:bodyPr/>
          <a:lstStyle/>
          <a:p>
            <a:r>
              <a:rPr lang="ru-RU" b="0" dirty="0" smtClean="0"/>
              <a:t>Если пакет сбрасывается из-за невозможности маршрутизации, то отправитель уведомляется</a:t>
            </a:r>
            <a:r>
              <a:rPr lang="ru-RU" b="0" baseline="0" dirty="0" smtClean="0"/>
              <a:t> </a:t>
            </a:r>
            <a:r>
              <a:rPr lang="en-US" b="0" baseline="0" dirty="0" smtClean="0"/>
              <a:t>ICMP </a:t>
            </a:r>
            <a:r>
              <a:rPr lang="ru-RU" b="0" baseline="0" dirty="0" smtClean="0"/>
              <a:t>сообщением </a:t>
            </a:r>
            <a:r>
              <a:rPr lang="en-US" b="0" dirty="0" smtClean="0"/>
              <a:t>“network</a:t>
            </a:r>
            <a:r>
              <a:rPr lang="en-US" b="0" baseline="0" dirty="0" smtClean="0"/>
              <a:t> unreachable</a:t>
            </a:r>
            <a:r>
              <a:rPr lang="en-US" b="0" dirty="0" smtClean="0"/>
              <a:t>”</a:t>
            </a:r>
            <a:r>
              <a:rPr lang="ru-RU" b="0" dirty="0" smtClean="0"/>
              <a:t>.</a:t>
            </a:r>
          </a:p>
          <a:p>
            <a:r>
              <a:rPr lang="ru-RU" b="0" dirty="0" smtClean="0"/>
              <a:t>Если пакет</a:t>
            </a:r>
            <a:r>
              <a:rPr lang="ru-RU" b="0" baseline="0" dirty="0" smtClean="0"/>
              <a:t> сбрасывается из-за </a:t>
            </a:r>
            <a:r>
              <a:rPr lang="en-US" b="0" baseline="0" dirty="0" smtClean="0"/>
              <a:t>ACL</a:t>
            </a:r>
            <a:r>
              <a:rPr lang="ru-RU" b="0" baseline="0" dirty="0" smtClean="0"/>
              <a:t>, то </a:t>
            </a:r>
            <a:r>
              <a:rPr lang="ru-RU" b="0" baseline="0" dirty="0" err="1" smtClean="0"/>
              <a:t>маршрутизатор</a:t>
            </a:r>
            <a:r>
              <a:rPr lang="ru-RU" b="0" baseline="0" dirty="0" smtClean="0"/>
              <a:t> уведомляет отправителя </a:t>
            </a:r>
            <a:r>
              <a:rPr lang="en-US" b="0" baseline="0" dirty="0" smtClean="0"/>
              <a:t>ICMP </a:t>
            </a:r>
            <a:r>
              <a:rPr lang="ru-RU" b="0" baseline="0" dirty="0" smtClean="0"/>
              <a:t>сообщением </a:t>
            </a:r>
            <a:r>
              <a:rPr lang="en-US" b="0" dirty="0" smtClean="0"/>
              <a:t>“</a:t>
            </a:r>
            <a:r>
              <a:rPr lang="en-US" b="0" dirty="0"/>
              <a:t>administratively prohibited</a:t>
            </a:r>
            <a:r>
              <a:rPr lang="en-US" b="0" dirty="0" smtClean="0"/>
              <a:t>”</a:t>
            </a:r>
            <a:r>
              <a:rPr lang="ru-RU" b="0" dirty="0" smtClean="0"/>
              <a:t>.</a:t>
            </a:r>
            <a:endParaRPr lang="en-US" b="0" dirty="0"/>
          </a:p>
          <a:p>
            <a:endParaRPr lang="en-US" b="0" dirty="0"/>
          </a:p>
          <a:p>
            <a:endParaRPr lang="en-US" b="0" dirty="0"/>
          </a:p>
          <a:p>
            <a:endParaRPr lang="en-US" b="0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46D359-C265-434B-AC9A-FED3A4967AFF}" type="slidenum">
              <a:rPr lang="en-US"/>
              <a:pPr/>
              <a:t>6</a:t>
            </a:fld>
            <a:endParaRPr lang="en-US"/>
          </a:p>
        </p:txBody>
      </p:sp>
      <p:sp>
        <p:nvSpPr>
          <p:cNvPr id="366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1088" y="303213"/>
            <a:ext cx="4703762" cy="3527425"/>
          </a:xfrm>
          <a:ln/>
        </p:spPr>
      </p:sp>
      <p:sp>
        <p:nvSpPr>
          <p:cNvPr id="366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</p:spPr>
        <p:txBody>
          <a:bodyPr/>
          <a:lstStyle/>
          <a:p>
            <a:endParaRPr lang="en-US" b="0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9329CF-9420-4673-9D25-83E09D9E72A2}" type="slidenum">
              <a:rPr lang="en-US"/>
              <a:pPr/>
              <a:t>7</a:t>
            </a:fld>
            <a:endParaRPr lang="en-US"/>
          </a:p>
        </p:txBody>
      </p:sp>
      <p:sp>
        <p:nvSpPr>
          <p:cNvPr id="368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1725" y="303213"/>
            <a:ext cx="4703763" cy="3527425"/>
          </a:xfrm>
          <a:ln/>
        </p:spPr>
      </p:sp>
      <p:sp>
        <p:nvSpPr>
          <p:cNvPr id="368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</p:spPr>
        <p:txBody>
          <a:bodyPr/>
          <a:lstStyle/>
          <a:p>
            <a:r>
              <a:rPr lang="en-US" sz="1000" dirty="0" smtClean="0"/>
              <a:t>  </a:t>
            </a:r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E4D0B5-E230-4E6C-8C33-53B8B9758C81}" type="slidenum">
              <a:rPr lang="en-US"/>
              <a:pPr/>
              <a:t>8</a:t>
            </a:fld>
            <a:endParaRPr lang="en-US"/>
          </a:p>
        </p:txBody>
      </p:sp>
      <p:sp>
        <p:nvSpPr>
          <p:cNvPr id="315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1088" y="303213"/>
            <a:ext cx="4702175" cy="3527425"/>
          </a:xfrm>
          <a:ln/>
        </p:spPr>
      </p:sp>
      <p:sp>
        <p:nvSpPr>
          <p:cNvPr id="315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</p:spPr>
        <p:txBody>
          <a:bodyPr lIns="86488" tIns="43244" rIns="86488" bIns="43244"/>
          <a:lstStyle/>
          <a:p>
            <a:endParaRPr lang="en-US" b="1"/>
          </a:p>
          <a:p>
            <a:endParaRPr lang="en-US" b="1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78AF71-C333-4492-A208-03F3448A25E4}" type="slidenum">
              <a:rPr lang="en-US"/>
              <a:pPr/>
              <a:t>9</a:t>
            </a:fld>
            <a:endParaRPr lang="en-US"/>
          </a:p>
        </p:txBody>
      </p:sp>
      <p:sp>
        <p:nvSpPr>
          <p:cNvPr id="382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1088" y="303213"/>
            <a:ext cx="4702175" cy="3527425"/>
          </a:xfrm>
          <a:ln/>
        </p:spPr>
      </p:sp>
      <p:sp>
        <p:nvSpPr>
          <p:cNvPr id="382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</p:spPr>
        <p:txBody>
          <a:bodyPr lIns="86488" tIns="43244" rIns="86488" bIns="43244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B8FB70-44C9-4907-8BD6-EDA1CFE203D8}" type="slidenum">
              <a:rPr lang="en-US"/>
              <a:pPr/>
              <a:t>10</a:t>
            </a:fld>
            <a:endParaRPr lang="en-US"/>
          </a:p>
        </p:txBody>
      </p:sp>
      <p:sp>
        <p:nvSpPr>
          <p:cNvPr id="387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1088" y="303213"/>
            <a:ext cx="4702175" cy="3527425"/>
          </a:xfrm>
          <a:ln/>
        </p:spPr>
      </p:sp>
      <p:sp>
        <p:nvSpPr>
          <p:cNvPr id="387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</p:spPr>
        <p:txBody>
          <a:bodyPr lIns="86488" tIns="43244" rIns="86488" bIns="43244"/>
          <a:lstStyle/>
          <a:p>
            <a:r>
              <a:rPr lang="ru-RU" dirty="0" smtClean="0"/>
              <a:t>Пример</a:t>
            </a:r>
            <a:r>
              <a:rPr lang="ru-RU" baseline="0" dirty="0" smtClean="0"/>
              <a:t> рефлексивного </a:t>
            </a:r>
            <a:r>
              <a:rPr lang="en-US" baseline="0" dirty="0" smtClean="0"/>
              <a:t>ACL:</a:t>
            </a:r>
          </a:p>
          <a:p>
            <a:r>
              <a:rPr lang="en-US" dirty="0" smtClean="0"/>
              <a:t>    </a:t>
            </a:r>
          </a:p>
          <a:p>
            <a:r>
              <a:rPr lang="en-US" dirty="0" smtClean="0"/>
              <a:t>interface Ethernet0/1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ip</a:t>
            </a:r>
            <a:r>
              <a:rPr lang="en-US" dirty="0" smtClean="0"/>
              <a:t> address 172.16.1.2 255.255.255.0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ip</a:t>
            </a:r>
            <a:r>
              <a:rPr lang="en-US" dirty="0" smtClean="0"/>
              <a:t> access-group </a:t>
            </a:r>
            <a:r>
              <a:rPr lang="en-US" dirty="0" err="1" smtClean="0"/>
              <a:t>inboundfilters</a:t>
            </a:r>
            <a:r>
              <a:rPr lang="en-US" dirty="0" smtClean="0"/>
              <a:t> in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ip</a:t>
            </a:r>
            <a:r>
              <a:rPr lang="en-US" dirty="0" smtClean="0"/>
              <a:t> access-group </a:t>
            </a:r>
            <a:r>
              <a:rPr lang="en-US" dirty="0" err="1" smtClean="0"/>
              <a:t>outboundfilters</a:t>
            </a:r>
            <a:r>
              <a:rPr lang="en-US" dirty="0" smtClean="0"/>
              <a:t> out </a:t>
            </a:r>
          </a:p>
          <a:p>
            <a:endParaRPr lang="en-US" dirty="0" smtClean="0"/>
          </a:p>
          <a:p>
            <a:r>
              <a:rPr lang="en-US" dirty="0" err="1" smtClean="0"/>
              <a:t>ip</a:t>
            </a:r>
            <a:r>
              <a:rPr lang="en-US" dirty="0" smtClean="0"/>
              <a:t> access-list extended </a:t>
            </a:r>
            <a:r>
              <a:rPr lang="en-US" dirty="0" err="1" smtClean="0"/>
              <a:t>inboundfilters</a:t>
            </a:r>
            <a:endParaRPr lang="en-US" dirty="0" smtClean="0"/>
          </a:p>
          <a:p>
            <a:r>
              <a:rPr lang="en-US" dirty="0" smtClean="0"/>
              <a:t>permit </a:t>
            </a:r>
            <a:r>
              <a:rPr lang="en-US" dirty="0" err="1" smtClean="0"/>
              <a:t>icmp</a:t>
            </a:r>
            <a:r>
              <a:rPr lang="en-US" dirty="0" smtClean="0"/>
              <a:t> 172.16.1.0 0.0.0.255 10.1.1.0 0.0.0.255</a:t>
            </a:r>
          </a:p>
          <a:p>
            <a:r>
              <a:rPr lang="en-US" dirty="0" smtClean="0"/>
              <a:t>evaluate </a:t>
            </a:r>
            <a:r>
              <a:rPr lang="en-US" dirty="0" err="1" smtClean="0"/>
              <a:t>tcptraffic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!--- This ties the reflexive ACL part of the </a:t>
            </a:r>
            <a:r>
              <a:rPr lang="en-US" dirty="0" err="1" smtClean="0"/>
              <a:t>outboundfilters</a:t>
            </a:r>
            <a:r>
              <a:rPr lang="en-US" dirty="0" smtClean="0"/>
              <a:t> ACL,</a:t>
            </a:r>
          </a:p>
          <a:p>
            <a:r>
              <a:rPr lang="en-US" dirty="0" smtClean="0"/>
              <a:t>!--- called </a:t>
            </a:r>
            <a:r>
              <a:rPr lang="en-US" dirty="0" err="1" smtClean="0"/>
              <a:t>tcptraffic</a:t>
            </a:r>
            <a:r>
              <a:rPr lang="en-US" dirty="0" smtClean="0"/>
              <a:t>, to the </a:t>
            </a:r>
            <a:r>
              <a:rPr lang="en-US" dirty="0" err="1" smtClean="0"/>
              <a:t>inboundfilters</a:t>
            </a:r>
            <a:r>
              <a:rPr lang="en-US" dirty="0" smtClean="0"/>
              <a:t> ACL.</a:t>
            </a:r>
          </a:p>
          <a:p>
            <a:endParaRPr lang="en-US" dirty="0" smtClean="0"/>
          </a:p>
          <a:p>
            <a:r>
              <a:rPr lang="en-US" dirty="0" err="1" smtClean="0"/>
              <a:t>ip</a:t>
            </a:r>
            <a:r>
              <a:rPr lang="en-US" dirty="0" smtClean="0"/>
              <a:t> access-list extended </a:t>
            </a:r>
            <a:r>
              <a:rPr lang="en-US" dirty="0" err="1" smtClean="0"/>
              <a:t>outboundfilters</a:t>
            </a:r>
            <a:endParaRPr lang="en-US" dirty="0" smtClean="0"/>
          </a:p>
          <a:p>
            <a:r>
              <a:rPr lang="en-US" dirty="0" smtClean="0"/>
              <a:t>permit </a:t>
            </a:r>
            <a:r>
              <a:rPr lang="en-US" dirty="0" err="1" smtClean="0"/>
              <a:t>icmp</a:t>
            </a:r>
            <a:r>
              <a:rPr lang="en-US" dirty="0" smtClean="0"/>
              <a:t> 10.1.1.0 0.0.0.255 172.16.1.0 0.0.0.255 </a:t>
            </a:r>
          </a:p>
          <a:p>
            <a:r>
              <a:rPr lang="en-US" dirty="0" smtClean="0"/>
              <a:t>permit </a:t>
            </a:r>
            <a:r>
              <a:rPr lang="en-US" dirty="0" err="1" smtClean="0"/>
              <a:t>tcp</a:t>
            </a:r>
            <a:r>
              <a:rPr lang="en-US" dirty="0" smtClean="0"/>
              <a:t> 10.1.1.0 0.0.0.255 172.16.1.0 0.0.0.255 reflect </a:t>
            </a:r>
            <a:r>
              <a:rPr lang="en-US" dirty="0" err="1" smtClean="0"/>
              <a:t>tcptraffic</a:t>
            </a:r>
            <a:endParaRPr lang="ru-RU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EE4986-259C-4480-A12B-9D72CB4EEA70}" type="slidenum">
              <a:rPr lang="en-US"/>
              <a:pPr/>
              <a:t>11</a:t>
            </a:fld>
            <a:endParaRPr lang="en-US"/>
          </a:p>
        </p:txBody>
      </p:sp>
      <p:sp>
        <p:nvSpPr>
          <p:cNvPr id="389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1088" y="303213"/>
            <a:ext cx="4702175" cy="3527425"/>
          </a:xfrm>
          <a:ln/>
        </p:spPr>
      </p:sp>
      <p:sp>
        <p:nvSpPr>
          <p:cNvPr id="389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</p:spPr>
        <p:txBody>
          <a:bodyPr lIns="86488" tIns="43244" rIns="86488" bIns="43244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DA4911-5C62-44FC-8385-49D5AB079E90}" type="slidenum">
              <a:rPr lang="en-US"/>
              <a:pPr/>
              <a:t>12</a:t>
            </a:fld>
            <a:endParaRPr lang="en-US"/>
          </a:p>
        </p:txBody>
      </p:sp>
      <p:sp>
        <p:nvSpPr>
          <p:cNvPr id="397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1725" y="303213"/>
            <a:ext cx="4703763" cy="3527425"/>
          </a:xfrm>
          <a:ln/>
        </p:spPr>
      </p:sp>
      <p:sp>
        <p:nvSpPr>
          <p:cNvPr id="397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</p:spPr>
        <p:txBody>
          <a:bodyPr/>
          <a:lstStyle/>
          <a:p>
            <a:r>
              <a:rPr lang="en-US" b="1" dirty="0" smtClean="0"/>
              <a:t> </a:t>
            </a:r>
            <a:endParaRPr lang="en-US" dirty="0"/>
          </a:p>
          <a:p>
            <a:pPr algn="ctr"/>
            <a:endParaRPr lang="en-US" dirty="0"/>
          </a:p>
          <a:p>
            <a:r>
              <a:rPr lang="en-US" dirty="0"/>
              <a:t>	</a:t>
            </a:r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09DFE7-B23F-4521-B236-53272E0DF6C9}" type="slidenum">
              <a:rPr lang="en-US"/>
              <a:pPr/>
              <a:t>13</a:t>
            </a:fld>
            <a:endParaRPr lang="en-US"/>
          </a:p>
        </p:txBody>
      </p:sp>
      <p:sp>
        <p:nvSpPr>
          <p:cNvPr id="329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1088" y="303213"/>
            <a:ext cx="4703762" cy="3527425"/>
          </a:xfrm>
          <a:ln/>
        </p:spPr>
      </p:sp>
      <p:sp>
        <p:nvSpPr>
          <p:cNvPr id="329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49A8C0-E22F-4746-A7D4-0684AD28792D}" type="slidenum">
              <a:rPr lang="en-US"/>
              <a:pPr/>
              <a:t>14</a:t>
            </a:fld>
            <a:endParaRPr lang="en-US"/>
          </a:p>
        </p:txBody>
      </p:sp>
      <p:sp>
        <p:nvSpPr>
          <p:cNvPr id="399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1725" y="303213"/>
            <a:ext cx="4703763" cy="3527425"/>
          </a:xfrm>
          <a:ln/>
        </p:spPr>
      </p:sp>
      <p:sp>
        <p:nvSpPr>
          <p:cNvPr id="399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</p:spPr>
        <p:txBody>
          <a:bodyPr/>
          <a:lstStyle/>
          <a:p>
            <a:r>
              <a:rPr lang="en-US" b="1" dirty="0" smtClean="0"/>
              <a:t> </a:t>
            </a:r>
            <a:endParaRPr lang="en-US" dirty="0"/>
          </a:p>
          <a:p>
            <a:endParaRPr lang="en-US" dirty="0"/>
          </a:p>
          <a:p>
            <a:r>
              <a:rPr lang="en-US" dirty="0"/>
              <a:t>	</a:t>
            </a:r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EEBA66-71A7-490D-9850-A303E20233F2}" type="slidenum">
              <a:rPr lang="en-US"/>
              <a:pPr/>
              <a:t>15</a:t>
            </a:fld>
            <a:endParaRPr lang="en-US"/>
          </a:p>
        </p:txBody>
      </p:sp>
      <p:sp>
        <p:nvSpPr>
          <p:cNvPr id="337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3313" y="303213"/>
            <a:ext cx="4702175" cy="3527425"/>
          </a:xfrm>
          <a:ln/>
        </p:spPr>
      </p:sp>
      <p:sp>
        <p:nvSpPr>
          <p:cNvPr id="337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</p:spPr>
        <p:txBody>
          <a:bodyPr lIns="86488" tIns="43244" rIns="86488" bIns="43244"/>
          <a:lstStyle/>
          <a:p>
            <a:pPr marL="400050" lvl="2"/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F54235-0A1D-4D98-8707-A1538493F7DE}" type="slidenum">
              <a:rPr lang="en-US"/>
              <a:pPr/>
              <a:t>16</a:t>
            </a:fld>
            <a:endParaRPr lang="en-US"/>
          </a:p>
        </p:txBody>
      </p:sp>
      <p:sp>
        <p:nvSpPr>
          <p:cNvPr id="339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1088" y="303213"/>
            <a:ext cx="4702175" cy="3527425"/>
          </a:xfrm>
          <a:ln/>
        </p:spPr>
      </p:sp>
      <p:sp>
        <p:nvSpPr>
          <p:cNvPr id="339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656137"/>
          </a:xfrm>
        </p:spPr>
        <p:txBody>
          <a:bodyPr lIns="86488" tIns="43244" rIns="86488" bIns="43244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D347EA-F311-4D77-A49F-61F6131AAB15}" type="slidenum">
              <a:rPr lang="en-US"/>
              <a:pPr/>
              <a:t>17</a:t>
            </a:fld>
            <a:endParaRPr lang="en-US"/>
          </a:p>
        </p:txBody>
      </p:sp>
      <p:sp>
        <p:nvSpPr>
          <p:cNvPr id="342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0613" y="300038"/>
            <a:ext cx="4702175" cy="3527425"/>
          </a:xfrm>
          <a:ln/>
        </p:spPr>
      </p:sp>
      <p:sp>
        <p:nvSpPr>
          <p:cNvPr id="342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656137"/>
          </a:xfrm>
        </p:spPr>
        <p:txBody>
          <a:bodyPr lIns="86488" tIns="43244" rIns="86488" bIns="43244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244678-2C95-4304-9423-D09F884FDE70}" type="slidenum">
              <a:rPr lang="en-US"/>
              <a:pPr/>
              <a:t>18</a:t>
            </a:fld>
            <a:endParaRPr lang="en-US"/>
          </a:p>
        </p:txBody>
      </p:sp>
      <p:sp>
        <p:nvSpPr>
          <p:cNvPr id="346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1088" y="303213"/>
            <a:ext cx="4702175" cy="3527425"/>
          </a:xfrm>
          <a:ln/>
        </p:spPr>
      </p:sp>
      <p:sp>
        <p:nvSpPr>
          <p:cNvPr id="346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05325"/>
          </a:xfrm>
        </p:spPr>
        <p:txBody>
          <a:bodyPr lIns="86488" tIns="43244" rIns="86488" bIns="43244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4B6D8C-CBC5-4493-8132-7AB3854D19ED}" type="slidenum">
              <a:rPr lang="en-US"/>
              <a:pPr/>
              <a:t>19</a:t>
            </a:fld>
            <a:endParaRPr lang="en-US"/>
          </a:p>
        </p:txBody>
      </p:sp>
      <p:sp>
        <p:nvSpPr>
          <p:cNvPr id="354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3313" y="303213"/>
            <a:ext cx="4702175" cy="3527425"/>
          </a:xfrm>
          <a:ln/>
        </p:spPr>
      </p:sp>
      <p:sp>
        <p:nvSpPr>
          <p:cNvPr id="354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</p:spPr>
        <p:txBody>
          <a:bodyPr lIns="86488" tIns="43244" rIns="86488" bIns="43244"/>
          <a:lstStyle/>
          <a:p>
            <a:endParaRPr lang="en-US" sz="1100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EC8FBC-B581-4661-8E24-0766212F9398}" type="slidenum">
              <a:rPr lang="en-US"/>
              <a:pPr/>
              <a:t>20</a:t>
            </a:fld>
            <a:endParaRPr lang="en-US"/>
          </a:p>
        </p:txBody>
      </p:sp>
      <p:sp>
        <p:nvSpPr>
          <p:cNvPr id="392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3313" y="303213"/>
            <a:ext cx="4702175" cy="3527425"/>
          </a:xfrm>
          <a:ln/>
        </p:spPr>
      </p:sp>
      <p:sp>
        <p:nvSpPr>
          <p:cNvPr id="392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</p:spPr>
        <p:txBody>
          <a:bodyPr lIns="86488" tIns="43244" rIns="86488" bIns="43244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F40DF4-51B8-49B5-8DA5-66860920D35C}" type="slidenum">
              <a:rPr lang="en-US"/>
              <a:pPr/>
              <a:t>21</a:t>
            </a:fld>
            <a:endParaRPr lang="en-US"/>
          </a:p>
        </p:txBody>
      </p:sp>
      <p:sp>
        <p:nvSpPr>
          <p:cNvPr id="360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3313" y="303213"/>
            <a:ext cx="4702175" cy="3527425"/>
          </a:xfrm>
          <a:ln/>
        </p:spPr>
      </p:sp>
      <p:sp>
        <p:nvSpPr>
          <p:cNvPr id="360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</p:spPr>
        <p:txBody>
          <a:bodyPr lIns="86488" tIns="43244" rIns="86488" bIns="43244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50E103-7A60-4A62-81C5-58B2B0CF6D1B}" type="slidenum">
              <a:rPr lang="en-US"/>
              <a:pPr/>
              <a:t>22</a:t>
            </a:fld>
            <a:endParaRPr lang="en-US"/>
          </a:p>
        </p:txBody>
      </p:sp>
      <p:sp>
        <p:nvSpPr>
          <p:cNvPr id="396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3313" y="303213"/>
            <a:ext cx="4702175" cy="3527425"/>
          </a:xfrm>
          <a:ln/>
        </p:spPr>
      </p:sp>
      <p:sp>
        <p:nvSpPr>
          <p:cNvPr id="396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83112"/>
          </a:xfrm>
        </p:spPr>
        <p:txBody>
          <a:bodyPr lIns="86488" tIns="43244" rIns="86488" bIns="43244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03B8AD-B668-469A-8CD0-713D506AA416}" type="slidenum">
              <a:rPr lang="en-US"/>
              <a:pPr/>
              <a:t>23</a:t>
            </a:fld>
            <a:endParaRPr lang="en-US"/>
          </a:p>
        </p:txBody>
      </p:sp>
      <p:sp>
        <p:nvSpPr>
          <p:cNvPr id="402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3313" y="303213"/>
            <a:ext cx="4702175" cy="3527425"/>
          </a:xfrm>
          <a:ln/>
        </p:spPr>
      </p:sp>
      <p:sp>
        <p:nvSpPr>
          <p:cNvPr id="402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83112"/>
          </a:xfrm>
        </p:spPr>
        <p:txBody>
          <a:bodyPr lIns="86488" tIns="43244" rIns="86488" bIns="43244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2DA4D4-E2DD-4CAF-9A9C-B303AC10CE8C}" type="slidenum">
              <a:rPr lang="en-US"/>
              <a:pPr/>
              <a:t>24</a:t>
            </a:fld>
            <a:endParaRPr lang="en-US"/>
          </a:p>
        </p:txBody>
      </p:sp>
      <p:sp>
        <p:nvSpPr>
          <p:cNvPr id="364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3313" y="303213"/>
            <a:ext cx="4702175" cy="3527425"/>
          </a:xfrm>
          <a:ln/>
        </p:spPr>
      </p:sp>
      <p:sp>
        <p:nvSpPr>
          <p:cNvPr id="364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</p:spPr>
        <p:txBody>
          <a:bodyPr lIns="86488" tIns="43244" rIns="86488" bIns="43244"/>
          <a:lstStyle/>
          <a:p>
            <a:r>
              <a:rPr lang="en-US" b="1" dirty="0" smtClean="0"/>
              <a:t> </a:t>
            </a:r>
            <a:endParaRPr lang="en-US" dirty="0"/>
          </a:p>
          <a:p>
            <a:endParaRPr lang="en-US" dirty="0"/>
          </a:p>
          <a:p>
            <a:pPr algn="ctr"/>
            <a:endParaRPr lang="en-US" dirty="0"/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3B2956-7DE9-4510-A3EF-CD1D522341CF}" type="slidenum">
              <a:rPr lang="en-US"/>
              <a:pPr/>
              <a:t>25</a:t>
            </a:fld>
            <a:endParaRPr lang="en-US"/>
          </a:p>
        </p:txBody>
      </p:sp>
      <p:sp>
        <p:nvSpPr>
          <p:cNvPr id="362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3313" y="303213"/>
            <a:ext cx="4702175" cy="3527425"/>
          </a:xfrm>
          <a:ln/>
        </p:spPr>
      </p:sp>
      <p:sp>
        <p:nvSpPr>
          <p:cNvPr id="362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</p:spPr>
        <p:txBody>
          <a:bodyPr lIns="86488" tIns="43244" rIns="86488" bIns="43244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AD4E29-E7BD-44E1-8634-E4DFD945A2DA}" type="slidenum">
              <a:rPr lang="en-US"/>
              <a:pPr/>
              <a:t>26</a:t>
            </a:fld>
            <a:endParaRPr lang="en-US"/>
          </a:p>
        </p:txBody>
      </p:sp>
      <p:sp>
        <p:nvSpPr>
          <p:cNvPr id="372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1088" y="303213"/>
            <a:ext cx="4703762" cy="3527425"/>
          </a:xfrm>
          <a:ln/>
        </p:spPr>
      </p:sp>
      <p:sp>
        <p:nvSpPr>
          <p:cNvPr id="372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E64733-69F9-471F-ADFE-228A052A9114}" type="slidenum">
              <a:rPr lang="en-US"/>
              <a:pPr/>
              <a:t>27</a:t>
            </a:fld>
            <a:endParaRPr lang="en-US"/>
          </a:p>
        </p:txBody>
      </p:sp>
      <p:sp>
        <p:nvSpPr>
          <p:cNvPr id="404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1088" y="303213"/>
            <a:ext cx="4703762" cy="3527425"/>
          </a:xfrm>
          <a:ln/>
        </p:spPr>
      </p:sp>
      <p:sp>
        <p:nvSpPr>
          <p:cNvPr id="404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</p:spPr>
        <p:txBody>
          <a:bodyPr/>
          <a:lstStyle/>
          <a:p>
            <a:r>
              <a:rPr lang="en-US" dirty="0" smtClean="0"/>
              <a:t>TFTP</a:t>
            </a:r>
            <a:r>
              <a:rPr lang="en-US" baseline="0" dirty="0" smtClean="0"/>
              <a:t> </a:t>
            </a:r>
            <a:r>
              <a:rPr lang="ru-RU" baseline="0" dirty="0" smtClean="0"/>
              <a:t>основан на </a:t>
            </a:r>
            <a:r>
              <a:rPr lang="en-US" baseline="0" dirty="0" smtClean="0"/>
              <a:t>UDP</a:t>
            </a:r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23460D-0C66-428C-92BD-22ED83DB109E}" type="slidenum">
              <a:rPr lang="en-US"/>
              <a:pPr/>
              <a:t>28</a:t>
            </a:fld>
            <a:endParaRPr lang="en-US"/>
          </a:p>
        </p:txBody>
      </p:sp>
      <p:sp>
        <p:nvSpPr>
          <p:cNvPr id="374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1088" y="303213"/>
            <a:ext cx="4703762" cy="3527425"/>
          </a:xfrm>
          <a:ln/>
        </p:spPr>
      </p:sp>
      <p:sp>
        <p:nvSpPr>
          <p:cNvPr id="374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673CF4-2716-486F-9F64-33D910585CEC}" type="slidenum">
              <a:rPr lang="en-US"/>
              <a:pPr/>
              <a:t>29</a:t>
            </a:fld>
            <a:endParaRPr lang="en-US"/>
          </a:p>
        </p:txBody>
      </p:sp>
      <p:sp>
        <p:nvSpPr>
          <p:cNvPr id="376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1088" y="303213"/>
            <a:ext cx="4703762" cy="3527425"/>
          </a:xfrm>
          <a:ln/>
        </p:spPr>
      </p:sp>
      <p:sp>
        <p:nvSpPr>
          <p:cNvPr id="376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523BD3-C136-47A3-8062-4057B46BC70B}" type="slidenum">
              <a:rPr lang="en-US"/>
              <a:pPr/>
              <a:t>30</a:t>
            </a:fld>
            <a:endParaRPr lang="en-US"/>
          </a:p>
        </p:txBody>
      </p:sp>
      <p:sp>
        <p:nvSpPr>
          <p:cNvPr id="410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1088" y="303213"/>
            <a:ext cx="4703762" cy="3527425"/>
          </a:xfrm>
          <a:ln/>
        </p:spPr>
      </p:sp>
      <p:sp>
        <p:nvSpPr>
          <p:cNvPr id="410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AA635D-E3A6-4AAF-BA4F-3EF2632CEAA9}" type="slidenum">
              <a:rPr lang="en-US"/>
              <a:pPr/>
              <a:t>31</a:t>
            </a:fld>
            <a:endParaRPr lang="en-US"/>
          </a:p>
        </p:txBody>
      </p:sp>
      <p:sp>
        <p:nvSpPr>
          <p:cNvPr id="303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2200" y="300038"/>
            <a:ext cx="4702175" cy="3527425"/>
          </a:xfrm>
          <a:ln/>
        </p:spPr>
      </p:sp>
      <p:sp>
        <p:nvSpPr>
          <p:cNvPr id="303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6A7ACF-21F9-4DB2-85E0-10EE1C0264CE}" type="slidenum">
              <a:rPr lang="en-US"/>
              <a:pPr/>
              <a:t>32</a:t>
            </a:fld>
            <a:endParaRPr lang="en-US"/>
          </a:p>
        </p:txBody>
      </p:sp>
      <p:sp>
        <p:nvSpPr>
          <p:cNvPr id="362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2200" y="300038"/>
            <a:ext cx="4702175" cy="3527425"/>
          </a:xfrm>
          <a:ln/>
        </p:spPr>
      </p:sp>
      <p:sp>
        <p:nvSpPr>
          <p:cNvPr id="362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8791C6-551D-4A86-871B-944D03DDFEDE}" type="slidenum">
              <a:rPr lang="en-US"/>
              <a:pPr/>
              <a:t>33</a:t>
            </a:fld>
            <a:endParaRPr lang="en-US"/>
          </a:p>
        </p:txBody>
      </p:sp>
      <p:sp>
        <p:nvSpPr>
          <p:cNvPr id="307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2200" y="300038"/>
            <a:ext cx="4702175" cy="3527425"/>
          </a:xfrm>
          <a:ln/>
        </p:spPr>
      </p:sp>
      <p:sp>
        <p:nvSpPr>
          <p:cNvPr id="307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A55E99-02F9-47C8-BFDE-70AC505FC343}" type="slidenum">
              <a:rPr lang="en-US"/>
              <a:pPr/>
              <a:t>34</a:t>
            </a:fld>
            <a:endParaRPr lang="en-US"/>
          </a:p>
        </p:txBody>
      </p:sp>
      <p:sp>
        <p:nvSpPr>
          <p:cNvPr id="309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2200" y="300038"/>
            <a:ext cx="4702175" cy="3527425"/>
          </a:xfrm>
          <a:ln/>
        </p:spPr>
      </p:sp>
      <p:sp>
        <p:nvSpPr>
          <p:cNvPr id="309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941B03-4BB8-4101-9A7A-1C00801ABA96}" type="slidenum">
              <a:rPr lang="en-US"/>
              <a:pPr/>
              <a:t>35</a:t>
            </a:fld>
            <a:endParaRPr lang="en-US"/>
          </a:p>
        </p:txBody>
      </p:sp>
      <p:sp>
        <p:nvSpPr>
          <p:cNvPr id="311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2200" y="300038"/>
            <a:ext cx="4702175" cy="3527425"/>
          </a:xfrm>
          <a:ln/>
        </p:spPr>
      </p:sp>
      <p:sp>
        <p:nvSpPr>
          <p:cNvPr id="311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A4D038-EED8-440D-8ADB-E4C8C5F625CB}" type="slidenum">
              <a:rPr lang="en-US"/>
              <a:pPr/>
              <a:t>36</a:t>
            </a:fld>
            <a:endParaRPr lang="en-US"/>
          </a:p>
        </p:txBody>
      </p:sp>
      <p:sp>
        <p:nvSpPr>
          <p:cNvPr id="319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2200" y="300038"/>
            <a:ext cx="4702175" cy="3527425"/>
          </a:xfrm>
          <a:ln/>
        </p:spPr>
      </p:sp>
      <p:sp>
        <p:nvSpPr>
          <p:cNvPr id="319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040977-6DF5-4A38-B4B1-7BF4BD8B0FD5}" type="slidenum">
              <a:rPr lang="en-US"/>
              <a:pPr/>
              <a:t>37</a:t>
            </a:fld>
            <a:endParaRPr lang="en-US"/>
          </a:p>
        </p:txBody>
      </p:sp>
      <p:sp>
        <p:nvSpPr>
          <p:cNvPr id="321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2200" y="300038"/>
            <a:ext cx="4702175" cy="3527425"/>
          </a:xfrm>
          <a:ln/>
        </p:spPr>
      </p:sp>
      <p:sp>
        <p:nvSpPr>
          <p:cNvPr id="321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2E1C15-3D6F-4E69-9C97-976AFCE0685D}" type="slidenum">
              <a:rPr lang="en-US"/>
              <a:pPr/>
              <a:t>38</a:t>
            </a:fld>
            <a:endParaRPr lang="en-US"/>
          </a:p>
        </p:txBody>
      </p:sp>
      <p:sp>
        <p:nvSpPr>
          <p:cNvPr id="323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2200" y="300038"/>
            <a:ext cx="4702175" cy="3527425"/>
          </a:xfrm>
          <a:ln/>
        </p:spPr>
      </p:sp>
      <p:sp>
        <p:nvSpPr>
          <p:cNvPr id="323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</p:spPr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E13D31-5E37-4F92-B07D-EBDB7E5D4BCB}" type="slidenum">
              <a:rPr lang="en-US"/>
              <a:pPr/>
              <a:t>39</a:t>
            </a:fld>
            <a:endParaRPr lang="en-US"/>
          </a:p>
        </p:txBody>
      </p:sp>
      <p:sp>
        <p:nvSpPr>
          <p:cNvPr id="350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2200" y="300038"/>
            <a:ext cx="4702175" cy="3527425"/>
          </a:xfrm>
          <a:ln/>
        </p:spPr>
      </p:sp>
      <p:sp>
        <p:nvSpPr>
          <p:cNvPr id="350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23DD45-E99F-4C15-9719-BE171162964C}" type="slidenum">
              <a:rPr lang="en-US"/>
              <a:pPr/>
              <a:t>40</a:t>
            </a:fld>
            <a:endParaRPr lang="en-US"/>
          </a:p>
        </p:txBody>
      </p:sp>
      <p:sp>
        <p:nvSpPr>
          <p:cNvPr id="355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2200" y="300038"/>
            <a:ext cx="4702175" cy="3527425"/>
          </a:xfrm>
          <a:ln/>
        </p:spPr>
      </p:sp>
      <p:sp>
        <p:nvSpPr>
          <p:cNvPr id="355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4052888"/>
            <a:ext cx="5835650" cy="4579937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3048000"/>
            <a:ext cx="6400800" cy="6858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 smtClean="0"/>
            </a:lvl1pPr>
          </a:lstStyle>
          <a:p>
            <a:pPr>
              <a:defRPr/>
            </a:pPr>
            <a:fld id="{84DF8D6A-C59A-4B3E-A275-2A28B2AF2F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B22EAE-0484-49C5-A149-A36DB30721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7B34AE-F6B0-44B8-8A4D-C8807CC384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1643BE-578C-4DA0-A32B-D8F0EFE1B5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69B6E0-DF92-4DC9-BA1F-3DC747B45D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EBC34A-149F-400D-9017-8E9E35A079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380536-1E6D-47A3-A98C-83EE252A85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4EEA9A-1E26-441C-AC31-B978BA0CCD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91AA5A-1D71-4986-A223-392D3BD415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3DAD52-2537-4C28-8894-94ACB71D46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157808-6755-4EEF-A479-36E08811B8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+mn-lt"/>
              </a:defRPr>
            </a:lvl1pPr>
          </a:lstStyle>
          <a:p>
            <a:pPr>
              <a:defRPr/>
            </a:pPr>
            <a:fld id="{64BF80DB-0504-4941-AA10-D34B6672BF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etand@lvk.cs.msu.su" TargetMode="External"/><Relationship Id="rId4" Type="http://schemas.openxmlformats.org/officeDocument/2006/relationships/hyperlink" Target="mailto:anvial@lvk.cs.msu.su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3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4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6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7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8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905000"/>
            <a:ext cx="7772400" cy="1470025"/>
          </a:xfrm>
        </p:spPr>
        <p:txBody>
          <a:bodyPr/>
          <a:lstStyle/>
          <a:p>
            <a:r>
              <a:rPr lang="ru-RU" sz="4000" dirty="0" smtClean="0"/>
              <a:t>Настройка </a:t>
            </a:r>
            <a:r>
              <a:rPr lang="en-US" sz="4000" dirty="0" smtClean="0"/>
              <a:t>ACL </a:t>
            </a:r>
            <a:r>
              <a:rPr lang="ru-RU" sz="4000" dirty="0" smtClean="0"/>
              <a:t>и </a:t>
            </a:r>
            <a:r>
              <a:rPr lang="en-US" sz="4000" dirty="0" smtClean="0"/>
              <a:t>NAT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411760" y="5013176"/>
            <a:ext cx="64296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dirty="0">
                <a:latin typeface="+mn-lt"/>
              </a:rPr>
              <a:t>Петухов </a:t>
            </a:r>
            <a:r>
              <a:rPr lang="ru-RU" dirty="0" smtClean="0">
                <a:latin typeface="+mn-lt"/>
              </a:rPr>
              <a:t>Андрей</a:t>
            </a:r>
            <a:endParaRPr lang="en-US" dirty="0" smtClean="0">
              <a:latin typeface="+mn-lt"/>
            </a:endParaRPr>
          </a:p>
          <a:p>
            <a:pPr algn="r"/>
            <a:r>
              <a:rPr lang="en-US" dirty="0" smtClean="0">
                <a:latin typeface="+mn-lt"/>
                <a:hlinkClick r:id="rId3"/>
              </a:rPr>
              <a:t>petand@lvk.cs.msu.su</a:t>
            </a:r>
            <a:endParaRPr lang="ru-RU" dirty="0" smtClean="0">
              <a:latin typeface="+mn-lt"/>
            </a:endParaRPr>
          </a:p>
          <a:p>
            <a:pPr algn="r"/>
            <a:r>
              <a:rPr lang="ru-RU" dirty="0" smtClean="0">
                <a:latin typeface="+mn-lt"/>
              </a:rPr>
              <a:t>Антоненко Виталий</a:t>
            </a:r>
          </a:p>
          <a:p>
            <a:pPr algn="r"/>
            <a:r>
              <a:rPr lang="en-US" dirty="0" smtClean="0">
                <a:latin typeface="+mn-lt"/>
                <a:hlinkClick r:id="rId4"/>
              </a:rPr>
              <a:t>anvial@lvk.cs.msu.su</a:t>
            </a:r>
            <a:endParaRPr lang="ru-RU" dirty="0" smtClean="0">
              <a:latin typeface="+mn-lt"/>
            </a:endParaRPr>
          </a:p>
          <a:p>
            <a:pPr algn="r"/>
            <a:r>
              <a:rPr lang="ru-RU" dirty="0" smtClean="0">
                <a:latin typeface="+mn-lt"/>
              </a:rPr>
              <a:t>комната 247</a:t>
            </a:r>
            <a:endParaRPr lang="ru-RU" dirty="0">
              <a:latin typeface="+mn-lt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7" name="Rectangle 7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ru-RU" dirty="0" smtClean="0"/>
              <a:t>Для чего нужны </a:t>
            </a:r>
            <a:r>
              <a:rPr lang="en-US" dirty="0" smtClean="0"/>
              <a:t>ACL?</a:t>
            </a:r>
            <a:endParaRPr lang="en-US" dirty="0"/>
          </a:p>
        </p:txBody>
      </p:sp>
      <p:sp>
        <p:nvSpPr>
          <p:cNvPr id="302089" name="Rectangle 9"/>
          <p:cNvSpPr>
            <a:spLocks noChangeArrowheads="1"/>
          </p:cNvSpPr>
          <p:nvPr/>
        </p:nvSpPr>
        <p:spPr bwMode="auto">
          <a:xfrm>
            <a:off x="479425" y="5575300"/>
            <a:ext cx="8359775" cy="98488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233363" indent="-233363" defTabSz="814388">
              <a:lnSpc>
                <a:spcPct val="95000"/>
              </a:lnSpc>
              <a:spcBef>
                <a:spcPct val="35000"/>
              </a:spcBef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ru-RU" sz="2000" dirty="0" smtClean="0">
                <a:solidFill>
                  <a:srgbClr val="000000"/>
                </a:solidFill>
                <a:latin typeface="+mn-lt"/>
              </a:rPr>
              <a:t>Классификация: разделение трафика на классы на основе значений полей пакетов</a:t>
            </a:r>
          </a:p>
          <a:p>
            <a:pPr marL="233363" indent="-233363" defTabSz="814388">
              <a:lnSpc>
                <a:spcPct val="95000"/>
              </a:lnSpc>
              <a:spcBef>
                <a:spcPct val="35000"/>
              </a:spcBef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ru-RU" sz="2000" dirty="0" smtClean="0">
                <a:solidFill>
                  <a:srgbClr val="000000"/>
                </a:solidFill>
                <a:latin typeface="+mn-lt"/>
              </a:rPr>
              <a:t>Фильтрация</a:t>
            </a:r>
            <a:r>
              <a:rPr lang="en-US" sz="2000" dirty="0" smtClean="0">
                <a:solidFill>
                  <a:srgbClr val="000000"/>
                </a:solidFill>
                <a:latin typeface="+mn-lt"/>
                <a:cs typeface="Arial" charset="0"/>
              </a:rPr>
              <a:t>: </a:t>
            </a:r>
            <a:r>
              <a:rPr lang="ru-RU" sz="2000" dirty="0" smtClean="0">
                <a:solidFill>
                  <a:srgbClr val="000000"/>
                </a:solidFill>
                <a:latin typeface="+mn-lt"/>
              </a:rPr>
              <a:t>один из вариантов использование классов трафика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BC34A-149F-400D-9017-8E9E35A07987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pic>
        <p:nvPicPr>
          <p:cNvPr id="6" name="Рисунок 5" descr="Рисунок2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0" y="1219200"/>
            <a:ext cx="7467317" cy="4267986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Фильтрация с помощью </a:t>
            </a:r>
            <a:r>
              <a:rPr lang="en-US" dirty="0" smtClean="0"/>
              <a:t>ACL</a:t>
            </a:r>
            <a:endParaRPr lang="en-US" dirty="0"/>
          </a:p>
        </p:txBody>
      </p:sp>
      <p:sp>
        <p:nvSpPr>
          <p:cNvPr id="304137" name="Rectangle 9"/>
          <p:cNvSpPr>
            <a:spLocks noChangeArrowheads="1"/>
          </p:cNvSpPr>
          <p:nvPr/>
        </p:nvSpPr>
        <p:spPr bwMode="auto">
          <a:xfrm>
            <a:off x="277813" y="5083175"/>
            <a:ext cx="8561387" cy="127727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230188" indent="-230188" defTabSz="814388">
              <a:lnSpc>
                <a:spcPct val="95000"/>
              </a:lnSpc>
              <a:spcBef>
                <a:spcPct val="35000"/>
              </a:spcBef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Можно задать классы разрешенного и запрещенного трафика, проходящего 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через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dirty="0" err="1" smtClean="0">
                <a:solidFill>
                  <a:srgbClr val="000000"/>
                </a:solidFill>
                <a:latin typeface="+mj-lt"/>
              </a:rPr>
              <a:t>маршрутизатор</a:t>
            </a:r>
            <a:r>
              <a:rPr lang="en-US" sz="2000" dirty="0" smtClean="0">
                <a:solidFill>
                  <a:srgbClr val="000000"/>
                </a:solidFill>
                <a:latin typeface="+mj-lt"/>
              </a:rPr>
              <a:t>.</a:t>
            </a:r>
            <a:endParaRPr lang="en-US" sz="2000" dirty="0">
              <a:solidFill>
                <a:srgbClr val="000000"/>
              </a:solidFill>
              <a:latin typeface="+mj-lt"/>
            </a:endParaRPr>
          </a:p>
          <a:p>
            <a:pPr marL="230188" indent="-230188" defTabSz="814388">
              <a:lnSpc>
                <a:spcPct val="95000"/>
              </a:lnSpc>
              <a:spcBef>
                <a:spcPct val="35000"/>
              </a:spcBef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Можно задать классы разрешенного и запрещенного трафика, предназначенного </a:t>
            </a:r>
            <a:r>
              <a:rPr lang="ru-RU" sz="2000" b="1" dirty="0" smtClean="0">
                <a:solidFill>
                  <a:srgbClr val="000000"/>
                </a:solidFill>
                <a:latin typeface="+mj-lt"/>
              </a:rPr>
              <a:t>самому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dirty="0" err="1" smtClean="0">
                <a:solidFill>
                  <a:srgbClr val="000000"/>
                </a:solidFill>
                <a:latin typeface="+mj-lt"/>
              </a:rPr>
              <a:t>маршрутизатору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 (</a:t>
            </a:r>
            <a:r>
              <a:rPr lang="en-US" sz="2000" dirty="0" err="1" smtClean="0">
                <a:solidFill>
                  <a:srgbClr val="000000"/>
                </a:solidFill>
                <a:latin typeface="+mj-lt"/>
              </a:rPr>
              <a:t>vty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)</a:t>
            </a:r>
            <a:endParaRPr lang="en-US" sz="20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BC34A-149F-400D-9017-8E9E35A07987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pic>
        <p:nvPicPr>
          <p:cNvPr id="6" name="Рисунок 5" descr="Рисунок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5326" y="1219200"/>
            <a:ext cx="7413347" cy="370233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Другие применения </a:t>
            </a:r>
            <a:r>
              <a:rPr lang="en-US" dirty="0" smtClean="0"/>
              <a:t>ACL</a:t>
            </a:r>
            <a:endParaRPr lang="en-US" dirty="0"/>
          </a:p>
        </p:txBody>
      </p:sp>
      <p:pic>
        <p:nvPicPr>
          <p:cNvPr id="306181" name="Picture 5" descr="acl uses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" y="1524000"/>
            <a:ext cx="7543800" cy="4092575"/>
          </a:xfrm>
          <a:prstGeom prst="rect">
            <a:avLst/>
          </a:prstGeom>
          <a:noFill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BC34A-149F-400D-9017-8E9E35A07987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55638" y="330200"/>
            <a:ext cx="8145462" cy="838200"/>
          </a:xfrm>
        </p:spPr>
        <p:txBody>
          <a:bodyPr/>
          <a:lstStyle/>
          <a:p>
            <a:r>
              <a:rPr lang="en-US" dirty="0" smtClean="0"/>
              <a:t>ACL </a:t>
            </a:r>
            <a:r>
              <a:rPr lang="ru-RU" dirty="0" smtClean="0"/>
              <a:t>в исходящем направлении</a:t>
            </a:r>
            <a:endParaRPr lang="en-US" dirty="0"/>
          </a:p>
        </p:txBody>
      </p:sp>
      <p:sp>
        <p:nvSpPr>
          <p:cNvPr id="407555" name="Rectangle 3"/>
          <p:cNvSpPr>
            <a:spLocks noChangeArrowheads="1"/>
          </p:cNvSpPr>
          <p:nvPr/>
        </p:nvSpPr>
        <p:spPr bwMode="auto">
          <a:xfrm>
            <a:off x="381000" y="6172200"/>
            <a:ext cx="7886774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marL="347663" lvl="1" indent="-233363" defTabSz="814388">
              <a:lnSpc>
                <a:spcPct val="95000"/>
              </a:lnSpc>
              <a:spcBef>
                <a:spcPct val="35000"/>
              </a:spcBef>
              <a:buClr>
                <a:schemeClr val="accent1"/>
              </a:buClr>
            </a:pPr>
            <a:r>
              <a:rPr lang="ru-RU" sz="2000" dirty="0" smtClean="0">
                <a:latin typeface="+mn-lt"/>
              </a:rPr>
              <a:t>Если ни одно правило </a:t>
            </a:r>
            <a:r>
              <a:rPr lang="en-US" sz="2000" dirty="0" smtClean="0">
                <a:latin typeface="+mn-lt"/>
              </a:rPr>
              <a:t>ACL </a:t>
            </a:r>
            <a:r>
              <a:rPr lang="ru-RU" sz="2000" dirty="0" smtClean="0">
                <a:latin typeface="+mn-lt"/>
              </a:rPr>
              <a:t>не сработало, пакет сбрасывается</a:t>
            </a:r>
            <a:r>
              <a:rPr lang="en-US" sz="2000" dirty="0" smtClean="0">
                <a:latin typeface="+mn-lt"/>
              </a:rPr>
              <a:t>. </a:t>
            </a:r>
            <a:endParaRPr lang="en-US" sz="2000" dirty="0">
              <a:latin typeface="+mn-lt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B22EAE-0484-49C5-A149-A36DB30721C1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pic>
        <p:nvPicPr>
          <p:cNvPr id="6" name="Рисунок 5" descr="Рисунок4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070" y="1066800"/>
            <a:ext cx="7905859" cy="5105399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85" name="Rectangle 17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ru-RU" dirty="0" smtClean="0"/>
              <a:t>Типы </a:t>
            </a:r>
            <a:r>
              <a:rPr lang="en-US" dirty="0" smtClean="0"/>
              <a:t>ACL</a:t>
            </a:r>
            <a:endParaRPr lang="en-US" dirty="0"/>
          </a:p>
        </p:txBody>
      </p:sp>
      <p:sp>
        <p:nvSpPr>
          <p:cNvPr id="365588" name="Rectangle 20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8382000" cy="4525963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US" dirty="0"/>
              <a:t> </a:t>
            </a:r>
            <a:r>
              <a:rPr lang="ru-RU" dirty="0" smtClean="0"/>
              <a:t>Стандартные </a:t>
            </a:r>
            <a:r>
              <a:rPr lang="en-US" dirty="0" smtClean="0"/>
              <a:t>ACL</a:t>
            </a:r>
            <a:endParaRPr lang="en-US" dirty="0"/>
          </a:p>
          <a:p>
            <a:pPr lvl="2"/>
            <a:r>
              <a:rPr lang="ru-RU" dirty="0" smtClean="0"/>
              <a:t>Правила только над адресом источника</a:t>
            </a:r>
            <a:endParaRPr lang="en-US" dirty="0" smtClean="0"/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 </a:t>
            </a:r>
            <a:r>
              <a:rPr lang="ru-RU" dirty="0" smtClean="0"/>
              <a:t>Расширенные </a:t>
            </a:r>
            <a:r>
              <a:rPr lang="en-US" dirty="0" smtClean="0"/>
              <a:t>ACL</a:t>
            </a:r>
          </a:p>
          <a:p>
            <a:pPr lvl="2"/>
            <a:r>
              <a:rPr lang="ru-RU" dirty="0" smtClean="0"/>
              <a:t>Правила как над адресом источника, так и над адресом получателя и портами</a:t>
            </a:r>
          </a:p>
          <a:p>
            <a:pPr lvl="2"/>
            <a:r>
              <a:rPr lang="ru-RU" dirty="0" smtClean="0"/>
              <a:t>Можно использовать для разрешения</a:t>
            </a:r>
            <a:r>
              <a:rPr lang="en-US" dirty="0" smtClean="0"/>
              <a:t>/</a:t>
            </a:r>
            <a:r>
              <a:rPr lang="ru-RU" dirty="0" smtClean="0"/>
              <a:t>запрета отдельных протоколов</a:t>
            </a:r>
            <a:endParaRPr lang="en-US" dirty="0"/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 </a:t>
            </a:r>
            <a:r>
              <a:rPr lang="ru-RU" dirty="0" smtClean="0"/>
              <a:t>Два метода идентификации </a:t>
            </a:r>
            <a:r>
              <a:rPr lang="en-US" dirty="0" smtClean="0"/>
              <a:t>ACL:</a:t>
            </a:r>
            <a:endParaRPr lang="en-US" dirty="0"/>
          </a:p>
          <a:p>
            <a:pPr lvl="2"/>
            <a:r>
              <a:rPr lang="ru-RU" dirty="0" smtClean="0"/>
              <a:t>Через числовой идентификатор (нумерованные </a:t>
            </a:r>
            <a:r>
              <a:rPr lang="en-US" dirty="0" smtClean="0"/>
              <a:t>ACL</a:t>
            </a:r>
            <a:r>
              <a:rPr lang="ru-RU" dirty="0" smtClean="0"/>
              <a:t>)</a:t>
            </a:r>
          </a:p>
          <a:p>
            <a:pPr lvl="2"/>
            <a:r>
              <a:rPr lang="ru-RU" dirty="0" smtClean="0"/>
              <a:t>Через строковый идентификатор (именованные </a:t>
            </a:r>
            <a:r>
              <a:rPr lang="en-US" dirty="0" smtClean="0"/>
              <a:t>ACL</a:t>
            </a:r>
            <a:r>
              <a:rPr lang="ru-RU" dirty="0" smtClean="0"/>
              <a:t>)</a:t>
            </a: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B22EAE-0484-49C5-A149-A36DB30721C1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определить тип </a:t>
            </a:r>
            <a:r>
              <a:rPr lang="en-US" dirty="0" smtClean="0"/>
              <a:t>ACL</a:t>
            </a:r>
            <a:r>
              <a:rPr lang="ru-RU" dirty="0" smtClean="0"/>
              <a:t>?</a:t>
            </a:r>
            <a:endParaRPr lang="en-US" dirty="0"/>
          </a:p>
        </p:txBody>
      </p:sp>
      <p:sp>
        <p:nvSpPr>
          <p:cNvPr id="367624" name="Rectangle 8"/>
          <p:cNvSpPr>
            <a:spLocks noChangeArrowheads="1"/>
          </p:cNvSpPr>
          <p:nvPr/>
        </p:nvSpPr>
        <p:spPr bwMode="auto">
          <a:xfrm>
            <a:off x="152400" y="4114800"/>
            <a:ext cx="8763000" cy="247760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230188" indent="-230188" defTabSz="814388">
              <a:spcBef>
                <a:spcPct val="35000"/>
              </a:spcBef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ru-RU" sz="2000" dirty="0" smtClean="0">
                <a:solidFill>
                  <a:srgbClr val="000000"/>
                </a:solidFill>
                <a:latin typeface="+mn-lt"/>
              </a:rPr>
              <a:t>Тип нумерованного </a:t>
            </a: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ACL</a:t>
            </a:r>
            <a:r>
              <a:rPr lang="ru-RU" sz="2000" dirty="0" smtClean="0">
                <a:solidFill>
                  <a:srgbClr val="000000"/>
                </a:solidFill>
                <a:latin typeface="+mn-lt"/>
              </a:rPr>
              <a:t> определяется неявно через присваиваемый ему идентификатор:</a:t>
            </a:r>
          </a:p>
          <a:p>
            <a:pPr marL="687388" lvl="1" indent="-230188" defTabSz="814388">
              <a:spcBef>
                <a:spcPct val="35000"/>
              </a:spcBef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ru-RU" sz="2000" dirty="0" smtClean="0">
                <a:solidFill>
                  <a:srgbClr val="000000"/>
                </a:solidFill>
                <a:latin typeface="+mn-lt"/>
              </a:rPr>
              <a:t>Использование идентификаторов из диапазона </a:t>
            </a: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[1</a:t>
            </a:r>
            <a:r>
              <a:rPr lang="en-US" sz="2000" dirty="0" smtClean="0">
                <a:solidFill>
                  <a:srgbClr val="000000"/>
                </a:solidFill>
                <a:latin typeface="+mn-lt"/>
                <a:cs typeface="Arial" charset="0"/>
              </a:rPr>
              <a:t>–</a:t>
            </a: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99] </a:t>
            </a:r>
            <a:r>
              <a:rPr lang="ru-RU" sz="2000" dirty="0" smtClean="0">
                <a:solidFill>
                  <a:srgbClr val="000000"/>
                </a:solidFill>
                <a:latin typeface="+mn-lt"/>
              </a:rPr>
              <a:t>и </a:t>
            </a:r>
            <a:br>
              <a:rPr lang="ru-RU" sz="2000" dirty="0" smtClean="0">
                <a:solidFill>
                  <a:srgbClr val="000000"/>
                </a:solidFill>
                <a:latin typeface="+mn-lt"/>
              </a:rPr>
            </a:b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[</a:t>
            </a:r>
            <a:r>
              <a:rPr lang="en-US" sz="2000" dirty="0" smtClean="0">
                <a:solidFill>
                  <a:srgbClr val="000000"/>
                </a:solidFill>
                <a:latin typeface="+mn-lt"/>
                <a:cs typeface="Times New Roman" pitchFamily="18" charset="0"/>
              </a:rPr>
              <a:t>1300</a:t>
            </a:r>
            <a:r>
              <a:rPr lang="en-US" sz="2000" dirty="0" smtClean="0">
                <a:solidFill>
                  <a:srgbClr val="000000"/>
                </a:solidFill>
                <a:latin typeface="+mn-lt"/>
                <a:cs typeface="Arial" charset="0"/>
              </a:rPr>
              <a:t>–</a:t>
            </a:r>
            <a:r>
              <a:rPr lang="en-US" sz="2000" dirty="0" smtClean="0">
                <a:solidFill>
                  <a:srgbClr val="000000"/>
                </a:solidFill>
                <a:latin typeface="+mn-lt"/>
                <a:cs typeface="Times New Roman" pitchFamily="18" charset="0"/>
              </a:rPr>
              <a:t>1999]</a:t>
            </a:r>
            <a:r>
              <a:rPr lang="ru-RU" sz="2000" dirty="0" smtClean="0">
                <a:solidFill>
                  <a:srgbClr val="000000"/>
                </a:solidFill>
                <a:latin typeface="+mn-lt"/>
                <a:cs typeface="Times New Roman" pitchFamily="18" charset="0"/>
              </a:rPr>
              <a:t> приведет к созданию стандартного </a:t>
            </a:r>
            <a:r>
              <a:rPr lang="en-US" sz="2000" dirty="0" smtClean="0">
                <a:solidFill>
                  <a:srgbClr val="000000"/>
                </a:solidFill>
                <a:latin typeface="+mn-lt"/>
                <a:cs typeface="Times New Roman" pitchFamily="18" charset="0"/>
              </a:rPr>
              <a:t>ACL.</a:t>
            </a:r>
            <a:endParaRPr lang="en-US" sz="2000" dirty="0">
              <a:solidFill>
                <a:srgbClr val="000000"/>
              </a:solidFill>
              <a:latin typeface="+mn-lt"/>
            </a:endParaRPr>
          </a:p>
          <a:p>
            <a:pPr marL="687388" lvl="1" indent="-230188" defTabSz="814388">
              <a:spcBef>
                <a:spcPct val="35000"/>
              </a:spcBef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ru-RU" sz="2000" dirty="0" smtClean="0">
                <a:solidFill>
                  <a:srgbClr val="000000"/>
                </a:solidFill>
                <a:latin typeface="+mn-lt"/>
              </a:rPr>
              <a:t>Использование идентификаторов из диапазона </a:t>
            </a: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[1</a:t>
            </a:r>
            <a:r>
              <a:rPr lang="ru-RU" sz="2000" dirty="0" smtClean="0">
                <a:solidFill>
                  <a:srgbClr val="000000"/>
                </a:solidFill>
                <a:latin typeface="+mn-lt"/>
              </a:rPr>
              <a:t>00</a:t>
            </a:r>
            <a:r>
              <a:rPr lang="en-US" sz="2000" dirty="0" smtClean="0">
                <a:solidFill>
                  <a:srgbClr val="000000"/>
                </a:solidFill>
                <a:latin typeface="+mn-lt"/>
                <a:cs typeface="Arial" charset="0"/>
              </a:rPr>
              <a:t>–</a:t>
            </a:r>
            <a:r>
              <a:rPr lang="ru-RU" sz="2000" dirty="0" smtClean="0">
                <a:solidFill>
                  <a:srgbClr val="000000"/>
                </a:solidFill>
                <a:latin typeface="+mn-lt"/>
                <a:cs typeface="Arial" charset="0"/>
              </a:rPr>
              <a:t>1</a:t>
            </a: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99] </a:t>
            </a:r>
            <a:r>
              <a:rPr lang="ru-RU" sz="2000" dirty="0" smtClean="0">
                <a:solidFill>
                  <a:srgbClr val="000000"/>
                </a:solidFill>
                <a:latin typeface="+mn-lt"/>
              </a:rPr>
              <a:t>и </a:t>
            </a: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[</a:t>
            </a:r>
            <a:r>
              <a:rPr lang="ru-RU" sz="2000" dirty="0" smtClean="0">
                <a:solidFill>
                  <a:srgbClr val="000000"/>
                </a:solidFill>
                <a:latin typeface="+mn-lt"/>
              </a:rPr>
              <a:t>20</a:t>
            </a:r>
            <a:r>
              <a:rPr lang="en-US" sz="2000" dirty="0" smtClean="0">
                <a:solidFill>
                  <a:srgbClr val="000000"/>
                </a:solidFill>
                <a:latin typeface="+mn-lt"/>
                <a:cs typeface="Times New Roman" pitchFamily="18" charset="0"/>
              </a:rPr>
              <a:t>00</a:t>
            </a:r>
            <a:r>
              <a:rPr lang="en-US" sz="2000" dirty="0" smtClean="0">
                <a:solidFill>
                  <a:srgbClr val="000000"/>
                </a:solidFill>
                <a:latin typeface="+mn-lt"/>
                <a:cs typeface="Arial" charset="0"/>
              </a:rPr>
              <a:t>–</a:t>
            </a:r>
            <a:r>
              <a:rPr lang="ru-RU" sz="2000" dirty="0" smtClean="0">
                <a:solidFill>
                  <a:srgbClr val="000000"/>
                </a:solidFill>
                <a:latin typeface="+mn-lt"/>
                <a:cs typeface="Times New Roman" pitchFamily="18" charset="0"/>
              </a:rPr>
              <a:t>26</a:t>
            </a:r>
            <a:r>
              <a:rPr lang="en-US" sz="2000" dirty="0" smtClean="0">
                <a:solidFill>
                  <a:srgbClr val="000000"/>
                </a:solidFill>
                <a:latin typeface="+mn-lt"/>
                <a:cs typeface="Times New Roman" pitchFamily="18" charset="0"/>
              </a:rPr>
              <a:t>99]</a:t>
            </a:r>
            <a:r>
              <a:rPr lang="ru-RU" sz="2000" dirty="0" smtClean="0">
                <a:solidFill>
                  <a:srgbClr val="000000"/>
                </a:solidFill>
                <a:latin typeface="+mn-lt"/>
                <a:cs typeface="Times New Roman" pitchFamily="18" charset="0"/>
              </a:rPr>
              <a:t> приведет к созданию расширенного </a:t>
            </a:r>
            <a:r>
              <a:rPr lang="en-US" sz="2000" dirty="0" smtClean="0">
                <a:solidFill>
                  <a:srgbClr val="000000"/>
                </a:solidFill>
                <a:latin typeface="+mn-lt"/>
                <a:cs typeface="Times New Roman" pitchFamily="18" charset="0"/>
              </a:rPr>
              <a:t>ACL.</a:t>
            </a:r>
            <a:endParaRPr lang="en-US" sz="2000" dirty="0" smtClean="0">
              <a:solidFill>
                <a:srgbClr val="000000"/>
              </a:solidFill>
              <a:latin typeface="+mn-lt"/>
            </a:endParaRPr>
          </a:p>
          <a:p>
            <a:pPr marL="230188" indent="-230188" defTabSz="814388">
              <a:spcBef>
                <a:spcPct val="35000"/>
              </a:spcBef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ru-RU" sz="2000" dirty="0" smtClean="0">
                <a:solidFill>
                  <a:srgbClr val="000000"/>
                </a:solidFill>
                <a:latin typeface="+mn-lt"/>
              </a:rPr>
              <a:t>При создании именованного </a:t>
            </a: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ACL</a:t>
            </a:r>
            <a:r>
              <a:rPr lang="ru-RU" sz="2000" dirty="0" smtClean="0">
                <a:solidFill>
                  <a:srgbClr val="000000"/>
                </a:solidFill>
                <a:latin typeface="+mn-lt"/>
              </a:rPr>
              <a:t> его тип задается явно</a:t>
            </a:r>
            <a:endParaRPr lang="en-US" sz="20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BC34A-149F-400D-9017-8E9E35A07987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pic>
        <p:nvPicPr>
          <p:cNvPr id="6" name="Рисунок 5" descr="Рисунок5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1219200"/>
            <a:ext cx="8366387" cy="28194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Правила настройки </a:t>
            </a:r>
            <a:r>
              <a:rPr lang="en-US" dirty="0" smtClean="0"/>
              <a:t>ACL</a:t>
            </a:r>
            <a:endParaRPr lang="en-US" dirty="0"/>
          </a:p>
        </p:txBody>
      </p:sp>
      <p:sp>
        <p:nvSpPr>
          <p:cNvPr id="31437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686800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300" dirty="0" smtClean="0"/>
              <a:t>Разрешается только один </a:t>
            </a:r>
            <a:r>
              <a:rPr lang="en-US" sz="2300" dirty="0" smtClean="0"/>
              <a:t>ACL </a:t>
            </a:r>
            <a:r>
              <a:rPr lang="ru-RU" sz="2300" dirty="0" smtClean="0"/>
              <a:t> для каждого направления на заданном логическом интерфейсе</a:t>
            </a:r>
          </a:p>
          <a:p>
            <a:pPr>
              <a:lnSpc>
                <a:spcPct val="90000"/>
              </a:lnSpc>
            </a:pPr>
            <a:r>
              <a:rPr lang="ru-RU" sz="2300" dirty="0" smtClean="0"/>
              <a:t>Правила </a:t>
            </a:r>
            <a:r>
              <a:rPr lang="en-US" sz="2300" dirty="0" smtClean="0"/>
              <a:t>ACL </a:t>
            </a:r>
            <a:r>
              <a:rPr lang="ru-RU" sz="2300" dirty="0" smtClean="0"/>
              <a:t>проверяются сверху вниз до первого совпадения. Значит, самые специфичные правила должны  быть в списках как можно выше, самые общие - как можно ниже</a:t>
            </a:r>
          </a:p>
          <a:p>
            <a:pPr>
              <a:lnSpc>
                <a:spcPct val="90000"/>
              </a:lnSpc>
            </a:pPr>
            <a:r>
              <a:rPr lang="ru-RU" sz="2300" dirty="0" smtClean="0"/>
              <a:t>В любой </a:t>
            </a:r>
            <a:r>
              <a:rPr lang="en-US" sz="2300" dirty="0" smtClean="0"/>
              <a:t>ACL </a:t>
            </a:r>
            <a:r>
              <a:rPr lang="ru-RU" sz="2300" dirty="0" smtClean="0"/>
              <a:t>в конец всегда добавляется правило «</a:t>
            </a:r>
            <a:r>
              <a:rPr lang="en-US" sz="2300" dirty="0" smtClean="0"/>
              <a:t>deny all</a:t>
            </a:r>
            <a:r>
              <a:rPr lang="ru-RU" sz="2300" dirty="0" smtClean="0"/>
              <a:t>», таким образом, каждый </a:t>
            </a:r>
            <a:r>
              <a:rPr lang="en-US" sz="2300" dirty="0" smtClean="0"/>
              <a:t>ACL </a:t>
            </a:r>
            <a:r>
              <a:rPr lang="ru-RU" sz="2300" dirty="0" smtClean="0"/>
              <a:t>должен иметь хотя бы одно правило «</a:t>
            </a:r>
            <a:r>
              <a:rPr lang="en-US" sz="2300" dirty="0" smtClean="0"/>
              <a:t>permit</a:t>
            </a:r>
            <a:r>
              <a:rPr lang="ru-RU" sz="2300" dirty="0" smtClean="0"/>
              <a:t>»</a:t>
            </a:r>
          </a:p>
          <a:p>
            <a:pPr>
              <a:lnSpc>
                <a:spcPct val="90000"/>
              </a:lnSpc>
            </a:pPr>
            <a:r>
              <a:rPr lang="en-US" sz="2300" dirty="0" smtClean="0"/>
              <a:t>ACL </a:t>
            </a:r>
            <a:r>
              <a:rPr lang="ru-RU" sz="2300" dirty="0" smtClean="0"/>
              <a:t>создаются глобально. Однако </a:t>
            </a:r>
            <a:r>
              <a:rPr lang="en-US" sz="2300" dirty="0" smtClean="0"/>
              <a:t>ACL </a:t>
            </a:r>
            <a:r>
              <a:rPr lang="ru-RU" sz="2300" dirty="0" smtClean="0"/>
              <a:t>не будет работать до тех пор, пока его не привяжут к определенному интерфейсу в определенном направлении</a:t>
            </a:r>
            <a:endParaRPr lang="en-US" sz="2300" dirty="0" smtClean="0"/>
          </a:p>
          <a:p>
            <a:pPr>
              <a:lnSpc>
                <a:spcPct val="90000"/>
              </a:lnSpc>
            </a:pPr>
            <a:r>
              <a:rPr lang="ru-RU" sz="2300" dirty="0" smtClean="0"/>
              <a:t>Целесообразно размещать стандартные </a:t>
            </a:r>
            <a:r>
              <a:rPr lang="en-US" sz="2300" dirty="0" smtClean="0"/>
              <a:t>ACL </a:t>
            </a:r>
            <a:r>
              <a:rPr lang="ru-RU" sz="2300" dirty="0" smtClean="0"/>
              <a:t>как можно ближе к получателю, а расширенные – к источнику</a:t>
            </a:r>
            <a:endParaRPr lang="en-US" sz="23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B22EAE-0484-49C5-A149-A36DB30721C1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Динамические </a:t>
            </a:r>
            <a:r>
              <a:rPr lang="en-US" dirty="0" smtClean="0"/>
              <a:t>ACL</a:t>
            </a:r>
            <a:endParaRPr lang="en-US" dirty="0"/>
          </a:p>
        </p:txBody>
      </p:sp>
      <p:sp>
        <p:nvSpPr>
          <p:cNvPr id="381958" name="Rectangle 6"/>
          <p:cNvSpPr>
            <a:spLocks noChangeArrowheads="1"/>
          </p:cNvSpPr>
          <p:nvPr/>
        </p:nvSpPr>
        <p:spPr bwMode="auto">
          <a:xfrm>
            <a:off x="696913" y="5359400"/>
            <a:ext cx="7989887" cy="9233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defTabSz="814388">
              <a:spcBef>
                <a:spcPct val="35000"/>
              </a:spcBef>
              <a:buClr>
                <a:schemeClr val="accent1"/>
              </a:buClr>
              <a:buSzPct val="100000"/>
              <a:buFont typeface="Arial" charset="0"/>
              <a:buNone/>
            </a:pPr>
            <a:r>
              <a:rPr lang="ru-RU" sz="2000" dirty="0" smtClean="0">
                <a:solidFill>
                  <a:srgbClr val="000000"/>
                </a:solidFill>
                <a:latin typeface="+mn-lt"/>
              </a:rPr>
              <a:t>Динамические </a:t>
            </a: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ACL </a:t>
            </a:r>
            <a:r>
              <a:rPr lang="en-US" sz="2000" dirty="0">
                <a:solidFill>
                  <a:srgbClr val="000000"/>
                </a:solidFill>
                <a:latin typeface="+mn-lt"/>
              </a:rPr>
              <a:t>(lock-and-key)</a:t>
            </a:r>
            <a:r>
              <a:rPr lang="en-US" sz="2000" dirty="0">
                <a:solidFill>
                  <a:srgbClr val="000000"/>
                </a:solidFill>
                <a:latin typeface="+mn-lt"/>
                <a:cs typeface="Arial" charset="0"/>
              </a:rPr>
              <a:t>: </a:t>
            </a:r>
            <a:r>
              <a:rPr lang="ru-RU" sz="2000" dirty="0" smtClean="0">
                <a:solidFill>
                  <a:srgbClr val="000000"/>
                </a:solidFill>
                <a:latin typeface="+mn-lt"/>
                <a:cs typeface="Arial" charset="0"/>
              </a:rPr>
              <a:t>Трафик пользователя будет блокироваться </a:t>
            </a:r>
            <a:r>
              <a:rPr lang="ru-RU" sz="2000" dirty="0" err="1" smtClean="0">
                <a:solidFill>
                  <a:srgbClr val="000000"/>
                </a:solidFill>
                <a:latin typeface="+mn-lt"/>
                <a:cs typeface="Arial" charset="0"/>
              </a:rPr>
              <a:t>маршрутизатором</a:t>
            </a:r>
            <a:r>
              <a:rPr lang="ru-RU" sz="2000" dirty="0" smtClean="0">
                <a:solidFill>
                  <a:srgbClr val="000000"/>
                </a:solidFill>
                <a:latin typeface="+mn-lt"/>
                <a:cs typeface="Arial" charset="0"/>
              </a:rPr>
              <a:t> до тех пор, пока пользователь не пройдет успешную аутентификацию на устройстве по </a:t>
            </a:r>
            <a:r>
              <a:rPr lang="en-US" sz="2000" dirty="0" smtClean="0">
                <a:solidFill>
                  <a:srgbClr val="000000"/>
                </a:solidFill>
                <a:latin typeface="+mn-lt"/>
                <a:cs typeface="Arial" charset="0"/>
              </a:rPr>
              <a:t>telnet</a:t>
            </a:r>
            <a:endParaRPr lang="ru-RU" sz="2000" dirty="0" smtClean="0">
              <a:solidFill>
                <a:srgbClr val="000000"/>
              </a:solidFill>
              <a:latin typeface="+mn-lt"/>
              <a:cs typeface="Arial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BC34A-149F-400D-9017-8E9E35A07987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pic>
        <p:nvPicPr>
          <p:cNvPr id="6" name="Рисунок 5" descr="Рисунок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" y="1447800"/>
            <a:ext cx="7741983" cy="3429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Рефлексивные </a:t>
            </a:r>
            <a:r>
              <a:rPr lang="en-US" dirty="0" smtClean="0"/>
              <a:t>ACL</a:t>
            </a:r>
            <a:endParaRPr lang="en-US" dirty="0"/>
          </a:p>
        </p:txBody>
      </p:sp>
      <p:sp>
        <p:nvSpPr>
          <p:cNvPr id="386054" name="Rectangle 6"/>
          <p:cNvSpPr>
            <a:spLocks noChangeArrowheads="1"/>
          </p:cNvSpPr>
          <p:nvPr/>
        </p:nvSpPr>
        <p:spPr bwMode="auto">
          <a:xfrm>
            <a:off x="228600" y="5486401"/>
            <a:ext cx="8686800" cy="98488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defTabSz="814388">
              <a:lnSpc>
                <a:spcPct val="95000"/>
              </a:lnSpc>
              <a:spcBef>
                <a:spcPct val="35000"/>
              </a:spcBef>
              <a:buClr>
                <a:schemeClr val="accent1"/>
              </a:buClr>
              <a:buSzPct val="100000"/>
              <a:buFont typeface="Arial" charset="0"/>
              <a:buNone/>
            </a:pPr>
            <a:r>
              <a:rPr lang="ru-RU" sz="2000" dirty="0" smtClean="0">
                <a:solidFill>
                  <a:srgbClr val="000000"/>
                </a:solidFill>
                <a:latin typeface="+mn-lt"/>
              </a:rPr>
              <a:t>Рефлексивные </a:t>
            </a: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ACL</a:t>
            </a:r>
            <a:r>
              <a:rPr lang="en-US" sz="2000" dirty="0" smtClean="0">
                <a:solidFill>
                  <a:srgbClr val="000000"/>
                </a:solidFill>
                <a:latin typeface="+mn-lt"/>
                <a:cs typeface="Arial" charset="0"/>
              </a:rPr>
              <a:t>: </a:t>
            </a:r>
            <a:r>
              <a:rPr lang="ru-RU" sz="2000" dirty="0" smtClean="0">
                <a:solidFill>
                  <a:srgbClr val="000000"/>
                </a:solidFill>
                <a:latin typeface="+mn-lt"/>
              </a:rPr>
              <a:t>входящий трафик на интерфейсе разрешается только, если он является обратным в установленной </a:t>
            </a: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TCP-</a:t>
            </a:r>
            <a:r>
              <a:rPr lang="ru-RU" sz="2000" dirty="0" smtClean="0">
                <a:solidFill>
                  <a:srgbClr val="000000"/>
                </a:solidFill>
                <a:latin typeface="+mn-lt"/>
              </a:rPr>
              <a:t>сессии.</a:t>
            </a:r>
          </a:p>
          <a:p>
            <a:pPr defTabSz="814388">
              <a:lnSpc>
                <a:spcPct val="95000"/>
              </a:lnSpc>
              <a:spcBef>
                <a:spcPct val="35000"/>
              </a:spcBef>
              <a:buClr>
                <a:schemeClr val="accent1"/>
              </a:buClr>
              <a:buSzPct val="100000"/>
              <a:buFont typeface="Arial" charset="0"/>
              <a:buNone/>
            </a:pPr>
            <a:endParaRPr lang="en-US" sz="20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BC34A-149F-400D-9017-8E9E35A07987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pic>
        <p:nvPicPr>
          <p:cNvPr id="6" name="Рисунок 5" descr="Рисунок7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473" y="1219200"/>
            <a:ext cx="8773054" cy="39259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ACL</a:t>
            </a:r>
            <a:r>
              <a:rPr lang="ru-RU" dirty="0" smtClean="0"/>
              <a:t> с учетом времени</a:t>
            </a:r>
            <a:endParaRPr lang="en-US" dirty="0"/>
          </a:p>
        </p:txBody>
      </p:sp>
      <p:sp>
        <p:nvSpPr>
          <p:cNvPr id="388102" name="Rectangle 6"/>
          <p:cNvSpPr>
            <a:spLocks noChangeArrowheads="1"/>
          </p:cNvSpPr>
          <p:nvPr/>
        </p:nvSpPr>
        <p:spPr bwMode="auto">
          <a:xfrm>
            <a:off x="228601" y="5486400"/>
            <a:ext cx="8534400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defTabSz="814388">
              <a:lnSpc>
                <a:spcPct val="95000"/>
              </a:lnSpc>
              <a:spcBef>
                <a:spcPct val="35000"/>
              </a:spcBef>
              <a:buClr>
                <a:schemeClr val="accent1"/>
              </a:buClr>
              <a:buSzPct val="100000"/>
              <a:buFont typeface="Arial" charset="0"/>
              <a:buNone/>
            </a:pP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ACL</a:t>
            </a:r>
            <a:r>
              <a:rPr lang="ru-RU" sz="2000" dirty="0" smtClean="0">
                <a:solidFill>
                  <a:srgbClr val="000000"/>
                </a:solidFill>
                <a:latin typeface="+mn-lt"/>
              </a:rPr>
              <a:t> с временем позволяют применять определенные правила только в конкретные часы и</a:t>
            </a: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/</a:t>
            </a:r>
            <a:r>
              <a:rPr lang="ru-RU" sz="2000" dirty="0" smtClean="0">
                <a:solidFill>
                  <a:srgbClr val="000000"/>
                </a:solidFill>
                <a:latin typeface="+mn-lt"/>
              </a:rPr>
              <a:t>или дни недели</a:t>
            </a:r>
            <a:endParaRPr lang="en-US" sz="20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BC34A-149F-400D-9017-8E9E35A07987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pic>
        <p:nvPicPr>
          <p:cNvPr id="6" name="Рисунок 5" descr="Рисунок8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049" y="1219200"/>
            <a:ext cx="8409901" cy="374953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Маски для задания правил </a:t>
            </a:r>
            <a:r>
              <a:rPr lang="en-US" sz="3200" dirty="0" smtClean="0"/>
              <a:t>ACL</a:t>
            </a:r>
            <a:endParaRPr lang="en-US" sz="3000" dirty="0"/>
          </a:p>
        </p:txBody>
      </p:sp>
      <p:sp>
        <p:nvSpPr>
          <p:cNvPr id="396294" name="Rectangle 6"/>
          <p:cNvSpPr>
            <a:spLocks noChangeArrowheads="1"/>
          </p:cNvSpPr>
          <p:nvPr/>
        </p:nvSpPr>
        <p:spPr bwMode="auto">
          <a:xfrm>
            <a:off x="655638" y="5583238"/>
            <a:ext cx="6323847" cy="6924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marL="342900" lvl="1" indent="-228600" defTabSz="814388">
              <a:lnSpc>
                <a:spcPct val="95000"/>
              </a:lnSpc>
              <a:spcBef>
                <a:spcPct val="35000"/>
              </a:spcBef>
              <a:buClr>
                <a:srgbClr val="0183B7"/>
              </a:buClr>
              <a:buFont typeface="Wingdings" pitchFamily="2" charset="2"/>
              <a:buChar char="§"/>
            </a:pPr>
            <a:r>
              <a:rPr lang="en-US" sz="2000" dirty="0">
                <a:solidFill>
                  <a:srgbClr val="000000"/>
                </a:solidFill>
                <a:latin typeface="+mn-lt"/>
              </a:rPr>
              <a:t>0 </a:t>
            </a:r>
            <a:r>
              <a:rPr lang="ru-RU" sz="2000" dirty="0" smtClean="0">
                <a:solidFill>
                  <a:srgbClr val="000000"/>
                </a:solidFill>
                <a:latin typeface="+mn-lt"/>
              </a:rPr>
              <a:t>означает значимый бит в позиции </a:t>
            </a: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IP </a:t>
            </a:r>
            <a:r>
              <a:rPr lang="ru-RU" sz="2000" dirty="0" smtClean="0">
                <a:solidFill>
                  <a:srgbClr val="000000"/>
                </a:solidFill>
                <a:latin typeface="+mn-lt"/>
              </a:rPr>
              <a:t>адреса</a:t>
            </a:r>
            <a:endParaRPr lang="en-US" sz="2000" dirty="0">
              <a:solidFill>
                <a:srgbClr val="000000"/>
              </a:solidFill>
              <a:latin typeface="+mn-lt"/>
            </a:endParaRPr>
          </a:p>
          <a:p>
            <a:pPr marL="342900" lvl="1" indent="-228600" defTabSz="814388">
              <a:lnSpc>
                <a:spcPct val="95000"/>
              </a:lnSpc>
              <a:spcBef>
                <a:spcPct val="35000"/>
              </a:spcBef>
              <a:buClr>
                <a:srgbClr val="0183B7"/>
              </a:buClr>
              <a:buFont typeface="Wingdings" pitchFamily="2" charset="2"/>
              <a:buChar char="§"/>
            </a:pPr>
            <a:r>
              <a:rPr lang="en-US" sz="2000" dirty="0">
                <a:solidFill>
                  <a:srgbClr val="000000"/>
                </a:solidFill>
                <a:latin typeface="+mn-lt"/>
              </a:rPr>
              <a:t>1 </a:t>
            </a:r>
            <a:r>
              <a:rPr lang="ru-RU" sz="2000" dirty="0" smtClean="0">
                <a:solidFill>
                  <a:srgbClr val="000000"/>
                </a:solidFill>
                <a:latin typeface="+mn-lt"/>
              </a:rPr>
              <a:t>означает незначимый бит в позиции </a:t>
            </a: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IP </a:t>
            </a:r>
            <a:r>
              <a:rPr lang="ru-RU" sz="2000" dirty="0" smtClean="0">
                <a:solidFill>
                  <a:srgbClr val="000000"/>
                </a:solidFill>
                <a:latin typeface="+mn-lt"/>
              </a:rPr>
              <a:t>адреса</a:t>
            </a:r>
            <a:endParaRPr lang="en-US" sz="20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BC34A-149F-400D-9017-8E9E35A07987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pic>
        <p:nvPicPr>
          <p:cNvPr id="6" name="Рисунок 5" descr="Рисунок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1142999"/>
            <a:ext cx="7518521" cy="4325583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Rectangle 2"/>
          <p:cNvSpPr>
            <a:spLocks noChangeArrowheads="1"/>
          </p:cNvSpPr>
          <p:nvPr/>
        </p:nvSpPr>
        <p:spPr bwMode="auto">
          <a:xfrm>
            <a:off x="762000" y="1600200"/>
            <a:ext cx="7713650" cy="324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marL="231775" indent="-231775" algn="ctr" defTabSz="1028700">
              <a:lnSpc>
                <a:spcPts val="2700"/>
              </a:lnSpc>
              <a:buClr>
                <a:schemeClr val="folHlink"/>
              </a:buClr>
              <a:tabLst>
                <a:tab pos="514350" algn="l"/>
                <a:tab pos="1028700" algn="l"/>
                <a:tab pos="1543050" algn="l"/>
              </a:tabLst>
            </a:pPr>
            <a:r>
              <a:rPr lang="ru-RU" sz="2000" dirty="0" smtClean="0">
                <a:solidFill>
                  <a:srgbClr val="000000"/>
                </a:solidFill>
                <a:latin typeface="+mn-lt"/>
              </a:rPr>
              <a:t>Маска для диапазона адресов </a:t>
            </a: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172.30.</a:t>
            </a:r>
            <a:r>
              <a:rPr lang="en-US" sz="2000" dirty="0" smtClean="0">
                <a:solidFill>
                  <a:schemeClr val="accent2"/>
                </a:solidFill>
                <a:latin typeface="+mn-lt"/>
              </a:rPr>
              <a:t>16</a:t>
            </a: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.0/24 </a:t>
            </a:r>
            <a:r>
              <a:rPr lang="ru-RU" sz="2000" dirty="0" smtClean="0">
                <a:solidFill>
                  <a:srgbClr val="000000"/>
                </a:solidFill>
                <a:latin typeface="+mn-lt"/>
              </a:rPr>
              <a:t>- </a:t>
            </a: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172.30.</a:t>
            </a:r>
            <a:r>
              <a:rPr lang="en-US" sz="2000" dirty="0" smtClean="0">
                <a:solidFill>
                  <a:schemeClr val="accent2"/>
                </a:solidFill>
                <a:latin typeface="+mn-lt"/>
              </a:rPr>
              <a:t>31</a:t>
            </a: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.0/24</a:t>
            </a:r>
            <a:r>
              <a:rPr lang="en-US" sz="2000" dirty="0">
                <a:solidFill>
                  <a:srgbClr val="000000"/>
                </a:solidFill>
                <a:latin typeface="+mn-lt"/>
              </a:rPr>
              <a:t>.</a:t>
            </a:r>
          </a:p>
        </p:txBody>
      </p:sp>
      <p:sp>
        <p:nvSpPr>
          <p:cNvPr id="3287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Маски для задания правил </a:t>
            </a:r>
            <a:r>
              <a:rPr lang="en-US" dirty="0" smtClean="0"/>
              <a:t>ACL</a:t>
            </a:r>
            <a:r>
              <a:rPr lang="ru-RU" dirty="0" smtClean="0"/>
              <a:t>, пример</a:t>
            </a:r>
            <a:endParaRPr lang="en-US" dirty="0"/>
          </a:p>
        </p:txBody>
      </p:sp>
      <p:sp>
        <p:nvSpPr>
          <p:cNvPr id="328713" name="Rectangle 9"/>
          <p:cNvSpPr>
            <a:spLocks noChangeArrowheads="1"/>
          </p:cNvSpPr>
          <p:nvPr/>
        </p:nvSpPr>
        <p:spPr bwMode="auto">
          <a:xfrm>
            <a:off x="3200400" y="2133600"/>
            <a:ext cx="2707472" cy="6232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defTabSz="814388">
              <a:lnSpc>
                <a:spcPct val="95000"/>
              </a:lnSpc>
              <a:spcBef>
                <a:spcPct val="35000"/>
              </a:spcBef>
              <a:buClr>
                <a:schemeClr val="accent1"/>
              </a:buClr>
              <a:buSzPct val="100000"/>
              <a:buFont typeface="Wingdings" pitchFamily="2" charset="2"/>
              <a:buNone/>
            </a:pPr>
            <a:r>
              <a:rPr lang="ru-RU" dirty="0" smtClean="0">
                <a:solidFill>
                  <a:srgbClr val="000000"/>
                </a:solidFill>
                <a:latin typeface="+mn-lt"/>
              </a:rPr>
              <a:t>маска будет следующей</a:t>
            </a:r>
            <a:endParaRPr lang="en-US" dirty="0">
              <a:solidFill>
                <a:srgbClr val="000000"/>
              </a:solidFill>
              <a:latin typeface="+mn-lt"/>
            </a:endParaRPr>
          </a:p>
          <a:p>
            <a:pPr algn="ctr" defTabSz="814388">
              <a:lnSpc>
                <a:spcPct val="95000"/>
              </a:lnSpc>
              <a:spcBef>
                <a:spcPct val="35000"/>
              </a:spcBef>
              <a:buClr>
                <a:schemeClr val="accent1"/>
              </a:buClr>
              <a:buSzPct val="100000"/>
              <a:buFont typeface="Arial" charset="0"/>
              <a:buNone/>
            </a:pPr>
            <a:r>
              <a:rPr lang="en-US" dirty="0">
                <a:solidFill>
                  <a:schemeClr val="accent2"/>
                </a:solidFill>
                <a:latin typeface="+mn-lt"/>
              </a:rPr>
              <a:t>172.30.16.0  0.0.15.255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BC34A-149F-400D-9017-8E9E35A07987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pic>
        <p:nvPicPr>
          <p:cNvPr id="7" name="Рисунок 6" descr="Рисунок10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964" y="2590800"/>
            <a:ext cx="8098972" cy="36576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3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28600" y="1828800"/>
            <a:ext cx="3810000" cy="1717393"/>
          </a:xfrm>
          <a:noFill/>
          <a:ln/>
        </p:spPr>
        <p:txBody>
          <a:bodyPr wrap="square" lIns="0" tIns="0" rIns="0" bIns="0">
            <a:spAutoFit/>
          </a:bodyPr>
          <a:lstStyle/>
          <a:p>
            <a:pPr marL="233363" indent="-233363">
              <a:buFont typeface="Wingdings" pitchFamily="2" charset="2"/>
              <a:buChar char="§"/>
            </a:pPr>
            <a:r>
              <a:rPr lang="en-US" sz="1800" dirty="0">
                <a:solidFill>
                  <a:schemeClr val="accent2"/>
                </a:solidFill>
              </a:rPr>
              <a:t>172.30.16.29 0.0.0.0</a:t>
            </a:r>
            <a:r>
              <a:rPr lang="en-US" sz="1800" dirty="0"/>
              <a:t> </a:t>
            </a:r>
            <a:r>
              <a:rPr lang="ru-RU" sz="1800" dirty="0" smtClean="0"/>
              <a:t>– значимыми являются все биты адреса</a:t>
            </a:r>
            <a:endParaRPr lang="en-US" sz="1800" dirty="0"/>
          </a:p>
          <a:p>
            <a:pPr marL="233363" indent="-233363">
              <a:buFont typeface="Wingdings" pitchFamily="2" charset="2"/>
              <a:buChar char="§"/>
            </a:pPr>
            <a:r>
              <a:rPr lang="ru-RU" sz="1800" dirty="0" smtClean="0"/>
              <a:t>Для сокращенной записи можно использовать слово</a:t>
            </a:r>
            <a:r>
              <a:rPr lang="en-US" sz="1800" dirty="0" smtClean="0"/>
              <a:t> </a:t>
            </a:r>
            <a:r>
              <a:rPr lang="en-US" sz="1800" b="1" dirty="0"/>
              <a:t>host</a:t>
            </a:r>
            <a:r>
              <a:rPr lang="en-US" sz="1800" dirty="0"/>
              <a:t> </a:t>
            </a:r>
            <a:br>
              <a:rPr lang="en-US" sz="1800" dirty="0"/>
            </a:br>
            <a:r>
              <a:rPr lang="en-US" sz="1800" dirty="0">
                <a:solidFill>
                  <a:schemeClr val="accent2"/>
                </a:solidFill>
              </a:rPr>
              <a:t>(host 172.30.16.29)</a:t>
            </a:r>
            <a:endParaRPr lang="en-US" sz="1800" dirty="0"/>
          </a:p>
        </p:txBody>
      </p:sp>
      <p:sp>
        <p:nvSpPr>
          <p:cNvPr id="3983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Маски для задания правил </a:t>
            </a:r>
            <a:r>
              <a:rPr lang="en-US" dirty="0" smtClean="0"/>
              <a:t>ACL</a:t>
            </a:r>
            <a:r>
              <a:rPr lang="ru-RU" dirty="0" smtClean="0"/>
              <a:t>, сокращения</a:t>
            </a:r>
            <a:endParaRPr lang="en-US" dirty="0"/>
          </a:p>
        </p:txBody>
      </p:sp>
      <p:sp>
        <p:nvSpPr>
          <p:cNvPr id="398341" name="Rectangle 5"/>
          <p:cNvSpPr>
            <a:spLocks noChangeArrowheads="1"/>
          </p:cNvSpPr>
          <p:nvPr/>
        </p:nvSpPr>
        <p:spPr bwMode="auto">
          <a:xfrm>
            <a:off x="228600" y="4572000"/>
            <a:ext cx="3733800" cy="1412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233363" indent="-233363" defTabSz="1028700">
              <a:lnSpc>
                <a:spcPct val="95000"/>
              </a:lnSpc>
              <a:spcBef>
                <a:spcPct val="350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dirty="0">
                <a:solidFill>
                  <a:srgbClr val="000000"/>
                </a:solidFill>
              </a:rPr>
              <a:t>0.0.0.0 255.255.255.255 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ru-RU" dirty="0" smtClean="0">
                <a:solidFill>
                  <a:srgbClr val="000000"/>
                </a:solidFill>
              </a:rPr>
              <a:t>все биты адреса являются незначимыми</a:t>
            </a:r>
            <a:endParaRPr lang="en-US" dirty="0">
              <a:solidFill>
                <a:schemeClr val="accent2"/>
              </a:solidFill>
            </a:endParaRPr>
          </a:p>
          <a:p>
            <a:pPr marL="233363" indent="-233363" defTabSz="1028700">
              <a:lnSpc>
                <a:spcPct val="95000"/>
              </a:lnSpc>
              <a:spcBef>
                <a:spcPct val="350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dirty="0" smtClean="0"/>
              <a:t>Для сокращенной записи можно использовать слово</a:t>
            </a:r>
            <a:r>
              <a:rPr lang="en-US" dirty="0" smtClean="0"/>
              <a:t> </a:t>
            </a:r>
            <a:r>
              <a:rPr lang="en-US" b="1" dirty="0" smtClean="0"/>
              <a:t>any</a:t>
            </a:r>
            <a:endParaRPr lang="en-US" dirty="0">
              <a:solidFill>
                <a:srgbClr val="000066"/>
              </a:solidFill>
            </a:endParaRPr>
          </a:p>
        </p:txBody>
      </p:sp>
      <p:sp>
        <p:nvSpPr>
          <p:cNvPr id="398342" name="Line 6"/>
          <p:cNvSpPr>
            <a:spLocks noChangeShapeType="1"/>
          </p:cNvSpPr>
          <p:nvPr/>
        </p:nvSpPr>
        <p:spPr bwMode="auto">
          <a:xfrm>
            <a:off x="762000" y="4114800"/>
            <a:ext cx="76962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 lIns="73019" tIns="36509" rIns="73019" bIns="36509">
            <a:spAutoFit/>
          </a:bodyPr>
          <a:lstStyle/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BC34A-149F-400D-9017-8E9E35A07987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pic>
        <p:nvPicPr>
          <p:cNvPr id="9" name="Рисунок 8" descr="Рисунок11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8600" y="1676400"/>
            <a:ext cx="4852040" cy="4279039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641351" y="5210175"/>
            <a:ext cx="7893050" cy="872547"/>
          </a:xfrm>
          <a:noFill/>
          <a:ln/>
        </p:spPr>
        <p:txBody>
          <a:bodyPr wrap="square" lIns="0" tIns="0" rIns="0" bIns="0">
            <a:spAutoFit/>
          </a:bodyPr>
          <a:lstStyle/>
          <a:p>
            <a:pPr marL="257175" indent="-257175" defTabSz="1028700">
              <a:lnSpc>
                <a:spcPct val="95000"/>
              </a:lnSpc>
              <a:spcBef>
                <a:spcPct val="350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sz="1800" dirty="0" smtClean="0">
                <a:solidFill>
                  <a:srgbClr val="000000"/>
                </a:solidFill>
              </a:rPr>
              <a:t>Связывает </a:t>
            </a:r>
            <a:r>
              <a:rPr lang="en-US" sz="1800" dirty="0" smtClean="0">
                <a:solidFill>
                  <a:srgbClr val="000000"/>
                </a:solidFill>
              </a:rPr>
              <a:t>ACL </a:t>
            </a:r>
            <a:r>
              <a:rPr lang="ru-RU" sz="1800" dirty="0" smtClean="0">
                <a:solidFill>
                  <a:srgbClr val="000000"/>
                </a:solidFill>
              </a:rPr>
              <a:t>с конкретным интерфейсом</a:t>
            </a:r>
            <a:endParaRPr lang="en-US" sz="1800" dirty="0" smtClean="0">
              <a:solidFill>
                <a:srgbClr val="000000"/>
              </a:solidFill>
            </a:endParaRPr>
          </a:p>
          <a:p>
            <a:pPr marL="233363" indent="-233363">
              <a:buFont typeface="Wingdings" pitchFamily="2" charset="2"/>
              <a:buChar char="§"/>
            </a:pPr>
            <a:r>
              <a:rPr lang="ru-RU" sz="1800" dirty="0" smtClean="0"/>
              <a:t>Команда </a:t>
            </a:r>
            <a:r>
              <a:rPr lang="en-US" sz="1800" b="1" dirty="0" smtClean="0"/>
              <a:t>no </a:t>
            </a:r>
            <a:r>
              <a:rPr lang="en-US" sz="1800" b="1" dirty="0" err="1"/>
              <a:t>ip</a:t>
            </a:r>
            <a:r>
              <a:rPr lang="en-US" sz="1800" b="1" dirty="0"/>
              <a:t> access-group </a:t>
            </a:r>
            <a:r>
              <a:rPr lang="en-US" sz="1800" b="1" i="1" dirty="0"/>
              <a:t>access-list-number </a:t>
            </a:r>
            <a:r>
              <a:rPr lang="en-US" sz="1800" b="1" dirty="0"/>
              <a:t>{in | out}</a:t>
            </a:r>
            <a:r>
              <a:rPr lang="en-US" sz="1800" dirty="0"/>
              <a:t> </a:t>
            </a:r>
            <a:r>
              <a:rPr lang="ru-RU" sz="1800" dirty="0" smtClean="0"/>
              <a:t>удаляет </a:t>
            </a:r>
            <a:r>
              <a:rPr lang="en-US" sz="1800" dirty="0" smtClean="0"/>
              <a:t>ACL </a:t>
            </a:r>
            <a:r>
              <a:rPr lang="ru-RU" sz="1800" dirty="0" smtClean="0"/>
              <a:t>с интерфейса</a:t>
            </a:r>
            <a:r>
              <a:rPr lang="en-US" sz="1800" dirty="0" smtClean="0"/>
              <a:t>.</a:t>
            </a:r>
            <a:endParaRPr lang="en-US" sz="1800" b="1" i="1" dirty="0"/>
          </a:p>
        </p:txBody>
      </p:sp>
      <p:sp>
        <p:nvSpPr>
          <p:cNvPr id="336900" name="Rectangle 4"/>
          <p:cNvSpPr>
            <a:spLocks noChangeArrowheads="1"/>
          </p:cNvSpPr>
          <p:nvPr/>
        </p:nvSpPr>
        <p:spPr bwMode="auto">
          <a:xfrm>
            <a:off x="641350" y="4775200"/>
            <a:ext cx="7861300" cy="3810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1028700">
              <a:lnSpc>
                <a:spcPct val="95000"/>
              </a:lnSpc>
              <a:spcBef>
                <a:spcPct val="35000"/>
              </a:spcBef>
              <a:tabLst>
                <a:tab pos="514350" algn="l"/>
                <a:tab pos="1028700" algn="l"/>
                <a:tab pos="1543050" algn="l"/>
              </a:tabLst>
            </a:pPr>
            <a:r>
              <a:rPr lang="en-US" b="1">
                <a:solidFill>
                  <a:srgbClr val="000000"/>
                </a:solidFill>
                <a:latin typeface="Courier New" pitchFamily="49" charset="0"/>
              </a:rPr>
              <a:t>ip access-group </a:t>
            </a:r>
            <a:r>
              <a:rPr lang="en-US" b="1" i="1">
                <a:solidFill>
                  <a:srgbClr val="000000"/>
                </a:solidFill>
                <a:latin typeface="Courier New" pitchFamily="49" charset="0"/>
              </a:rPr>
              <a:t>access-list-number  </a:t>
            </a:r>
            <a:r>
              <a:rPr lang="en-US" b="1">
                <a:solidFill>
                  <a:srgbClr val="000000"/>
                </a:solidFill>
                <a:latin typeface="Courier New" pitchFamily="49" charset="0"/>
              </a:rPr>
              <a:t>{in | out}</a:t>
            </a:r>
          </a:p>
        </p:txBody>
      </p:sp>
      <p:sp>
        <p:nvSpPr>
          <p:cNvPr id="336901" name="Rectangle 5"/>
          <p:cNvSpPr>
            <a:spLocks noChangeArrowheads="1"/>
          </p:cNvSpPr>
          <p:nvPr/>
        </p:nvSpPr>
        <p:spPr bwMode="auto">
          <a:xfrm>
            <a:off x="641350" y="2424113"/>
            <a:ext cx="7816850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233363" indent="-233363" defTabSz="1028700">
              <a:lnSpc>
                <a:spcPct val="95000"/>
              </a:lnSpc>
              <a:spcBef>
                <a:spcPct val="350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dirty="0" smtClean="0">
                <a:latin typeface="+mn-lt"/>
              </a:rPr>
              <a:t>В качестве </a:t>
            </a:r>
            <a:r>
              <a:rPr lang="en-US" i="1" dirty="0" smtClean="0">
                <a:latin typeface="+mn-lt"/>
              </a:rPr>
              <a:t>access-list-number </a:t>
            </a:r>
            <a:r>
              <a:rPr lang="ru-RU" dirty="0" smtClean="0">
                <a:latin typeface="+mn-lt"/>
              </a:rPr>
              <a:t>надо использовать числа от </a:t>
            </a:r>
            <a:r>
              <a:rPr lang="en-US" dirty="0" smtClean="0">
                <a:latin typeface="+mn-lt"/>
              </a:rPr>
              <a:t>1 </a:t>
            </a:r>
            <a:r>
              <a:rPr lang="ru-RU" dirty="0" smtClean="0">
                <a:latin typeface="+mn-lt"/>
              </a:rPr>
              <a:t>до</a:t>
            </a:r>
            <a:r>
              <a:rPr lang="en-US" dirty="0" smtClean="0">
                <a:latin typeface="+mn-lt"/>
              </a:rPr>
              <a:t> 99</a:t>
            </a:r>
            <a:r>
              <a:rPr lang="en-US" i="1" dirty="0" smtClean="0">
                <a:latin typeface="+mn-lt"/>
              </a:rPr>
              <a:t>.</a:t>
            </a:r>
            <a:endParaRPr lang="en-US" i="1" dirty="0">
              <a:latin typeface="+mn-lt"/>
            </a:endParaRPr>
          </a:p>
          <a:p>
            <a:pPr marL="233363" indent="-233363" defTabSz="1028700">
              <a:lnSpc>
                <a:spcPct val="95000"/>
              </a:lnSpc>
              <a:spcBef>
                <a:spcPct val="350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dirty="0" smtClean="0">
                <a:solidFill>
                  <a:srgbClr val="000000"/>
                </a:solidFill>
                <a:latin typeface="+mn-lt"/>
              </a:rPr>
              <a:t>Первое правило получит номер </a:t>
            </a:r>
            <a:r>
              <a:rPr lang="en-US" dirty="0" smtClean="0">
                <a:solidFill>
                  <a:srgbClr val="000000"/>
                </a:solidFill>
                <a:latin typeface="+mn-lt"/>
              </a:rPr>
              <a:t>10</a:t>
            </a:r>
            <a:r>
              <a:rPr lang="ru-RU" dirty="0" smtClean="0">
                <a:solidFill>
                  <a:srgbClr val="000000"/>
                </a:solidFill>
                <a:latin typeface="+mn-lt"/>
              </a:rPr>
              <a:t>, а номера последующих будут увеличиваться на 10</a:t>
            </a:r>
            <a:r>
              <a:rPr lang="en-US" dirty="0" smtClean="0">
                <a:latin typeface="+mn-lt"/>
              </a:rPr>
              <a:t>. </a:t>
            </a:r>
            <a:endParaRPr lang="en-US" dirty="0">
              <a:latin typeface="+mn-lt"/>
            </a:endParaRPr>
          </a:p>
          <a:p>
            <a:pPr marL="233363" indent="-233363" defTabSz="1028700">
              <a:lnSpc>
                <a:spcPct val="95000"/>
              </a:lnSpc>
              <a:spcBef>
                <a:spcPct val="350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dirty="0" smtClean="0">
                <a:latin typeface="+mn-lt"/>
              </a:rPr>
              <a:t>Команда </a:t>
            </a:r>
            <a:r>
              <a:rPr lang="en-US" b="1" dirty="0" smtClean="0">
                <a:latin typeface="+mn-lt"/>
              </a:rPr>
              <a:t>no </a:t>
            </a:r>
            <a:r>
              <a:rPr lang="en-US" b="1" dirty="0">
                <a:solidFill>
                  <a:srgbClr val="000000"/>
                </a:solidFill>
                <a:latin typeface="+mn-lt"/>
              </a:rPr>
              <a:t>access-list </a:t>
            </a:r>
            <a:r>
              <a:rPr lang="en-US" b="1" i="1" dirty="0" smtClean="0">
                <a:solidFill>
                  <a:srgbClr val="000000"/>
                </a:solidFill>
                <a:latin typeface="+mn-lt"/>
              </a:rPr>
              <a:t>access-list-number</a:t>
            </a:r>
            <a:r>
              <a:rPr lang="en-US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+mn-lt"/>
              </a:rPr>
              <a:t>удаляет весь </a:t>
            </a:r>
            <a:r>
              <a:rPr lang="en-US" dirty="0" smtClean="0">
                <a:solidFill>
                  <a:srgbClr val="000000"/>
                </a:solidFill>
                <a:latin typeface="+mn-lt"/>
              </a:rPr>
              <a:t>ACL.</a:t>
            </a:r>
            <a:endParaRPr lang="en-US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336903" name="Rectangle 7"/>
          <p:cNvSpPr>
            <a:spLocks noChangeArrowheads="1"/>
          </p:cNvSpPr>
          <p:nvPr/>
        </p:nvSpPr>
        <p:spPr bwMode="auto">
          <a:xfrm>
            <a:off x="641350" y="1747838"/>
            <a:ext cx="7861300" cy="64135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1028700">
              <a:lnSpc>
                <a:spcPct val="95000"/>
              </a:lnSpc>
              <a:spcBef>
                <a:spcPct val="35000"/>
              </a:spcBef>
              <a:tabLst>
                <a:tab pos="514350" algn="l"/>
                <a:tab pos="1028700" algn="l"/>
                <a:tab pos="1543050" algn="l"/>
              </a:tabLst>
            </a:pPr>
            <a:r>
              <a:rPr lang="en-US" b="1" dirty="0">
                <a:solidFill>
                  <a:srgbClr val="000000"/>
                </a:solidFill>
                <a:latin typeface="Courier New" pitchFamily="49" charset="0"/>
              </a:rPr>
              <a:t>access-list </a:t>
            </a:r>
            <a:r>
              <a:rPr lang="en-US" b="1" i="1" dirty="0">
                <a:solidFill>
                  <a:srgbClr val="000000"/>
                </a:solidFill>
                <a:latin typeface="Courier New" pitchFamily="49" charset="0"/>
              </a:rPr>
              <a:t>access-list-number </a:t>
            </a:r>
            <a:br>
              <a:rPr lang="en-US" b="1" i="1" dirty="0">
                <a:solidFill>
                  <a:srgbClr val="000000"/>
                </a:solidFill>
                <a:latin typeface="Courier New" pitchFamily="49" charset="0"/>
              </a:rPr>
            </a:br>
            <a:r>
              <a:rPr lang="en-US" b="1" dirty="0">
                <a:solidFill>
                  <a:srgbClr val="000000"/>
                </a:solidFill>
                <a:latin typeface="Courier New" pitchFamily="49" charset="0"/>
              </a:rPr>
              <a:t>{permit | deny </a:t>
            </a:r>
            <a:r>
              <a:rPr lang="en-US" b="1" dirty="0" smtClean="0">
                <a:solidFill>
                  <a:srgbClr val="000000"/>
                </a:solidFill>
                <a:latin typeface="Courier New" pitchFamily="49" charset="0"/>
              </a:rPr>
              <a:t>} </a:t>
            </a:r>
            <a:r>
              <a:rPr lang="en-US" b="1" i="1" dirty="0">
                <a:solidFill>
                  <a:srgbClr val="000000"/>
                </a:solidFill>
                <a:latin typeface="Courier New" pitchFamily="49" charset="0"/>
              </a:rPr>
              <a:t>source </a:t>
            </a:r>
            <a:r>
              <a:rPr lang="en-US" b="1" dirty="0">
                <a:solidFill>
                  <a:srgbClr val="000000"/>
                </a:solidFill>
                <a:latin typeface="Courier New" pitchFamily="49" charset="0"/>
              </a:rPr>
              <a:t>[</a:t>
            </a:r>
            <a:r>
              <a:rPr lang="en-US" b="1" i="1" dirty="0">
                <a:solidFill>
                  <a:srgbClr val="000000"/>
                </a:solidFill>
                <a:latin typeface="Courier New" pitchFamily="49" charset="0"/>
              </a:rPr>
              <a:t>mask</a:t>
            </a:r>
            <a:r>
              <a:rPr lang="en-US" b="1" dirty="0">
                <a:solidFill>
                  <a:srgbClr val="000000"/>
                </a:solidFill>
                <a:latin typeface="Courier New" pitchFamily="49" charset="0"/>
              </a:rPr>
              <a:t>]</a:t>
            </a:r>
          </a:p>
        </p:txBody>
      </p:sp>
      <p:sp>
        <p:nvSpPr>
          <p:cNvPr id="336905" name="Rectangle 9"/>
          <p:cNvSpPr>
            <a:spLocks noChangeArrowheads="1"/>
          </p:cNvSpPr>
          <p:nvPr/>
        </p:nvSpPr>
        <p:spPr bwMode="auto">
          <a:xfrm>
            <a:off x="641350" y="1460500"/>
            <a:ext cx="1955800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lnSpc>
                <a:spcPct val="95000"/>
              </a:lnSpc>
              <a:spcBef>
                <a:spcPct val="35000"/>
              </a:spcBef>
            </a:pPr>
            <a:r>
              <a:rPr lang="en-GB" sz="1600" b="1">
                <a:latin typeface="Courier New" pitchFamily="49" charset="0"/>
              </a:rPr>
              <a:t>RouterX(config)#</a:t>
            </a:r>
          </a:p>
        </p:txBody>
      </p:sp>
      <p:sp>
        <p:nvSpPr>
          <p:cNvPr id="336906" name="Rectangle 10"/>
          <p:cNvSpPr>
            <a:spLocks noChangeArrowheads="1"/>
          </p:cNvSpPr>
          <p:nvPr/>
        </p:nvSpPr>
        <p:spPr bwMode="auto">
          <a:xfrm>
            <a:off x="641350" y="4487863"/>
            <a:ext cx="2322513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lnSpc>
                <a:spcPct val="95000"/>
              </a:lnSpc>
              <a:spcBef>
                <a:spcPct val="35000"/>
              </a:spcBef>
            </a:pPr>
            <a:r>
              <a:rPr lang="en-GB" sz="1600" b="1">
                <a:latin typeface="Courier New" pitchFamily="49" charset="0"/>
              </a:rPr>
              <a:t>RouterX(config-if)#</a:t>
            </a:r>
          </a:p>
        </p:txBody>
      </p:sp>
      <p:sp>
        <p:nvSpPr>
          <p:cNvPr id="336908" name="Rectangle 1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ru-RU" dirty="0" smtClean="0"/>
              <a:t>Создание стандартного нумерованного </a:t>
            </a:r>
            <a:r>
              <a:rPr lang="en-US" dirty="0" smtClean="0"/>
              <a:t>ACL</a:t>
            </a:r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BC34A-149F-400D-9017-8E9E35A07987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7" name="Rectangle 3"/>
          <p:cNvSpPr>
            <a:spLocks noChangeArrowheads="1"/>
          </p:cNvSpPr>
          <p:nvPr/>
        </p:nvSpPr>
        <p:spPr bwMode="auto">
          <a:xfrm>
            <a:off x="1143001" y="6132513"/>
            <a:ext cx="7674024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>
              <a:lnSpc>
                <a:spcPct val="95000"/>
              </a:lnSpc>
              <a:buClr>
                <a:schemeClr val="accent1"/>
              </a:buClr>
              <a:buFont typeface="Wingdings" pitchFamily="2" charset="2"/>
              <a:buNone/>
            </a:pPr>
            <a:r>
              <a:rPr lang="ru-RU" sz="2000" dirty="0" smtClean="0">
                <a:latin typeface="+mn-lt"/>
              </a:rPr>
              <a:t>Разрешает трафик только из внутренних сетей</a:t>
            </a:r>
            <a:endParaRPr lang="en-US" sz="2000" dirty="0">
              <a:latin typeface="+mn-lt"/>
            </a:endParaRPr>
          </a:p>
        </p:txBody>
      </p:sp>
      <p:sp>
        <p:nvSpPr>
          <p:cNvPr id="338948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82118" tIns="41058" rIns="82118" bIns="41058"/>
          <a:lstStyle/>
          <a:p>
            <a:r>
              <a:rPr lang="ru-RU" dirty="0" smtClean="0"/>
              <a:t>Пример стандартного нумерованного </a:t>
            </a:r>
            <a:r>
              <a:rPr lang="en-US" dirty="0" smtClean="0"/>
              <a:t>ACL</a:t>
            </a:r>
            <a:endParaRPr lang="en-US" dirty="0"/>
          </a:p>
        </p:txBody>
      </p:sp>
      <p:sp>
        <p:nvSpPr>
          <p:cNvPr id="338951" name="Text Box 7"/>
          <p:cNvSpPr txBox="1">
            <a:spLocks noChangeArrowheads="1"/>
          </p:cNvSpPr>
          <p:nvPr/>
        </p:nvSpPr>
        <p:spPr bwMode="auto">
          <a:xfrm>
            <a:off x="738188" y="4106863"/>
            <a:ext cx="7669212" cy="1974850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5000"/>
              </a:lnSpc>
            </a:pPr>
            <a:r>
              <a:rPr lang="en-US" sz="1600" b="1" dirty="0" err="1">
                <a:latin typeface="Courier New" pitchFamily="49" charset="0"/>
              </a:rPr>
              <a:t>RouterX</a:t>
            </a:r>
            <a:r>
              <a:rPr lang="en-US" sz="1600" b="1" dirty="0">
                <a:latin typeface="Courier New" pitchFamily="49" charset="0"/>
              </a:rPr>
              <a:t>(</a:t>
            </a:r>
            <a:r>
              <a:rPr lang="en-US" sz="1600" b="1" dirty="0" err="1">
                <a:latin typeface="Courier New" pitchFamily="49" charset="0"/>
              </a:rPr>
              <a:t>config</a:t>
            </a:r>
            <a:r>
              <a:rPr lang="en-US" sz="1600" b="1" dirty="0">
                <a:latin typeface="Courier New" pitchFamily="49" charset="0"/>
              </a:rPr>
              <a:t>)# access-list 1 permit 172.16.0.0  0.0.255.255</a:t>
            </a:r>
          </a:p>
          <a:p>
            <a:pPr>
              <a:lnSpc>
                <a:spcPct val="95000"/>
              </a:lnSpc>
            </a:pPr>
            <a:r>
              <a:rPr lang="en-US" sz="1600" b="1" dirty="0" smtClean="0">
                <a:solidFill>
                  <a:schemeClr val="accent2"/>
                </a:solidFill>
                <a:latin typeface="Courier New" pitchFamily="49" charset="0"/>
              </a:rPr>
              <a:t>(</a:t>
            </a:r>
            <a:r>
              <a:rPr lang="ru-RU" sz="1600" b="1" dirty="0" smtClean="0">
                <a:solidFill>
                  <a:schemeClr val="accent2"/>
                </a:solidFill>
                <a:latin typeface="Courier New" pitchFamily="49" charset="0"/>
              </a:rPr>
              <a:t>неявное </a:t>
            </a:r>
            <a:r>
              <a:rPr lang="en-US" sz="1600" b="1" dirty="0" smtClean="0">
                <a:solidFill>
                  <a:schemeClr val="accent2"/>
                </a:solidFill>
                <a:latin typeface="Courier New" pitchFamily="49" charset="0"/>
              </a:rPr>
              <a:t>deny </a:t>
            </a:r>
            <a:r>
              <a:rPr lang="en-US" sz="1600" b="1" dirty="0">
                <a:solidFill>
                  <a:schemeClr val="accent2"/>
                </a:solidFill>
                <a:latin typeface="Courier New" pitchFamily="49" charset="0"/>
              </a:rPr>
              <a:t>all </a:t>
            </a:r>
            <a:r>
              <a:rPr lang="ru-RU" sz="1600" b="1" dirty="0" smtClean="0">
                <a:solidFill>
                  <a:schemeClr val="accent2"/>
                </a:solidFill>
                <a:latin typeface="Courier New" pitchFamily="49" charset="0"/>
              </a:rPr>
              <a:t>не отображается в списке правил</a:t>
            </a:r>
            <a:r>
              <a:rPr lang="en-US" sz="1600" b="1" dirty="0" smtClean="0">
                <a:solidFill>
                  <a:schemeClr val="accent2"/>
                </a:solidFill>
                <a:latin typeface="Courier New" pitchFamily="49" charset="0"/>
              </a:rPr>
              <a:t>)</a:t>
            </a:r>
            <a:endParaRPr lang="en-US" sz="1600" b="1" dirty="0">
              <a:solidFill>
                <a:schemeClr val="accent2"/>
              </a:solidFill>
              <a:latin typeface="Courier New" pitchFamily="49" charset="0"/>
            </a:endParaRPr>
          </a:p>
          <a:p>
            <a:pPr>
              <a:lnSpc>
                <a:spcPct val="95000"/>
              </a:lnSpc>
            </a:pPr>
            <a:r>
              <a:rPr lang="en-US" sz="1600" b="1" dirty="0">
                <a:solidFill>
                  <a:schemeClr val="accent2"/>
                </a:solidFill>
                <a:latin typeface="Courier New" pitchFamily="49" charset="0"/>
              </a:rPr>
              <a:t>(access-list 1 deny 0.0.0.0 </a:t>
            </a:r>
            <a:r>
              <a:rPr lang="en-US" sz="1600" b="1" dirty="0" smtClean="0">
                <a:solidFill>
                  <a:schemeClr val="accent2"/>
                </a:solidFill>
                <a:latin typeface="Courier New" pitchFamily="49" charset="0"/>
              </a:rPr>
              <a:t>255.255.255.255</a:t>
            </a:r>
            <a:r>
              <a:rPr lang="en-US" sz="1600" b="1" dirty="0">
                <a:solidFill>
                  <a:schemeClr val="accent2"/>
                </a:solidFill>
                <a:latin typeface="Courier New" pitchFamily="49" charset="0"/>
              </a:rPr>
              <a:t>)</a:t>
            </a:r>
          </a:p>
          <a:p>
            <a:pPr>
              <a:lnSpc>
                <a:spcPct val="95000"/>
              </a:lnSpc>
            </a:pPr>
            <a:endParaRPr lang="en-US" sz="1600" b="1" dirty="0">
              <a:latin typeface="Courier New" pitchFamily="49" charset="0"/>
            </a:endParaRPr>
          </a:p>
          <a:p>
            <a:pPr>
              <a:lnSpc>
                <a:spcPct val="95000"/>
              </a:lnSpc>
            </a:pPr>
            <a:r>
              <a:rPr lang="en-US" sz="1600" b="1" dirty="0" err="1">
                <a:latin typeface="Courier New" pitchFamily="49" charset="0"/>
              </a:rPr>
              <a:t>RouterX</a:t>
            </a:r>
            <a:r>
              <a:rPr lang="en-US" sz="1600" b="1" dirty="0">
                <a:latin typeface="Courier New" pitchFamily="49" charset="0"/>
              </a:rPr>
              <a:t>(</a:t>
            </a:r>
            <a:r>
              <a:rPr lang="en-US" sz="1600" b="1" dirty="0" err="1">
                <a:latin typeface="Courier New" pitchFamily="49" charset="0"/>
              </a:rPr>
              <a:t>config</a:t>
            </a:r>
            <a:r>
              <a:rPr lang="en-US" sz="1600" b="1" dirty="0">
                <a:latin typeface="Courier New" pitchFamily="49" charset="0"/>
              </a:rPr>
              <a:t>)# interface </a:t>
            </a:r>
            <a:r>
              <a:rPr lang="en-US" sz="1600" b="1" dirty="0" err="1">
                <a:latin typeface="Courier New" pitchFamily="49" charset="0"/>
              </a:rPr>
              <a:t>ethernet</a:t>
            </a:r>
            <a:r>
              <a:rPr lang="en-US" sz="1600" b="1" dirty="0">
                <a:latin typeface="Courier New" pitchFamily="49" charset="0"/>
              </a:rPr>
              <a:t> 0</a:t>
            </a:r>
          </a:p>
          <a:p>
            <a:pPr>
              <a:lnSpc>
                <a:spcPct val="95000"/>
              </a:lnSpc>
            </a:pPr>
            <a:r>
              <a:rPr lang="en-US" sz="1600" b="1" dirty="0" err="1">
                <a:latin typeface="Courier New" pitchFamily="49" charset="0"/>
              </a:rPr>
              <a:t>RouterX</a:t>
            </a:r>
            <a:r>
              <a:rPr lang="en-US" sz="1600" b="1" dirty="0">
                <a:latin typeface="Courier New" pitchFamily="49" charset="0"/>
              </a:rPr>
              <a:t>(</a:t>
            </a:r>
            <a:r>
              <a:rPr lang="en-US" sz="1600" b="1" dirty="0" err="1">
                <a:latin typeface="Courier New" pitchFamily="49" charset="0"/>
              </a:rPr>
              <a:t>config</a:t>
            </a:r>
            <a:r>
              <a:rPr lang="en-US" sz="1600" b="1" dirty="0">
                <a:latin typeface="Courier New" pitchFamily="49" charset="0"/>
              </a:rPr>
              <a:t>-if)# </a:t>
            </a:r>
            <a:r>
              <a:rPr lang="en-US" sz="1600" b="1" dirty="0" err="1">
                <a:latin typeface="Courier New" pitchFamily="49" charset="0"/>
              </a:rPr>
              <a:t>ip</a:t>
            </a:r>
            <a:r>
              <a:rPr lang="en-US" sz="1600" b="1" dirty="0">
                <a:latin typeface="Courier New" pitchFamily="49" charset="0"/>
              </a:rPr>
              <a:t> access-group 1 out</a:t>
            </a:r>
          </a:p>
          <a:p>
            <a:pPr>
              <a:lnSpc>
                <a:spcPct val="95000"/>
              </a:lnSpc>
            </a:pPr>
            <a:r>
              <a:rPr lang="en-US" sz="1600" b="1" dirty="0" err="1">
                <a:latin typeface="Courier New" pitchFamily="49" charset="0"/>
              </a:rPr>
              <a:t>RouterX</a:t>
            </a:r>
            <a:r>
              <a:rPr lang="en-US" sz="1600" b="1" dirty="0">
                <a:latin typeface="Courier New" pitchFamily="49" charset="0"/>
              </a:rPr>
              <a:t>(</a:t>
            </a:r>
            <a:r>
              <a:rPr lang="en-US" sz="1600" b="1" dirty="0" err="1">
                <a:latin typeface="Courier New" pitchFamily="49" charset="0"/>
              </a:rPr>
              <a:t>config</a:t>
            </a:r>
            <a:r>
              <a:rPr lang="en-US" sz="1600" b="1" dirty="0">
                <a:latin typeface="Courier New" pitchFamily="49" charset="0"/>
              </a:rPr>
              <a:t>)# interface </a:t>
            </a:r>
            <a:r>
              <a:rPr lang="en-US" sz="1600" b="1" dirty="0" err="1">
                <a:latin typeface="Courier New" pitchFamily="49" charset="0"/>
              </a:rPr>
              <a:t>ethernet</a:t>
            </a:r>
            <a:r>
              <a:rPr lang="en-US" sz="1600" b="1" dirty="0">
                <a:latin typeface="Courier New" pitchFamily="49" charset="0"/>
              </a:rPr>
              <a:t> 1</a:t>
            </a:r>
          </a:p>
          <a:p>
            <a:pPr>
              <a:lnSpc>
                <a:spcPct val="95000"/>
              </a:lnSpc>
            </a:pPr>
            <a:r>
              <a:rPr lang="en-US" sz="1600" b="1" dirty="0" err="1">
                <a:latin typeface="Courier New" pitchFamily="49" charset="0"/>
              </a:rPr>
              <a:t>RouterX</a:t>
            </a:r>
            <a:r>
              <a:rPr lang="en-US" sz="1600" b="1" dirty="0">
                <a:latin typeface="Courier New" pitchFamily="49" charset="0"/>
              </a:rPr>
              <a:t>(</a:t>
            </a:r>
            <a:r>
              <a:rPr lang="en-US" sz="1600" b="1" dirty="0" err="1">
                <a:latin typeface="Courier New" pitchFamily="49" charset="0"/>
              </a:rPr>
              <a:t>config</a:t>
            </a:r>
            <a:r>
              <a:rPr lang="en-US" sz="1600" b="1" dirty="0">
                <a:latin typeface="Courier New" pitchFamily="49" charset="0"/>
              </a:rPr>
              <a:t>-if)# </a:t>
            </a:r>
            <a:r>
              <a:rPr lang="en-US" sz="1600" b="1" dirty="0" err="1">
                <a:latin typeface="Courier New" pitchFamily="49" charset="0"/>
              </a:rPr>
              <a:t>ip</a:t>
            </a:r>
            <a:r>
              <a:rPr lang="en-US" sz="1600" b="1" dirty="0">
                <a:latin typeface="Courier New" pitchFamily="49" charset="0"/>
              </a:rPr>
              <a:t> access-group 1 out</a:t>
            </a:r>
          </a:p>
        </p:txBody>
      </p:sp>
      <p:pic>
        <p:nvPicPr>
          <p:cNvPr id="338954" name="Picture 10" descr="301P_459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0700" y="1531938"/>
            <a:ext cx="5561013" cy="2201862"/>
          </a:xfrm>
          <a:prstGeom prst="rect">
            <a:avLst/>
          </a:prstGeom>
          <a:noFill/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BC34A-149F-400D-9017-8E9E35A07987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5" name="Rectangle 3"/>
          <p:cNvSpPr>
            <a:spLocks noChangeArrowheads="1"/>
          </p:cNvSpPr>
          <p:nvPr/>
        </p:nvSpPr>
        <p:spPr bwMode="auto">
          <a:xfrm>
            <a:off x="3400425" y="5822950"/>
            <a:ext cx="3494546" cy="307777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ru-RU" sz="2000" dirty="0" smtClean="0">
                <a:latin typeface="+mn-lt"/>
              </a:rPr>
              <a:t>Запрещает конкретный хост</a:t>
            </a:r>
            <a:endParaRPr lang="en-US" sz="2000" dirty="0">
              <a:latin typeface="+mn-lt"/>
            </a:endParaRPr>
          </a:p>
        </p:txBody>
      </p:sp>
      <p:sp>
        <p:nvSpPr>
          <p:cNvPr id="3409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 стандартного нумерованного </a:t>
            </a:r>
            <a:r>
              <a:rPr lang="en-US" dirty="0" smtClean="0"/>
              <a:t>ACL</a:t>
            </a:r>
            <a:endParaRPr lang="en-US" dirty="0"/>
          </a:p>
        </p:txBody>
      </p:sp>
      <p:sp>
        <p:nvSpPr>
          <p:cNvPr id="340998" name="Text Box 6"/>
          <p:cNvSpPr txBox="1">
            <a:spLocks noChangeArrowheads="1"/>
          </p:cNvSpPr>
          <p:nvPr/>
        </p:nvSpPr>
        <p:spPr bwMode="auto">
          <a:xfrm>
            <a:off x="676275" y="4030663"/>
            <a:ext cx="7791450" cy="1743075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5000"/>
              </a:lnSpc>
            </a:pPr>
            <a:r>
              <a:rPr lang="en-US" sz="1600" b="1" dirty="0" err="1">
                <a:latin typeface="Courier New" pitchFamily="49" charset="0"/>
              </a:rPr>
              <a:t>RouterX</a:t>
            </a:r>
            <a:r>
              <a:rPr lang="en-US" sz="1600" b="1" dirty="0">
                <a:latin typeface="Courier New" pitchFamily="49" charset="0"/>
              </a:rPr>
              <a:t>(</a:t>
            </a:r>
            <a:r>
              <a:rPr lang="en-US" sz="1600" b="1" dirty="0" err="1">
                <a:latin typeface="Courier New" pitchFamily="49" charset="0"/>
              </a:rPr>
              <a:t>config</a:t>
            </a:r>
            <a:r>
              <a:rPr lang="en-US" sz="1600" b="1" dirty="0">
                <a:latin typeface="Courier New" pitchFamily="49" charset="0"/>
              </a:rPr>
              <a:t>)# access-list 1 deny 172.16.4.13 0.0.0.0  </a:t>
            </a:r>
          </a:p>
          <a:p>
            <a:pPr>
              <a:lnSpc>
                <a:spcPct val="95000"/>
              </a:lnSpc>
            </a:pPr>
            <a:r>
              <a:rPr lang="en-US" sz="1600" b="1" dirty="0" err="1">
                <a:latin typeface="Courier New" pitchFamily="49" charset="0"/>
              </a:rPr>
              <a:t>RouterX</a:t>
            </a:r>
            <a:r>
              <a:rPr lang="en-US" sz="1600" b="1" dirty="0">
                <a:latin typeface="Courier New" pitchFamily="49" charset="0"/>
              </a:rPr>
              <a:t>(</a:t>
            </a:r>
            <a:r>
              <a:rPr lang="en-US" sz="1600" b="1" dirty="0" err="1">
                <a:latin typeface="Courier New" pitchFamily="49" charset="0"/>
              </a:rPr>
              <a:t>config</a:t>
            </a:r>
            <a:r>
              <a:rPr lang="en-US" sz="1600" b="1" dirty="0">
                <a:latin typeface="Courier New" pitchFamily="49" charset="0"/>
              </a:rPr>
              <a:t>)# access-list 1 permit 0.0.0.0  255.255.255.255</a:t>
            </a:r>
          </a:p>
          <a:p>
            <a:pPr>
              <a:lnSpc>
                <a:spcPct val="95000"/>
              </a:lnSpc>
            </a:pPr>
            <a:r>
              <a:rPr lang="en-US" sz="1600" b="1" dirty="0" smtClean="0">
                <a:solidFill>
                  <a:schemeClr val="accent2"/>
                </a:solidFill>
                <a:latin typeface="Courier New" pitchFamily="49" charset="0"/>
              </a:rPr>
              <a:t>(</a:t>
            </a:r>
            <a:r>
              <a:rPr lang="ru-RU" sz="1600" b="1" dirty="0" smtClean="0">
                <a:solidFill>
                  <a:schemeClr val="accent2"/>
                </a:solidFill>
                <a:latin typeface="Courier New" pitchFamily="49" charset="0"/>
              </a:rPr>
              <a:t>неявное </a:t>
            </a:r>
            <a:r>
              <a:rPr lang="en-US" sz="1600" b="1" dirty="0" smtClean="0">
                <a:solidFill>
                  <a:schemeClr val="accent2"/>
                </a:solidFill>
                <a:latin typeface="Courier New" pitchFamily="49" charset="0"/>
              </a:rPr>
              <a:t>deny </a:t>
            </a:r>
            <a:r>
              <a:rPr lang="en-US" sz="1600" b="1" dirty="0">
                <a:solidFill>
                  <a:schemeClr val="accent2"/>
                </a:solidFill>
                <a:latin typeface="Courier New" pitchFamily="49" charset="0"/>
              </a:rPr>
              <a:t>all)</a:t>
            </a:r>
          </a:p>
          <a:p>
            <a:pPr>
              <a:lnSpc>
                <a:spcPct val="95000"/>
              </a:lnSpc>
            </a:pPr>
            <a:r>
              <a:rPr lang="en-US" sz="1600" b="1" dirty="0">
                <a:solidFill>
                  <a:schemeClr val="accent2"/>
                </a:solidFill>
                <a:latin typeface="Courier New" pitchFamily="49" charset="0"/>
              </a:rPr>
              <a:t>(access-list 1 deny </a:t>
            </a:r>
            <a:r>
              <a:rPr lang="en-US" sz="1600" b="1" dirty="0" smtClean="0">
                <a:solidFill>
                  <a:schemeClr val="accent2"/>
                </a:solidFill>
                <a:latin typeface="Courier New" pitchFamily="49" charset="0"/>
              </a:rPr>
              <a:t>0.0.0.0</a:t>
            </a:r>
            <a:r>
              <a:rPr lang="ru-RU" sz="1600" b="1" dirty="0" smtClean="0">
                <a:solidFill>
                  <a:schemeClr val="accent2"/>
                </a:solidFill>
                <a:latin typeface="Courier New" pitchFamily="49" charset="0"/>
              </a:rPr>
              <a:t> </a:t>
            </a:r>
            <a:r>
              <a:rPr lang="en-US" sz="1600" b="1" dirty="0" smtClean="0">
                <a:solidFill>
                  <a:schemeClr val="accent2"/>
                </a:solidFill>
                <a:latin typeface="Courier New" pitchFamily="49" charset="0"/>
              </a:rPr>
              <a:t>255.255.255.255</a:t>
            </a:r>
            <a:r>
              <a:rPr lang="en-US" sz="1600" b="1" dirty="0">
                <a:solidFill>
                  <a:schemeClr val="accent2"/>
                </a:solidFill>
                <a:latin typeface="Courier New" pitchFamily="49" charset="0"/>
              </a:rPr>
              <a:t>)</a:t>
            </a:r>
          </a:p>
          <a:p>
            <a:pPr>
              <a:lnSpc>
                <a:spcPct val="95000"/>
              </a:lnSpc>
            </a:pPr>
            <a:endParaRPr lang="en-US" sz="1600" b="1" dirty="0">
              <a:solidFill>
                <a:schemeClr val="accent2"/>
              </a:solidFill>
              <a:latin typeface="Courier New" pitchFamily="49" charset="0"/>
            </a:endParaRPr>
          </a:p>
          <a:p>
            <a:pPr>
              <a:lnSpc>
                <a:spcPct val="95000"/>
              </a:lnSpc>
            </a:pPr>
            <a:r>
              <a:rPr lang="en-US" sz="1600" b="1" dirty="0" err="1">
                <a:latin typeface="Courier New" pitchFamily="49" charset="0"/>
              </a:rPr>
              <a:t>RouterX</a:t>
            </a:r>
            <a:r>
              <a:rPr lang="en-US" sz="1600" b="1" dirty="0">
                <a:latin typeface="Courier New" pitchFamily="49" charset="0"/>
              </a:rPr>
              <a:t>(</a:t>
            </a:r>
            <a:r>
              <a:rPr lang="en-US" sz="1600" b="1" dirty="0" err="1">
                <a:latin typeface="Courier New" pitchFamily="49" charset="0"/>
              </a:rPr>
              <a:t>config</a:t>
            </a:r>
            <a:r>
              <a:rPr lang="en-US" sz="1600" b="1" dirty="0">
                <a:latin typeface="Courier New" pitchFamily="49" charset="0"/>
              </a:rPr>
              <a:t>)# interface </a:t>
            </a:r>
            <a:r>
              <a:rPr lang="en-US" sz="1600" b="1" dirty="0" err="1">
                <a:latin typeface="Courier New" pitchFamily="49" charset="0"/>
              </a:rPr>
              <a:t>ethernet</a:t>
            </a:r>
            <a:r>
              <a:rPr lang="en-US" sz="1600" b="1" dirty="0">
                <a:latin typeface="Courier New" pitchFamily="49" charset="0"/>
              </a:rPr>
              <a:t> 0</a:t>
            </a:r>
          </a:p>
          <a:p>
            <a:pPr>
              <a:lnSpc>
                <a:spcPct val="95000"/>
              </a:lnSpc>
            </a:pPr>
            <a:r>
              <a:rPr lang="en-US" sz="1600" b="1" dirty="0" err="1">
                <a:latin typeface="Courier New" pitchFamily="49" charset="0"/>
              </a:rPr>
              <a:t>RouterX</a:t>
            </a:r>
            <a:r>
              <a:rPr lang="en-US" sz="1600" b="1" dirty="0">
                <a:latin typeface="Courier New" pitchFamily="49" charset="0"/>
              </a:rPr>
              <a:t>(</a:t>
            </a:r>
            <a:r>
              <a:rPr lang="en-US" sz="1600" b="1" dirty="0" err="1">
                <a:latin typeface="Courier New" pitchFamily="49" charset="0"/>
              </a:rPr>
              <a:t>config</a:t>
            </a:r>
            <a:r>
              <a:rPr lang="en-US" sz="1600" b="1" dirty="0">
                <a:latin typeface="Courier New" pitchFamily="49" charset="0"/>
              </a:rPr>
              <a:t>-if)# </a:t>
            </a:r>
            <a:r>
              <a:rPr lang="en-US" sz="1600" b="1" dirty="0" err="1">
                <a:latin typeface="Courier New" pitchFamily="49" charset="0"/>
              </a:rPr>
              <a:t>ip</a:t>
            </a:r>
            <a:r>
              <a:rPr lang="en-US" sz="1600" b="1" dirty="0">
                <a:latin typeface="Courier New" pitchFamily="49" charset="0"/>
              </a:rPr>
              <a:t> access-group 1 out</a:t>
            </a:r>
          </a:p>
        </p:txBody>
      </p:sp>
      <p:pic>
        <p:nvPicPr>
          <p:cNvPr id="341001" name="Picture 9" descr="301P_460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3400" y="1544638"/>
            <a:ext cx="5537200" cy="2189162"/>
          </a:xfrm>
          <a:prstGeom prst="rect">
            <a:avLst/>
          </a:prstGeom>
          <a:noFill/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BC34A-149F-400D-9017-8E9E35A07987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ChangeArrowheads="1"/>
          </p:cNvSpPr>
          <p:nvPr/>
        </p:nvSpPr>
        <p:spPr bwMode="auto">
          <a:xfrm>
            <a:off x="777875" y="5353050"/>
            <a:ext cx="79851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230188" indent="-230188">
              <a:lnSpc>
                <a:spcPct val="95000"/>
              </a:lnSpc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sz="2000" dirty="0" smtClean="0">
                <a:solidFill>
                  <a:srgbClr val="000000"/>
                </a:solidFill>
                <a:latin typeface="+mn-lt"/>
              </a:rPr>
              <a:t>Только хосты с адресом </a:t>
            </a: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192.168.1.0 </a:t>
            </a:r>
            <a:r>
              <a:rPr lang="ru-RU" sz="2000" dirty="0" smtClean="0">
                <a:solidFill>
                  <a:srgbClr val="000000"/>
                </a:solidFill>
                <a:latin typeface="+mn-lt"/>
              </a:rPr>
              <a:t>могут подключиться к сетевому устройству</a:t>
            </a:r>
            <a:endParaRPr lang="en-US" sz="20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345092" name="Rectangle 4"/>
          <p:cNvSpPr>
            <a:spLocks noChangeArrowheads="1"/>
          </p:cNvSpPr>
          <p:nvPr/>
        </p:nvSpPr>
        <p:spPr bwMode="auto">
          <a:xfrm>
            <a:off x="777875" y="3886200"/>
            <a:ext cx="7586663" cy="14224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>
              <a:lnSpc>
                <a:spcPct val="95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access-list 12 permit </a:t>
            </a:r>
            <a:r>
              <a:rPr lang="en-US" b="1" dirty="0">
                <a:latin typeface="Courier New" pitchFamily="49" charset="0"/>
                <a:cs typeface="Times New Roman" pitchFamily="18" charset="0"/>
              </a:rPr>
              <a:t>192.168.1.0 0.0.0.255</a:t>
            </a:r>
          </a:p>
          <a:p>
            <a:pPr>
              <a:lnSpc>
                <a:spcPct val="95000"/>
              </a:lnSpc>
              <a:buFont typeface="Arial" charset="0"/>
              <a:buNone/>
            </a:pPr>
            <a:r>
              <a:rPr lang="en-US" b="1" dirty="0" smtClean="0">
                <a:solidFill>
                  <a:schemeClr val="accent2"/>
                </a:solidFill>
                <a:latin typeface="Courier New" pitchFamily="49" charset="0"/>
                <a:cs typeface="Times New Roman" pitchFamily="18" charset="0"/>
              </a:rPr>
              <a:t>(</a:t>
            </a:r>
            <a:r>
              <a:rPr lang="ru-RU" b="1" dirty="0" smtClean="0">
                <a:solidFill>
                  <a:schemeClr val="accent2"/>
                </a:solidFill>
                <a:latin typeface="Courier New" pitchFamily="49" charset="0"/>
                <a:cs typeface="Times New Roman" pitchFamily="18" charset="0"/>
              </a:rPr>
              <a:t>неявное </a:t>
            </a:r>
            <a:r>
              <a:rPr lang="en-US" b="1" dirty="0" smtClean="0">
                <a:solidFill>
                  <a:schemeClr val="accent2"/>
                </a:solidFill>
                <a:latin typeface="Courier New" pitchFamily="49" charset="0"/>
                <a:cs typeface="Times New Roman" pitchFamily="18" charset="0"/>
              </a:rPr>
              <a:t>deny </a:t>
            </a:r>
            <a:r>
              <a:rPr lang="en-US" b="1" dirty="0">
                <a:solidFill>
                  <a:schemeClr val="accent2"/>
                </a:solidFill>
                <a:latin typeface="Courier New" pitchFamily="49" charset="0"/>
                <a:cs typeface="Times New Roman" pitchFamily="18" charset="0"/>
              </a:rPr>
              <a:t>any)</a:t>
            </a:r>
            <a:r>
              <a:rPr lang="en-US" b="1" dirty="0">
                <a:latin typeface="Courier New" pitchFamily="49" charset="0"/>
                <a:cs typeface="Times New Roman" pitchFamily="18" charset="0"/>
              </a:rPr>
              <a:t> </a:t>
            </a:r>
            <a:endParaRPr lang="en-US" b="1" dirty="0">
              <a:latin typeface="Courier New" pitchFamily="49" charset="0"/>
            </a:endParaRPr>
          </a:p>
          <a:p>
            <a:pPr>
              <a:lnSpc>
                <a:spcPct val="95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!</a:t>
            </a:r>
          </a:p>
          <a:p>
            <a:pPr>
              <a:lnSpc>
                <a:spcPct val="95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line </a:t>
            </a:r>
            <a:r>
              <a:rPr lang="en-US" b="1" dirty="0" err="1">
                <a:latin typeface="Courier New" pitchFamily="49" charset="0"/>
              </a:rPr>
              <a:t>vty</a:t>
            </a:r>
            <a:r>
              <a:rPr lang="en-US" b="1" dirty="0">
                <a:latin typeface="Courier New" pitchFamily="49" charset="0"/>
              </a:rPr>
              <a:t> 0 4</a:t>
            </a:r>
          </a:p>
          <a:p>
            <a:pPr>
              <a:lnSpc>
                <a:spcPct val="95000"/>
              </a:lnSpc>
              <a:buFont typeface="Arial" charset="0"/>
              <a:buNone/>
            </a:pPr>
            <a:r>
              <a:rPr lang="en-US" b="1" dirty="0">
                <a:latin typeface="Courier New" pitchFamily="49" charset="0"/>
              </a:rPr>
              <a:t> access-class 12 in</a:t>
            </a:r>
          </a:p>
        </p:txBody>
      </p:sp>
      <p:sp>
        <p:nvSpPr>
          <p:cNvPr id="345104" name="Text Box 16"/>
          <p:cNvSpPr txBox="1">
            <a:spLocks noChangeArrowheads="1"/>
          </p:cNvSpPr>
          <p:nvPr/>
        </p:nvSpPr>
        <p:spPr bwMode="auto">
          <a:xfrm>
            <a:off x="777875" y="3551238"/>
            <a:ext cx="1078821" cy="29238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lnSpc>
                <a:spcPct val="95000"/>
              </a:lnSpc>
            </a:pPr>
            <a:r>
              <a:rPr lang="ru-RU" sz="2000" dirty="0" smtClean="0">
                <a:latin typeface="+mn-lt"/>
              </a:rPr>
              <a:t>Пример</a:t>
            </a:r>
            <a:r>
              <a:rPr lang="en-US" sz="2000" dirty="0" smtClean="0">
                <a:latin typeface="+mn-lt"/>
              </a:rPr>
              <a:t>:</a:t>
            </a:r>
            <a:endParaRPr lang="en-US" sz="2000" dirty="0">
              <a:latin typeface="+mn-lt"/>
            </a:endParaRPr>
          </a:p>
        </p:txBody>
      </p:sp>
      <p:sp>
        <p:nvSpPr>
          <p:cNvPr id="345105" name="Text Box 17"/>
          <p:cNvSpPr txBox="1">
            <a:spLocks noChangeArrowheads="1"/>
          </p:cNvSpPr>
          <p:nvPr/>
        </p:nvSpPr>
        <p:spPr bwMode="auto">
          <a:xfrm>
            <a:off x="777875" y="2057400"/>
            <a:ext cx="7586663" cy="381000"/>
          </a:xfrm>
          <a:prstGeom prst="rect">
            <a:avLst/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>
              <a:lnSpc>
                <a:spcPct val="95000"/>
              </a:lnSpc>
            </a:pPr>
            <a:r>
              <a:rPr lang="en-US" b="1">
                <a:latin typeface="Courier New" pitchFamily="49" charset="0"/>
              </a:rPr>
              <a:t>access-class </a:t>
            </a:r>
            <a:r>
              <a:rPr lang="en-US" b="1" i="1">
                <a:latin typeface="Courier New" pitchFamily="49" charset="0"/>
              </a:rPr>
              <a:t>access-list-number</a:t>
            </a:r>
            <a:r>
              <a:rPr lang="en-US" b="1">
                <a:latin typeface="Courier New" pitchFamily="49" charset="0"/>
              </a:rPr>
              <a:t> {in | out}</a:t>
            </a:r>
          </a:p>
        </p:txBody>
      </p:sp>
      <p:sp>
        <p:nvSpPr>
          <p:cNvPr id="345108" name="Text Box 20"/>
          <p:cNvSpPr txBox="1">
            <a:spLocks noChangeArrowheads="1"/>
          </p:cNvSpPr>
          <p:nvPr/>
        </p:nvSpPr>
        <p:spPr bwMode="auto">
          <a:xfrm>
            <a:off x="228600" y="2474912"/>
            <a:ext cx="8534400" cy="877887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230188" indent="-230188">
              <a:lnSpc>
                <a:spcPct val="95000"/>
              </a:lnSpc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sz="2000" dirty="0" smtClean="0">
                <a:latin typeface="+mn-lt"/>
              </a:rPr>
              <a:t>Позволяет ограничить адреса, с которых можно подключиться к сетевому устройству, а также адреса, к которым можно подключиться с сетевого устройства</a:t>
            </a:r>
            <a:endParaRPr lang="en-US" sz="2000" dirty="0">
              <a:latin typeface="+mn-lt"/>
            </a:endParaRPr>
          </a:p>
        </p:txBody>
      </p:sp>
      <p:sp>
        <p:nvSpPr>
          <p:cNvPr id="345110" name="Text Box 22"/>
          <p:cNvSpPr txBox="1">
            <a:spLocks noChangeArrowheads="1"/>
          </p:cNvSpPr>
          <p:nvPr/>
        </p:nvSpPr>
        <p:spPr bwMode="auto">
          <a:xfrm>
            <a:off x="777875" y="1774825"/>
            <a:ext cx="2566988" cy="231775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1600" b="1">
                <a:latin typeface="Courier New" pitchFamily="49" charset="0"/>
              </a:rPr>
              <a:t>RouterX(config-line)#</a:t>
            </a:r>
          </a:p>
        </p:txBody>
      </p:sp>
      <p:sp>
        <p:nvSpPr>
          <p:cNvPr id="345112" name="Rectangle 2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ru-RU" dirty="0" smtClean="0"/>
              <a:t>Использование стандартных </a:t>
            </a:r>
            <a:r>
              <a:rPr lang="en-US" dirty="0" smtClean="0"/>
              <a:t>ACL</a:t>
            </a:r>
            <a:r>
              <a:rPr lang="ru-RU" dirty="0" smtClean="0"/>
              <a:t> для контроля </a:t>
            </a:r>
            <a:r>
              <a:rPr lang="en-US" dirty="0" err="1" smtClean="0"/>
              <a:t>vty</a:t>
            </a:r>
            <a:r>
              <a:rPr lang="en-US" dirty="0" smtClean="0"/>
              <a:t>-</a:t>
            </a:r>
            <a:r>
              <a:rPr lang="ru-RU" dirty="0" smtClean="0"/>
              <a:t>доступа</a:t>
            </a:r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BC34A-149F-400D-9017-8E9E35A07987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84" name="Rectangle 4"/>
          <p:cNvSpPr>
            <a:spLocks noChangeArrowheads="1"/>
          </p:cNvSpPr>
          <p:nvPr/>
        </p:nvSpPr>
        <p:spPr bwMode="auto">
          <a:xfrm>
            <a:off x="777875" y="4456113"/>
            <a:ext cx="7586663" cy="3810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1028700">
              <a:lnSpc>
                <a:spcPct val="95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b="1">
                <a:solidFill>
                  <a:srgbClr val="000000"/>
                </a:solidFill>
                <a:latin typeface="Courier New" pitchFamily="49" charset="0"/>
              </a:rPr>
              <a:t>ip access-group </a:t>
            </a:r>
            <a:r>
              <a:rPr lang="en-US" b="1" i="1">
                <a:solidFill>
                  <a:srgbClr val="000000"/>
                </a:solidFill>
                <a:latin typeface="Courier New" pitchFamily="49" charset="0"/>
              </a:rPr>
              <a:t>access-list-number  </a:t>
            </a:r>
            <a:r>
              <a:rPr lang="en-US" b="1">
                <a:solidFill>
                  <a:srgbClr val="000000"/>
                </a:solidFill>
                <a:latin typeface="Courier New" pitchFamily="49" charset="0"/>
              </a:rPr>
              <a:t>{in | out}</a:t>
            </a:r>
          </a:p>
        </p:txBody>
      </p:sp>
      <p:sp>
        <p:nvSpPr>
          <p:cNvPr id="353285" name="Rectangle 5"/>
          <p:cNvSpPr>
            <a:spLocks noChangeArrowheads="1"/>
          </p:cNvSpPr>
          <p:nvPr/>
        </p:nvSpPr>
        <p:spPr bwMode="auto">
          <a:xfrm>
            <a:off x="777875" y="4905375"/>
            <a:ext cx="5608908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marL="257175" indent="-257175" defTabSz="1028700">
              <a:lnSpc>
                <a:spcPct val="95000"/>
              </a:lnSpc>
              <a:spcBef>
                <a:spcPct val="350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sz="2000" dirty="0" smtClean="0">
                <a:solidFill>
                  <a:srgbClr val="000000"/>
                </a:solidFill>
                <a:latin typeface="+mn-lt"/>
              </a:rPr>
              <a:t>Связывает </a:t>
            </a: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ACL </a:t>
            </a:r>
            <a:r>
              <a:rPr lang="ru-RU" sz="2000" dirty="0" smtClean="0">
                <a:solidFill>
                  <a:srgbClr val="000000"/>
                </a:solidFill>
                <a:latin typeface="+mn-lt"/>
              </a:rPr>
              <a:t>с конкретным интерфейсом</a:t>
            </a:r>
            <a:endParaRPr lang="en-US" sz="20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353286" name="Rectangle 6"/>
          <p:cNvSpPr>
            <a:spLocks noChangeArrowheads="1"/>
          </p:cNvSpPr>
          <p:nvPr/>
        </p:nvSpPr>
        <p:spPr bwMode="auto">
          <a:xfrm>
            <a:off x="381001" y="3482974"/>
            <a:ext cx="8381999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230188" indent="-230188">
              <a:lnSpc>
                <a:spcPct val="95000"/>
              </a:lnSpc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sz="2000" dirty="0" smtClean="0">
                <a:solidFill>
                  <a:srgbClr val="000000"/>
                </a:solidFill>
                <a:latin typeface="+mn-lt"/>
              </a:rPr>
              <a:t>Создает правило для </a:t>
            </a: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ACL</a:t>
            </a:r>
            <a:r>
              <a:rPr lang="ru-RU" sz="2000" dirty="0" smtClean="0">
                <a:solidFill>
                  <a:srgbClr val="000000"/>
                </a:solidFill>
                <a:latin typeface="+mn-lt"/>
              </a:rPr>
              <a:t>  и добавляет его в конец списка</a:t>
            </a:r>
            <a:endParaRPr lang="en-US" sz="20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353288" name="Rectangle 8"/>
          <p:cNvSpPr>
            <a:spLocks noChangeArrowheads="1"/>
          </p:cNvSpPr>
          <p:nvPr/>
        </p:nvSpPr>
        <p:spPr bwMode="auto">
          <a:xfrm>
            <a:off x="777875" y="2208213"/>
            <a:ext cx="7586663" cy="116205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lnSpc>
                <a:spcPct val="95000"/>
              </a:lnSpc>
            </a:pPr>
            <a:r>
              <a:rPr lang="en-US" b="1">
                <a:solidFill>
                  <a:srgbClr val="000000"/>
                </a:solidFill>
                <a:latin typeface="Courier New" pitchFamily="49" charset="0"/>
              </a:rPr>
              <a:t>access-list </a:t>
            </a:r>
            <a:r>
              <a:rPr lang="en-US" b="1" i="1">
                <a:solidFill>
                  <a:srgbClr val="000000"/>
                </a:solidFill>
                <a:latin typeface="Courier New" pitchFamily="49" charset="0"/>
              </a:rPr>
              <a:t>access-list-number</a:t>
            </a:r>
            <a:r>
              <a:rPr lang="en-US" b="1">
                <a:solidFill>
                  <a:srgbClr val="000000"/>
                </a:solidFill>
                <a:latin typeface="Courier New" pitchFamily="49" charset="0"/>
              </a:rPr>
              <a:t> {permit | deny} </a:t>
            </a:r>
            <a:br>
              <a:rPr lang="en-US" b="1">
                <a:solidFill>
                  <a:srgbClr val="000000"/>
                </a:solidFill>
                <a:latin typeface="Courier New" pitchFamily="49" charset="0"/>
              </a:rPr>
            </a:br>
            <a:r>
              <a:rPr lang="en-US" b="1" i="1">
                <a:solidFill>
                  <a:srgbClr val="000000"/>
                </a:solidFill>
                <a:latin typeface="Courier New" pitchFamily="49" charset="0"/>
              </a:rPr>
              <a:t>protocol source source-wildcard </a:t>
            </a:r>
            <a:r>
              <a:rPr lang="en-US" b="1">
                <a:solidFill>
                  <a:srgbClr val="000000"/>
                </a:solidFill>
                <a:latin typeface="Courier New" pitchFamily="49" charset="0"/>
              </a:rPr>
              <a:t>[</a:t>
            </a:r>
            <a:r>
              <a:rPr lang="en-US" b="1" i="1">
                <a:solidFill>
                  <a:srgbClr val="000000"/>
                </a:solidFill>
                <a:latin typeface="Courier New" pitchFamily="49" charset="0"/>
              </a:rPr>
              <a:t>operator port</a:t>
            </a:r>
            <a:r>
              <a:rPr lang="en-US" b="1">
                <a:solidFill>
                  <a:srgbClr val="000000"/>
                </a:solidFill>
                <a:latin typeface="Courier New" pitchFamily="49" charset="0"/>
              </a:rPr>
              <a:t>] </a:t>
            </a:r>
            <a:br>
              <a:rPr lang="en-US" b="1">
                <a:solidFill>
                  <a:srgbClr val="000000"/>
                </a:solidFill>
                <a:latin typeface="Courier New" pitchFamily="49" charset="0"/>
              </a:rPr>
            </a:br>
            <a:r>
              <a:rPr lang="en-US" b="1" i="1">
                <a:solidFill>
                  <a:srgbClr val="000000"/>
                </a:solidFill>
                <a:latin typeface="Courier New" pitchFamily="49" charset="0"/>
              </a:rPr>
              <a:t>destination destination-wildcard </a:t>
            </a:r>
            <a:r>
              <a:rPr lang="en-US" b="1">
                <a:solidFill>
                  <a:srgbClr val="000000"/>
                </a:solidFill>
                <a:latin typeface="Courier New" pitchFamily="49" charset="0"/>
              </a:rPr>
              <a:t>[</a:t>
            </a:r>
            <a:r>
              <a:rPr lang="en-US" b="1" i="1">
                <a:solidFill>
                  <a:srgbClr val="000000"/>
                </a:solidFill>
                <a:latin typeface="Courier New" pitchFamily="49" charset="0"/>
              </a:rPr>
              <a:t>operator port</a:t>
            </a:r>
            <a:r>
              <a:rPr lang="en-US" b="1">
                <a:solidFill>
                  <a:srgbClr val="000000"/>
                </a:solidFill>
                <a:latin typeface="Courier New" pitchFamily="49" charset="0"/>
              </a:rPr>
              <a:t>]  </a:t>
            </a:r>
            <a:br>
              <a:rPr lang="en-US" b="1">
                <a:solidFill>
                  <a:srgbClr val="000000"/>
                </a:solidFill>
                <a:latin typeface="Courier New" pitchFamily="49" charset="0"/>
              </a:rPr>
            </a:br>
            <a:r>
              <a:rPr lang="en-US" b="1">
                <a:solidFill>
                  <a:srgbClr val="000000"/>
                </a:solidFill>
                <a:latin typeface="Courier New" pitchFamily="49" charset="0"/>
              </a:rPr>
              <a:t>[established] [log]</a:t>
            </a:r>
          </a:p>
        </p:txBody>
      </p:sp>
      <p:sp>
        <p:nvSpPr>
          <p:cNvPr id="353290" name="Rectangle 10"/>
          <p:cNvSpPr>
            <a:spLocks noChangeArrowheads="1"/>
          </p:cNvSpPr>
          <p:nvPr/>
        </p:nvSpPr>
        <p:spPr bwMode="auto">
          <a:xfrm>
            <a:off x="777875" y="1917700"/>
            <a:ext cx="1955800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lnSpc>
                <a:spcPct val="95000"/>
              </a:lnSpc>
            </a:pPr>
            <a:r>
              <a:rPr lang="en-GB" sz="1600" b="1">
                <a:latin typeface="Courier New" pitchFamily="49" charset="0"/>
              </a:rPr>
              <a:t>RouterX(config)#</a:t>
            </a:r>
          </a:p>
        </p:txBody>
      </p:sp>
      <p:sp>
        <p:nvSpPr>
          <p:cNvPr id="353291" name="Rectangle 11"/>
          <p:cNvSpPr>
            <a:spLocks noChangeArrowheads="1"/>
          </p:cNvSpPr>
          <p:nvPr/>
        </p:nvSpPr>
        <p:spPr bwMode="auto">
          <a:xfrm>
            <a:off x="777875" y="4175125"/>
            <a:ext cx="2322513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lnSpc>
                <a:spcPct val="95000"/>
              </a:lnSpc>
            </a:pPr>
            <a:r>
              <a:rPr lang="en-GB" sz="1600" b="1">
                <a:latin typeface="Courier New" pitchFamily="49" charset="0"/>
              </a:rPr>
              <a:t>RouterX(config-if)#</a:t>
            </a:r>
          </a:p>
        </p:txBody>
      </p:sp>
      <p:sp>
        <p:nvSpPr>
          <p:cNvPr id="353293" name="Rectangle 1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ru-RU" dirty="0" smtClean="0"/>
              <a:t>Создание расширенного нумерованного </a:t>
            </a:r>
            <a:r>
              <a:rPr lang="en-US" dirty="0" smtClean="0"/>
              <a:t>ACL</a:t>
            </a:r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BC34A-149F-400D-9017-8E9E35A07987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 расширенного нумерованного </a:t>
            </a:r>
            <a:r>
              <a:rPr lang="en-US" dirty="0" smtClean="0"/>
              <a:t>ACL</a:t>
            </a:r>
            <a:endParaRPr lang="en-US" dirty="0"/>
          </a:p>
        </p:txBody>
      </p:sp>
      <p:sp>
        <p:nvSpPr>
          <p:cNvPr id="391173" name="Text Box 5"/>
          <p:cNvSpPr txBox="1">
            <a:spLocks noChangeArrowheads="1"/>
          </p:cNvSpPr>
          <p:nvPr/>
        </p:nvSpPr>
        <p:spPr bwMode="auto">
          <a:xfrm>
            <a:off x="368300" y="3924300"/>
            <a:ext cx="8407400" cy="1504950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5000"/>
              </a:lnSpc>
            </a:pPr>
            <a:r>
              <a:rPr lang="en-US" sz="1200" b="1" dirty="0" err="1">
                <a:latin typeface="Courier New" pitchFamily="49" charset="0"/>
              </a:rPr>
              <a:t>RouterX</a:t>
            </a:r>
            <a:r>
              <a:rPr lang="en-US" sz="1200" b="1" dirty="0">
                <a:latin typeface="Courier New" pitchFamily="49" charset="0"/>
              </a:rPr>
              <a:t>(</a:t>
            </a:r>
            <a:r>
              <a:rPr lang="en-US" sz="1200" b="1" dirty="0" err="1">
                <a:latin typeface="Courier New" pitchFamily="49" charset="0"/>
              </a:rPr>
              <a:t>config</a:t>
            </a:r>
            <a:r>
              <a:rPr lang="en-US" sz="1200" b="1" dirty="0">
                <a:latin typeface="Courier New" pitchFamily="49" charset="0"/>
              </a:rPr>
              <a:t>)# access-list 101 deny </a:t>
            </a:r>
            <a:r>
              <a:rPr lang="en-US" sz="1200" b="1" dirty="0" err="1">
                <a:latin typeface="Courier New" pitchFamily="49" charset="0"/>
              </a:rPr>
              <a:t>tcp</a:t>
            </a:r>
            <a:r>
              <a:rPr lang="en-US" sz="1200" b="1" dirty="0">
                <a:latin typeface="Courier New" pitchFamily="49" charset="0"/>
              </a:rPr>
              <a:t> 172.16.4.0 0.0.0.255 172.16.3.0 0.0.0.255 </a:t>
            </a:r>
            <a:r>
              <a:rPr lang="en-US" sz="1200" b="1" dirty="0" err="1">
                <a:latin typeface="Courier New" pitchFamily="49" charset="0"/>
              </a:rPr>
              <a:t>eq</a:t>
            </a:r>
            <a:r>
              <a:rPr lang="en-US" sz="1200" b="1" dirty="0">
                <a:latin typeface="Courier New" pitchFamily="49" charset="0"/>
              </a:rPr>
              <a:t> 21</a:t>
            </a:r>
          </a:p>
          <a:p>
            <a:pPr>
              <a:lnSpc>
                <a:spcPct val="95000"/>
              </a:lnSpc>
            </a:pPr>
            <a:r>
              <a:rPr lang="en-US" sz="1200" b="1" dirty="0" err="1">
                <a:latin typeface="Courier New" pitchFamily="49" charset="0"/>
              </a:rPr>
              <a:t>RouterX</a:t>
            </a:r>
            <a:r>
              <a:rPr lang="en-US" sz="1200" b="1" dirty="0">
                <a:latin typeface="Courier New" pitchFamily="49" charset="0"/>
              </a:rPr>
              <a:t>(</a:t>
            </a:r>
            <a:r>
              <a:rPr lang="en-US" sz="1200" b="1" dirty="0" err="1">
                <a:latin typeface="Courier New" pitchFamily="49" charset="0"/>
              </a:rPr>
              <a:t>config</a:t>
            </a:r>
            <a:r>
              <a:rPr lang="en-US" sz="1200" b="1" dirty="0">
                <a:latin typeface="Courier New" pitchFamily="49" charset="0"/>
              </a:rPr>
              <a:t>)# access-list 101 deny </a:t>
            </a:r>
            <a:r>
              <a:rPr lang="en-US" sz="1200" b="1" dirty="0" err="1">
                <a:latin typeface="Courier New" pitchFamily="49" charset="0"/>
              </a:rPr>
              <a:t>tcp</a:t>
            </a:r>
            <a:r>
              <a:rPr lang="en-US" sz="1200" b="1" dirty="0">
                <a:latin typeface="Courier New" pitchFamily="49" charset="0"/>
              </a:rPr>
              <a:t> 172.16.4.0 0.0.0.255 172.16.3.0 0.0.0.255 </a:t>
            </a:r>
            <a:r>
              <a:rPr lang="en-US" sz="1200" b="1" dirty="0" err="1">
                <a:latin typeface="Courier New" pitchFamily="49" charset="0"/>
              </a:rPr>
              <a:t>eq</a:t>
            </a:r>
            <a:r>
              <a:rPr lang="en-US" sz="1200" b="1" dirty="0">
                <a:latin typeface="Courier New" pitchFamily="49" charset="0"/>
              </a:rPr>
              <a:t> 20</a:t>
            </a:r>
          </a:p>
          <a:p>
            <a:pPr>
              <a:lnSpc>
                <a:spcPct val="95000"/>
              </a:lnSpc>
            </a:pPr>
            <a:r>
              <a:rPr lang="en-US" sz="1200" b="1" dirty="0" err="1">
                <a:latin typeface="Courier New" pitchFamily="49" charset="0"/>
              </a:rPr>
              <a:t>RouterX</a:t>
            </a:r>
            <a:r>
              <a:rPr lang="en-US" sz="1200" b="1" dirty="0">
                <a:latin typeface="Courier New" pitchFamily="49" charset="0"/>
              </a:rPr>
              <a:t>(</a:t>
            </a:r>
            <a:r>
              <a:rPr lang="en-US" sz="1200" b="1" dirty="0" err="1">
                <a:latin typeface="Courier New" pitchFamily="49" charset="0"/>
              </a:rPr>
              <a:t>config</a:t>
            </a:r>
            <a:r>
              <a:rPr lang="en-US" sz="1200" b="1" dirty="0">
                <a:latin typeface="Courier New" pitchFamily="49" charset="0"/>
              </a:rPr>
              <a:t>)# access-list 101 permit </a:t>
            </a:r>
            <a:r>
              <a:rPr lang="en-US" sz="1200" b="1" dirty="0" err="1">
                <a:latin typeface="Courier New" pitchFamily="49" charset="0"/>
              </a:rPr>
              <a:t>ip</a:t>
            </a:r>
            <a:r>
              <a:rPr lang="en-US" sz="1200" b="1" dirty="0">
                <a:latin typeface="Courier New" pitchFamily="49" charset="0"/>
              </a:rPr>
              <a:t> any </a:t>
            </a:r>
            <a:r>
              <a:rPr lang="en-US" sz="1200" b="1" dirty="0" err="1">
                <a:latin typeface="Courier New" pitchFamily="49" charset="0"/>
              </a:rPr>
              <a:t>any</a:t>
            </a:r>
            <a:endParaRPr lang="en-US" sz="1200" b="1" dirty="0">
              <a:latin typeface="Courier New" pitchFamily="49" charset="0"/>
            </a:endParaRPr>
          </a:p>
          <a:p>
            <a:pPr>
              <a:lnSpc>
                <a:spcPct val="95000"/>
              </a:lnSpc>
            </a:pPr>
            <a:r>
              <a:rPr lang="en-US" sz="1200" b="1" dirty="0" smtClean="0">
                <a:solidFill>
                  <a:schemeClr val="accent2"/>
                </a:solidFill>
                <a:latin typeface="Courier New" pitchFamily="49" charset="0"/>
              </a:rPr>
              <a:t>(</a:t>
            </a:r>
            <a:r>
              <a:rPr lang="ru-RU" sz="1200" b="1" dirty="0" smtClean="0">
                <a:solidFill>
                  <a:schemeClr val="accent2"/>
                </a:solidFill>
                <a:latin typeface="Courier New" pitchFamily="49" charset="0"/>
              </a:rPr>
              <a:t>неявное </a:t>
            </a:r>
            <a:r>
              <a:rPr lang="en-US" sz="1200" b="1" dirty="0" smtClean="0">
                <a:solidFill>
                  <a:schemeClr val="accent2"/>
                </a:solidFill>
                <a:latin typeface="Courier New" pitchFamily="49" charset="0"/>
              </a:rPr>
              <a:t>deny </a:t>
            </a:r>
            <a:r>
              <a:rPr lang="en-US" sz="1200" b="1" dirty="0">
                <a:solidFill>
                  <a:schemeClr val="accent2"/>
                </a:solidFill>
                <a:latin typeface="Courier New" pitchFamily="49" charset="0"/>
              </a:rPr>
              <a:t>all)</a:t>
            </a:r>
          </a:p>
          <a:p>
            <a:pPr>
              <a:lnSpc>
                <a:spcPct val="95000"/>
              </a:lnSpc>
            </a:pPr>
            <a:r>
              <a:rPr lang="en-US" sz="1200" b="1" dirty="0">
                <a:solidFill>
                  <a:schemeClr val="accent2"/>
                </a:solidFill>
                <a:latin typeface="Courier New" pitchFamily="49" charset="0"/>
              </a:rPr>
              <a:t>(access-list 101 deny </a:t>
            </a:r>
            <a:r>
              <a:rPr lang="en-US" sz="1200" b="1" dirty="0" err="1">
                <a:solidFill>
                  <a:schemeClr val="accent2"/>
                </a:solidFill>
                <a:latin typeface="Courier New" pitchFamily="49" charset="0"/>
              </a:rPr>
              <a:t>ip</a:t>
            </a:r>
            <a:r>
              <a:rPr lang="en-US" sz="1200" b="1" dirty="0">
                <a:solidFill>
                  <a:schemeClr val="accent2"/>
                </a:solidFill>
                <a:latin typeface="Courier New" pitchFamily="49" charset="0"/>
              </a:rPr>
              <a:t> 0.0.0.0 255.255.255.255 0.0.0.0 255.255.255.255)</a:t>
            </a:r>
          </a:p>
          <a:p>
            <a:pPr>
              <a:lnSpc>
                <a:spcPct val="95000"/>
              </a:lnSpc>
            </a:pPr>
            <a:endParaRPr lang="en-US" sz="1200" b="1" dirty="0">
              <a:solidFill>
                <a:schemeClr val="accent2"/>
              </a:solidFill>
              <a:latin typeface="Courier New" pitchFamily="49" charset="0"/>
            </a:endParaRPr>
          </a:p>
          <a:p>
            <a:pPr>
              <a:lnSpc>
                <a:spcPct val="95000"/>
              </a:lnSpc>
            </a:pPr>
            <a:r>
              <a:rPr lang="en-US" sz="1200" b="1" dirty="0" err="1">
                <a:latin typeface="Courier New" pitchFamily="49" charset="0"/>
              </a:rPr>
              <a:t>RouterX</a:t>
            </a:r>
            <a:r>
              <a:rPr lang="en-US" sz="1200" b="1" dirty="0">
                <a:latin typeface="Courier New" pitchFamily="49" charset="0"/>
              </a:rPr>
              <a:t>(</a:t>
            </a:r>
            <a:r>
              <a:rPr lang="en-US" sz="1200" b="1" dirty="0" err="1">
                <a:latin typeface="Courier New" pitchFamily="49" charset="0"/>
              </a:rPr>
              <a:t>config</a:t>
            </a:r>
            <a:r>
              <a:rPr lang="en-US" sz="1200" b="1" dirty="0">
                <a:latin typeface="Courier New" pitchFamily="49" charset="0"/>
              </a:rPr>
              <a:t>)# interface </a:t>
            </a:r>
            <a:r>
              <a:rPr lang="en-US" sz="1200" b="1" dirty="0" err="1">
                <a:latin typeface="Courier New" pitchFamily="49" charset="0"/>
              </a:rPr>
              <a:t>ethernet</a:t>
            </a:r>
            <a:r>
              <a:rPr lang="en-US" sz="1200" b="1" dirty="0">
                <a:latin typeface="Courier New" pitchFamily="49" charset="0"/>
              </a:rPr>
              <a:t> 0</a:t>
            </a:r>
          </a:p>
          <a:p>
            <a:pPr>
              <a:lnSpc>
                <a:spcPct val="95000"/>
              </a:lnSpc>
            </a:pPr>
            <a:r>
              <a:rPr lang="en-US" sz="1200" b="1" dirty="0" err="1">
                <a:latin typeface="Courier New" pitchFamily="49" charset="0"/>
              </a:rPr>
              <a:t>RouterX</a:t>
            </a:r>
            <a:r>
              <a:rPr lang="en-US" sz="1200" b="1" dirty="0">
                <a:latin typeface="Courier New" pitchFamily="49" charset="0"/>
              </a:rPr>
              <a:t>(</a:t>
            </a:r>
            <a:r>
              <a:rPr lang="en-US" sz="1200" b="1" dirty="0" err="1">
                <a:latin typeface="Courier New" pitchFamily="49" charset="0"/>
              </a:rPr>
              <a:t>config</a:t>
            </a:r>
            <a:r>
              <a:rPr lang="en-US" sz="1200" b="1" dirty="0">
                <a:latin typeface="Courier New" pitchFamily="49" charset="0"/>
              </a:rPr>
              <a:t>-if)# </a:t>
            </a:r>
            <a:r>
              <a:rPr lang="en-US" sz="1200" b="1" dirty="0" err="1">
                <a:latin typeface="Courier New" pitchFamily="49" charset="0"/>
              </a:rPr>
              <a:t>ip</a:t>
            </a:r>
            <a:r>
              <a:rPr lang="en-US" sz="1200" b="1" dirty="0">
                <a:latin typeface="Courier New" pitchFamily="49" charset="0"/>
              </a:rPr>
              <a:t> access-group 101 out</a:t>
            </a:r>
          </a:p>
        </p:txBody>
      </p:sp>
      <p:pic>
        <p:nvPicPr>
          <p:cNvPr id="391175" name="Picture 7" descr="327P_212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08188" y="1524000"/>
            <a:ext cx="5127625" cy="2159000"/>
          </a:xfrm>
          <a:prstGeom prst="rect">
            <a:avLst/>
          </a:prstGeom>
          <a:noFill/>
        </p:spPr>
      </p:pic>
      <p:sp>
        <p:nvSpPr>
          <p:cNvPr id="391176" name="Rectangle 8"/>
          <p:cNvSpPr>
            <a:spLocks noChangeArrowheads="1"/>
          </p:cNvSpPr>
          <p:nvPr/>
        </p:nvSpPr>
        <p:spPr bwMode="auto">
          <a:xfrm>
            <a:off x="655638" y="5768772"/>
            <a:ext cx="7415813" cy="60683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 anchorCtr="1">
            <a:spAutoFit/>
          </a:bodyPr>
          <a:lstStyle/>
          <a:p>
            <a:pPr marL="233363" indent="-233363" defTabSz="814388">
              <a:lnSpc>
                <a:spcPct val="85000"/>
              </a:lnSpc>
              <a:spcBef>
                <a:spcPct val="35000"/>
              </a:spcBef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ru-RU" sz="2000" dirty="0" smtClean="0">
                <a:solidFill>
                  <a:srgbClr val="000000"/>
                </a:solidFill>
                <a:latin typeface="+mn-lt"/>
              </a:rPr>
              <a:t>Запрещает</a:t>
            </a: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+mn-lt"/>
              </a:rPr>
              <a:t>FTP </a:t>
            </a:r>
            <a:r>
              <a:rPr lang="ru-RU" sz="2000" dirty="0" smtClean="0">
                <a:solidFill>
                  <a:srgbClr val="000000"/>
                </a:solidFill>
                <a:latin typeface="+mn-lt"/>
              </a:rPr>
              <a:t>трафик из</a:t>
            </a: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+mn-lt"/>
              </a:rPr>
              <a:t>172.16.4.0 </a:t>
            </a:r>
            <a:r>
              <a:rPr lang="ru-RU" sz="2000" dirty="0" smtClean="0">
                <a:solidFill>
                  <a:srgbClr val="000000"/>
                </a:solidFill>
                <a:latin typeface="+mn-lt"/>
              </a:rPr>
              <a:t>в</a:t>
            </a: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+mn-lt"/>
              </a:rPr>
              <a:t>172.16.3.0 </a:t>
            </a:r>
            <a:r>
              <a:rPr lang="ru-RU" sz="2000" dirty="0" smtClean="0">
                <a:solidFill>
                  <a:srgbClr val="000000"/>
                </a:solidFill>
                <a:latin typeface="+mn-lt"/>
              </a:rPr>
              <a:t>через</a:t>
            </a: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+mn-lt"/>
              </a:rPr>
              <a:t>E0 </a:t>
            </a:r>
          </a:p>
          <a:p>
            <a:pPr marL="233363" indent="-233363" defTabSz="814388">
              <a:lnSpc>
                <a:spcPct val="75000"/>
              </a:lnSpc>
              <a:spcBef>
                <a:spcPct val="35000"/>
              </a:spcBef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ru-RU" sz="2000" dirty="0" smtClean="0">
                <a:solidFill>
                  <a:srgbClr val="000000"/>
                </a:solidFill>
                <a:latin typeface="+mn-lt"/>
              </a:rPr>
              <a:t>Разрешает остальной трафик</a:t>
            </a:r>
            <a:endParaRPr lang="en-US" sz="20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BC34A-149F-400D-9017-8E9E35A07987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27" name="Rectangle 3"/>
          <p:cNvSpPr>
            <a:spLocks noChangeArrowheads="1"/>
          </p:cNvSpPr>
          <p:nvPr/>
        </p:nvSpPr>
        <p:spPr bwMode="auto">
          <a:xfrm>
            <a:off x="400050" y="1762125"/>
            <a:ext cx="8286750" cy="3524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1028700">
              <a:lnSpc>
                <a:spcPct val="95000"/>
              </a:lnSpc>
              <a:spcBef>
                <a:spcPct val="35000"/>
              </a:spcBef>
              <a:tabLst>
                <a:tab pos="514350" algn="l"/>
                <a:tab pos="1028700" algn="l"/>
                <a:tab pos="1543050" algn="l"/>
              </a:tabLst>
            </a:pPr>
            <a:r>
              <a:rPr lang="en-US" sz="1600" b="1">
                <a:solidFill>
                  <a:srgbClr val="000000"/>
                </a:solidFill>
                <a:latin typeface="Courier New" pitchFamily="49" charset="0"/>
              </a:rPr>
              <a:t>ip access-list {standard | extended} </a:t>
            </a:r>
            <a:r>
              <a:rPr lang="en-US" sz="1600" b="1" i="1">
                <a:solidFill>
                  <a:srgbClr val="000000"/>
                </a:solidFill>
                <a:latin typeface="Courier New" pitchFamily="49" charset="0"/>
              </a:rPr>
              <a:t>name</a:t>
            </a:r>
          </a:p>
        </p:txBody>
      </p:sp>
      <p:sp>
        <p:nvSpPr>
          <p:cNvPr id="359429" name="Rectangle 5"/>
          <p:cNvSpPr>
            <a:spLocks noChangeArrowheads="1"/>
          </p:cNvSpPr>
          <p:nvPr/>
        </p:nvSpPr>
        <p:spPr bwMode="auto">
          <a:xfrm>
            <a:off x="400050" y="3179763"/>
            <a:ext cx="8286750" cy="6699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1028700">
              <a:lnSpc>
                <a:spcPct val="95000"/>
              </a:lnSpc>
              <a:spcBef>
                <a:spcPct val="35000"/>
              </a:spcBef>
              <a:tabLst>
                <a:tab pos="514350" algn="l"/>
                <a:tab pos="1028700" algn="l"/>
                <a:tab pos="1543050" algn="l"/>
              </a:tabLst>
            </a:pPr>
            <a:r>
              <a:rPr lang="en-US" sz="1600" b="1">
                <a:latin typeface="Courier New" pitchFamily="49" charset="0"/>
              </a:rPr>
              <a:t>[</a:t>
            </a:r>
            <a:r>
              <a:rPr lang="en-US" sz="1600" b="1" i="1">
                <a:latin typeface="Courier New" pitchFamily="49" charset="0"/>
              </a:rPr>
              <a:t>sequence-number</a:t>
            </a:r>
            <a:r>
              <a:rPr lang="en-US" sz="1600" b="1">
                <a:latin typeface="Courier New" pitchFamily="49" charset="0"/>
              </a:rPr>
              <a:t>] </a:t>
            </a:r>
            <a:r>
              <a:rPr lang="en-US" sz="1600" b="1">
                <a:solidFill>
                  <a:srgbClr val="000000"/>
                </a:solidFill>
                <a:latin typeface="Courier New" pitchFamily="49" charset="0"/>
              </a:rPr>
              <a:t>{permit | deny} {</a:t>
            </a:r>
            <a:r>
              <a:rPr lang="en-US" sz="1600" b="1" i="1">
                <a:solidFill>
                  <a:srgbClr val="000000"/>
                </a:solidFill>
                <a:latin typeface="Courier New" pitchFamily="49" charset="0"/>
              </a:rPr>
              <a:t>ip access list test conditions</a:t>
            </a:r>
            <a:r>
              <a:rPr lang="en-US" sz="1600" b="1">
                <a:solidFill>
                  <a:srgbClr val="000000"/>
                </a:solidFill>
                <a:latin typeface="Courier New" pitchFamily="49" charset="0"/>
              </a:rPr>
              <a:t>}</a:t>
            </a:r>
            <a:endParaRPr lang="en-US" sz="1600" b="1" i="1">
              <a:solidFill>
                <a:srgbClr val="000000"/>
              </a:solidFill>
              <a:latin typeface="Courier New" pitchFamily="49" charset="0"/>
            </a:endParaRPr>
          </a:p>
          <a:p>
            <a:pPr defTabSz="1028700">
              <a:lnSpc>
                <a:spcPct val="95000"/>
              </a:lnSpc>
              <a:spcBef>
                <a:spcPct val="35000"/>
              </a:spcBef>
              <a:tabLst>
                <a:tab pos="514350" algn="l"/>
                <a:tab pos="1028700" algn="l"/>
                <a:tab pos="1543050" algn="l"/>
              </a:tabLst>
            </a:pPr>
            <a:r>
              <a:rPr lang="en-US" sz="1600" b="1">
                <a:solidFill>
                  <a:srgbClr val="000000"/>
                </a:solidFill>
                <a:latin typeface="Courier New" pitchFamily="49" charset="0"/>
              </a:rPr>
              <a:t>{permit | deny} {</a:t>
            </a:r>
            <a:r>
              <a:rPr lang="en-US" sz="1600" b="1" i="1">
                <a:solidFill>
                  <a:srgbClr val="000000"/>
                </a:solidFill>
                <a:latin typeface="Courier New" pitchFamily="49" charset="0"/>
              </a:rPr>
              <a:t>ip access list test conditions</a:t>
            </a:r>
            <a:r>
              <a:rPr lang="en-US" sz="1600" b="1">
                <a:solidFill>
                  <a:srgbClr val="000000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359432" name="Rectangle 8"/>
          <p:cNvSpPr>
            <a:spLocks noChangeArrowheads="1"/>
          </p:cNvSpPr>
          <p:nvPr/>
        </p:nvSpPr>
        <p:spPr bwMode="auto">
          <a:xfrm>
            <a:off x="400050" y="5440363"/>
            <a:ext cx="8286750" cy="3524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1028700">
              <a:lnSpc>
                <a:spcPct val="95000"/>
              </a:lnSpc>
              <a:spcBef>
                <a:spcPct val="35000"/>
              </a:spcBef>
              <a:tabLst>
                <a:tab pos="514350" algn="l"/>
                <a:tab pos="1028700" algn="l"/>
                <a:tab pos="1543050" algn="l"/>
              </a:tabLst>
            </a:pPr>
            <a:r>
              <a:rPr lang="en-US" sz="1600" b="1">
                <a:solidFill>
                  <a:srgbClr val="000000"/>
                </a:solidFill>
                <a:latin typeface="Courier New" pitchFamily="49" charset="0"/>
              </a:rPr>
              <a:t>ip access-group </a:t>
            </a:r>
            <a:r>
              <a:rPr lang="en-US" sz="1600" b="1" i="1">
                <a:solidFill>
                  <a:srgbClr val="000000"/>
                </a:solidFill>
                <a:latin typeface="Courier New" pitchFamily="49" charset="0"/>
              </a:rPr>
              <a:t>name </a:t>
            </a:r>
            <a:r>
              <a:rPr lang="en-US" sz="1600" b="1">
                <a:solidFill>
                  <a:srgbClr val="000000"/>
                </a:solidFill>
                <a:latin typeface="Courier New" pitchFamily="49" charset="0"/>
              </a:rPr>
              <a:t>{in | out}  </a:t>
            </a:r>
          </a:p>
        </p:txBody>
      </p:sp>
      <p:sp>
        <p:nvSpPr>
          <p:cNvPr id="359433" name="Rectangle 9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82118" tIns="41058" rIns="82118" bIns="41058"/>
          <a:lstStyle/>
          <a:p>
            <a:r>
              <a:rPr lang="ru-RU" dirty="0" smtClean="0"/>
              <a:t>Создание именованного </a:t>
            </a:r>
            <a:r>
              <a:rPr lang="en-US" dirty="0" smtClean="0"/>
              <a:t>ACL</a:t>
            </a:r>
            <a:endParaRPr lang="en-US" dirty="0"/>
          </a:p>
        </p:txBody>
      </p:sp>
      <p:sp>
        <p:nvSpPr>
          <p:cNvPr id="359435" name="Rectangle 11"/>
          <p:cNvSpPr>
            <a:spLocks noChangeArrowheads="1"/>
          </p:cNvSpPr>
          <p:nvPr/>
        </p:nvSpPr>
        <p:spPr bwMode="auto">
          <a:xfrm>
            <a:off x="400050" y="3887788"/>
            <a:ext cx="8362950" cy="886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230188" indent="-230188" defTabSz="1028700">
              <a:lnSpc>
                <a:spcPct val="95000"/>
              </a:lnSpc>
              <a:spcBef>
                <a:spcPct val="350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dirty="0" smtClean="0">
                <a:solidFill>
                  <a:srgbClr val="000000"/>
                </a:solidFill>
                <a:latin typeface="+mn-lt"/>
              </a:rPr>
              <a:t>Если номер последовательности не указан, то первое правило получит номер </a:t>
            </a:r>
            <a:r>
              <a:rPr lang="en-US" dirty="0" smtClean="0">
                <a:solidFill>
                  <a:srgbClr val="000000"/>
                </a:solidFill>
                <a:latin typeface="+mn-lt"/>
              </a:rPr>
              <a:t>10</a:t>
            </a:r>
            <a:r>
              <a:rPr lang="ru-RU" dirty="0" smtClean="0">
                <a:solidFill>
                  <a:srgbClr val="000000"/>
                </a:solidFill>
                <a:latin typeface="+mn-lt"/>
              </a:rPr>
              <a:t>, а номера последующих будут увеличиваться на 10.</a:t>
            </a:r>
            <a:endParaRPr lang="en-US" dirty="0">
              <a:solidFill>
                <a:srgbClr val="000000"/>
              </a:solidFill>
              <a:latin typeface="+mn-lt"/>
            </a:endParaRPr>
          </a:p>
          <a:p>
            <a:pPr marL="230188" indent="-230188" defTabSz="1028700">
              <a:lnSpc>
                <a:spcPct val="95000"/>
              </a:lnSpc>
              <a:spcBef>
                <a:spcPct val="350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b="1" dirty="0">
                <a:solidFill>
                  <a:srgbClr val="000000"/>
                </a:solidFill>
                <a:latin typeface="+mn-lt"/>
              </a:rPr>
              <a:t>no</a:t>
            </a:r>
            <a:r>
              <a:rPr lang="en-US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i="1" dirty="0">
                <a:solidFill>
                  <a:srgbClr val="000000"/>
                </a:solidFill>
                <a:latin typeface="+mn-lt"/>
              </a:rPr>
              <a:t>sequence number</a:t>
            </a:r>
            <a:r>
              <a:rPr lang="en-US" dirty="0">
                <a:solidFill>
                  <a:srgbClr val="000000"/>
                </a:solidFill>
                <a:latin typeface="+mn-lt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+mn-lt"/>
              </a:rPr>
              <a:t>удаляет правило из списка.</a:t>
            </a:r>
            <a:endParaRPr lang="en-US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359436" name="Rectangle 12"/>
          <p:cNvSpPr>
            <a:spLocks noChangeArrowheads="1"/>
          </p:cNvSpPr>
          <p:nvPr/>
        </p:nvSpPr>
        <p:spPr bwMode="auto">
          <a:xfrm>
            <a:off x="400050" y="5905500"/>
            <a:ext cx="5132815" cy="26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marL="257175" indent="-257175" defTabSz="1028700">
              <a:lnSpc>
                <a:spcPct val="95000"/>
              </a:lnSpc>
              <a:spcBef>
                <a:spcPct val="350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dirty="0" smtClean="0">
                <a:solidFill>
                  <a:srgbClr val="000000"/>
                </a:solidFill>
                <a:latin typeface="+mn-lt"/>
              </a:rPr>
              <a:t>Связывает </a:t>
            </a:r>
            <a:r>
              <a:rPr lang="en-US" dirty="0" smtClean="0">
                <a:solidFill>
                  <a:srgbClr val="000000"/>
                </a:solidFill>
                <a:latin typeface="+mn-lt"/>
              </a:rPr>
              <a:t>ACL </a:t>
            </a:r>
            <a:r>
              <a:rPr lang="ru-RU" dirty="0" smtClean="0">
                <a:solidFill>
                  <a:srgbClr val="000000"/>
                </a:solidFill>
                <a:latin typeface="+mn-lt"/>
              </a:rPr>
              <a:t>с конкретным интерфейсом.</a:t>
            </a:r>
            <a:endParaRPr lang="en-US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359437" name="Rectangle 13"/>
          <p:cNvSpPr>
            <a:spLocks noChangeArrowheads="1"/>
          </p:cNvSpPr>
          <p:nvPr/>
        </p:nvSpPr>
        <p:spPr bwMode="auto">
          <a:xfrm>
            <a:off x="400050" y="2873375"/>
            <a:ext cx="4156075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lnSpc>
                <a:spcPct val="95000"/>
              </a:lnSpc>
              <a:spcBef>
                <a:spcPct val="35000"/>
              </a:spcBef>
            </a:pPr>
            <a:r>
              <a:rPr lang="en-US" sz="1600" b="1">
                <a:solidFill>
                  <a:srgbClr val="000000"/>
                </a:solidFill>
                <a:latin typeface="Courier New" pitchFamily="49" charset="0"/>
              </a:rPr>
              <a:t>RouterX(config {std- | ext-}nacl)#</a:t>
            </a:r>
            <a:endParaRPr lang="en-GB" sz="1600" b="1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359438" name="Rectangle 14"/>
          <p:cNvSpPr>
            <a:spLocks noChangeArrowheads="1"/>
          </p:cNvSpPr>
          <p:nvPr/>
        </p:nvSpPr>
        <p:spPr bwMode="auto">
          <a:xfrm>
            <a:off x="400050" y="5145088"/>
            <a:ext cx="2322513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lnSpc>
                <a:spcPct val="95000"/>
              </a:lnSpc>
              <a:spcBef>
                <a:spcPct val="35000"/>
              </a:spcBef>
            </a:pPr>
            <a:r>
              <a:rPr lang="en-GB" sz="1600" b="1">
                <a:latin typeface="Courier New" pitchFamily="49" charset="0"/>
              </a:rPr>
              <a:t>RouterX(config-if)#</a:t>
            </a:r>
          </a:p>
        </p:txBody>
      </p:sp>
      <p:sp>
        <p:nvSpPr>
          <p:cNvPr id="359439" name="Rectangle 15"/>
          <p:cNvSpPr>
            <a:spLocks noChangeArrowheads="1"/>
          </p:cNvSpPr>
          <p:nvPr/>
        </p:nvSpPr>
        <p:spPr bwMode="auto">
          <a:xfrm>
            <a:off x="400050" y="1476375"/>
            <a:ext cx="1955800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lnSpc>
                <a:spcPct val="95000"/>
              </a:lnSpc>
              <a:spcBef>
                <a:spcPct val="35000"/>
              </a:spcBef>
            </a:pPr>
            <a:r>
              <a:rPr lang="en-GB" sz="1600" b="1">
                <a:latin typeface="Courier New" pitchFamily="49" charset="0"/>
              </a:rPr>
              <a:t>RouterX(config)#</a:t>
            </a: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BC34A-149F-400D-9017-8E9E35A07987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Rectangle 2"/>
          <p:cNvSpPr>
            <a:spLocks noChangeArrowheads="1"/>
          </p:cNvSpPr>
          <p:nvPr/>
        </p:nvSpPr>
        <p:spPr bwMode="auto">
          <a:xfrm>
            <a:off x="2590800" y="5715000"/>
            <a:ext cx="4858702" cy="292388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lnSpc>
                <a:spcPct val="95000"/>
              </a:lnSpc>
              <a:buClr>
                <a:schemeClr val="accent1"/>
              </a:buClr>
            </a:pPr>
            <a:r>
              <a:rPr lang="ru-RU" sz="2000" dirty="0" smtClean="0">
                <a:latin typeface="+mn-lt"/>
              </a:rPr>
              <a:t>Запрещает трафик с конкретного хоста</a:t>
            </a:r>
            <a:endParaRPr lang="en-US" sz="2000" dirty="0">
              <a:latin typeface="+mn-lt"/>
            </a:endParaRPr>
          </a:p>
        </p:txBody>
      </p:sp>
      <p:sp>
        <p:nvSpPr>
          <p:cNvPr id="39527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 стандартного именованного </a:t>
            </a:r>
            <a:r>
              <a:rPr lang="en-US" dirty="0" smtClean="0"/>
              <a:t>ACL</a:t>
            </a:r>
            <a:endParaRPr lang="en-US" dirty="0"/>
          </a:p>
        </p:txBody>
      </p:sp>
      <p:sp>
        <p:nvSpPr>
          <p:cNvPr id="395272" name="Rectangle 8"/>
          <p:cNvSpPr>
            <a:spLocks noChangeArrowheads="1"/>
          </p:cNvSpPr>
          <p:nvPr/>
        </p:nvSpPr>
        <p:spPr bwMode="auto">
          <a:xfrm>
            <a:off x="1371601" y="4267200"/>
            <a:ext cx="6072188" cy="1115690"/>
          </a:xfrm>
          <a:prstGeom prst="rect">
            <a:avLst/>
          </a:prstGeom>
          <a:noFill/>
          <a:ln w="2857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814388">
              <a:lnSpc>
                <a:spcPct val="95000"/>
              </a:lnSpc>
            </a:pPr>
            <a:r>
              <a:rPr lang="en-US" sz="1400" b="1">
                <a:latin typeface="Courier New" pitchFamily="49" charset="0"/>
              </a:rPr>
              <a:t>RouterX(config)#ip access-list standard troublemaker</a:t>
            </a:r>
            <a:br>
              <a:rPr lang="en-US" sz="1400" b="1">
                <a:latin typeface="Courier New" pitchFamily="49" charset="0"/>
              </a:rPr>
            </a:br>
            <a:r>
              <a:rPr lang="en-US" sz="1400" b="1">
                <a:latin typeface="Courier New" pitchFamily="49" charset="0"/>
              </a:rPr>
              <a:t>RouterX(config-std-nacl)#deny host 172.16.4.13</a:t>
            </a:r>
            <a:br>
              <a:rPr lang="en-US" sz="1400" b="1">
                <a:latin typeface="Courier New" pitchFamily="49" charset="0"/>
              </a:rPr>
            </a:br>
            <a:r>
              <a:rPr lang="en-US" sz="1400" b="1">
                <a:latin typeface="Courier New" pitchFamily="49" charset="0"/>
              </a:rPr>
              <a:t>RouterX(config-std-nacl)#permit 172.16.4.0 0.0.0.255</a:t>
            </a:r>
            <a:r>
              <a:rPr lang="fr-FR" sz="1400" b="1">
                <a:latin typeface="Courier New" pitchFamily="49" charset="0"/>
              </a:rPr>
              <a:t/>
            </a:r>
            <a:br>
              <a:rPr lang="fr-FR" sz="1400" b="1">
                <a:latin typeface="Courier New" pitchFamily="49" charset="0"/>
              </a:rPr>
            </a:br>
            <a:r>
              <a:rPr lang="fr-FR" sz="1400" b="1">
                <a:latin typeface="Courier New" pitchFamily="49" charset="0"/>
              </a:rPr>
              <a:t>RouterX(config-std-nacl)#interface e0</a:t>
            </a:r>
            <a:br>
              <a:rPr lang="fr-FR" sz="1400" b="1">
                <a:latin typeface="Courier New" pitchFamily="49" charset="0"/>
              </a:rPr>
            </a:br>
            <a:r>
              <a:rPr lang="en-US" sz="1400" b="1">
                <a:latin typeface="Courier New" pitchFamily="49" charset="0"/>
              </a:rPr>
              <a:t>RouterX(config-if)#ip access-group troublemaker out</a:t>
            </a:r>
            <a:r>
              <a:rPr lang="en-US" sz="1400" b="1">
                <a:solidFill>
                  <a:schemeClr val="tx2"/>
                </a:solidFill>
                <a:latin typeface="Courier New" pitchFamily="49" charset="0"/>
              </a:rPr>
              <a:t> </a:t>
            </a:r>
          </a:p>
        </p:txBody>
      </p:sp>
      <p:pic>
        <p:nvPicPr>
          <p:cNvPr id="395274" name="Picture 10" descr="301P_461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72988" y="1600200"/>
            <a:ext cx="6167612" cy="2438400"/>
          </a:xfrm>
          <a:prstGeom prst="rect">
            <a:avLst/>
          </a:prstGeom>
          <a:noFill/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BC34A-149F-400D-9017-8E9E35A07987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0" name="Rectangle 2"/>
          <p:cNvSpPr>
            <a:spLocks noChangeArrowheads="1"/>
          </p:cNvSpPr>
          <p:nvPr/>
        </p:nvSpPr>
        <p:spPr bwMode="auto">
          <a:xfrm>
            <a:off x="457200" y="5791200"/>
            <a:ext cx="8153400" cy="292388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>
              <a:lnSpc>
                <a:spcPct val="95000"/>
              </a:lnSpc>
              <a:buClr>
                <a:schemeClr val="accent1"/>
              </a:buClr>
            </a:pPr>
            <a:r>
              <a:rPr lang="ru-RU" sz="2000" dirty="0" smtClean="0">
                <a:latin typeface="+mn-lt"/>
              </a:rPr>
              <a:t>Запрещает </a:t>
            </a:r>
            <a:r>
              <a:rPr lang="en-US" sz="2000" dirty="0" smtClean="0">
                <a:latin typeface="+mn-lt"/>
              </a:rPr>
              <a:t>telnet </a:t>
            </a:r>
            <a:r>
              <a:rPr lang="ru-RU" sz="2000" dirty="0" smtClean="0">
                <a:latin typeface="+mn-lt"/>
              </a:rPr>
              <a:t>из подсети 172.16.4.0 на интерфейсе </a:t>
            </a:r>
            <a:r>
              <a:rPr lang="en-US" sz="2000" dirty="0" smtClean="0">
                <a:latin typeface="+mn-lt"/>
              </a:rPr>
              <a:t>E0</a:t>
            </a:r>
            <a:endParaRPr lang="en-US" sz="2000" dirty="0">
              <a:latin typeface="+mn-lt"/>
            </a:endParaRPr>
          </a:p>
        </p:txBody>
      </p:sp>
      <p:sp>
        <p:nvSpPr>
          <p:cNvPr id="401415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 расширенного именованного </a:t>
            </a:r>
            <a:r>
              <a:rPr lang="en-US" dirty="0" smtClean="0"/>
              <a:t>ACL</a:t>
            </a:r>
            <a:endParaRPr lang="en-US" dirty="0"/>
          </a:p>
        </p:txBody>
      </p:sp>
      <p:pic>
        <p:nvPicPr>
          <p:cNvPr id="401417" name="Picture 9" descr="301P_461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1600" y="1524000"/>
            <a:ext cx="5995988" cy="2368550"/>
          </a:xfrm>
          <a:prstGeom prst="rect">
            <a:avLst/>
          </a:prstGeom>
          <a:noFill/>
        </p:spPr>
      </p:pic>
      <p:sp>
        <p:nvSpPr>
          <p:cNvPr id="401418" name="Rectangle 10"/>
          <p:cNvSpPr>
            <a:spLocks noChangeArrowheads="1"/>
          </p:cNvSpPr>
          <p:nvPr/>
        </p:nvSpPr>
        <p:spPr bwMode="auto">
          <a:xfrm>
            <a:off x="1062038" y="4405313"/>
            <a:ext cx="7019925" cy="1128712"/>
          </a:xfrm>
          <a:prstGeom prst="rect">
            <a:avLst/>
          </a:prstGeom>
          <a:noFill/>
          <a:ln w="2857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814388">
              <a:lnSpc>
                <a:spcPct val="95000"/>
              </a:lnSpc>
              <a:buClr>
                <a:schemeClr val="accent1"/>
              </a:buClr>
              <a:buSzPct val="100000"/>
              <a:buFont typeface="Arial" charset="0"/>
              <a:buNone/>
            </a:pPr>
            <a:r>
              <a:rPr lang="en-US" sz="1400" b="1">
                <a:latin typeface="Courier New" pitchFamily="49" charset="0"/>
              </a:rPr>
              <a:t>RouterX(config)#ip access-list extended badgroup</a:t>
            </a:r>
            <a:br>
              <a:rPr lang="en-US" sz="1400" b="1">
                <a:latin typeface="Courier New" pitchFamily="49" charset="0"/>
              </a:rPr>
            </a:br>
            <a:r>
              <a:rPr lang="en-US" sz="1400" b="1">
                <a:latin typeface="Courier New" pitchFamily="49" charset="0"/>
              </a:rPr>
              <a:t>RouterX(config-ext-nacl)#deny tcp 172.16.4.0 0.0.0.255 any eq 23</a:t>
            </a:r>
            <a:br>
              <a:rPr lang="en-US" sz="1400" b="1">
                <a:latin typeface="Courier New" pitchFamily="49" charset="0"/>
              </a:rPr>
            </a:br>
            <a:r>
              <a:rPr lang="en-US" sz="1400" b="1">
                <a:latin typeface="Courier New" pitchFamily="49" charset="0"/>
              </a:rPr>
              <a:t>RouterX(config-ext-nacl)#permit ip any any</a:t>
            </a:r>
            <a:r>
              <a:rPr lang="fr-FR" sz="1400" b="1">
                <a:latin typeface="Courier New" pitchFamily="49" charset="0"/>
              </a:rPr>
              <a:t/>
            </a:r>
            <a:br>
              <a:rPr lang="fr-FR" sz="1400" b="1">
                <a:latin typeface="Courier New" pitchFamily="49" charset="0"/>
              </a:rPr>
            </a:br>
            <a:r>
              <a:rPr lang="fr-FR" sz="1400" b="1">
                <a:latin typeface="Courier New" pitchFamily="49" charset="0"/>
              </a:rPr>
              <a:t>RouterX(config-ext-nacl)#interface e0</a:t>
            </a:r>
            <a:br>
              <a:rPr lang="fr-FR" sz="1400" b="1">
                <a:latin typeface="Courier New" pitchFamily="49" charset="0"/>
              </a:rPr>
            </a:br>
            <a:r>
              <a:rPr lang="en-US" sz="1400" b="1">
                <a:latin typeface="Courier New" pitchFamily="49" charset="0"/>
              </a:rPr>
              <a:t>RouterX(config-if)#ip access-group badgroup out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BC34A-149F-400D-9017-8E9E35A07987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Просмотр правил </a:t>
            </a:r>
            <a:r>
              <a:rPr lang="en-US" dirty="0" smtClean="0"/>
              <a:t>ACL</a:t>
            </a:r>
            <a:endParaRPr lang="en-US" dirty="0"/>
          </a:p>
        </p:txBody>
      </p:sp>
      <p:sp>
        <p:nvSpPr>
          <p:cNvPr id="363531" name="Rectangle 11"/>
          <p:cNvSpPr>
            <a:spLocks noChangeArrowheads="1"/>
          </p:cNvSpPr>
          <p:nvPr/>
        </p:nvSpPr>
        <p:spPr bwMode="auto">
          <a:xfrm>
            <a:off x="1274763" y="2057400"/>
            <a:ext cx="6594475" cy="3524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lnSpc>
                <a:spcPct val="95000"/>
              </a:lnSpc>
            </a:pPr>
            <a:r>
              <a:rPr lang="en-US" sz="1600" b="1">
                <a:solidFill>
                  <a:srgbClr val="000000"/>
                </a:solidFill>
                <a:latin typeface="Courier New" pitchFamily="49" charset="0"/>
              </a:rPr>
              <a:t>RouterX# show access-lists {</a:t>
            </a:r>
            <a:r>
              <a:rPr lang="en-US" sz="1600" b="1" i="1">
                <a:solidFill>
                  <a:srgbClr val="000000"/>
                </a:solidFill>
                <a:latin typeface="Courier New" pitchFamily="49" charset="0"/>
              </a:rPr>
              <a:t>access-list number|name</a:t>
            </a:r>
            <a:r>
              <a:rPr lang="en-US" sz="1600" b="1">
                <a:solidFill>
                  <a:srgbClr val="000000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363527" name="Rectangle 7"/>
          <p:cNvSpPr>
            <a:spLocks noChangeArrowheads="1"/>
          </p:cNvSpPr>
          <p:nvPr/>
        </p:nvSpPr>
        <p:spPr bwMode="auto">
          <a:xfrm>
            <a:off x="1274763" y="3124200"/>
            <a:ext cx="6594475" cy="21367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lnSpc>
                <a:spcPct val="95000"/>
              </a:lnSpc>
            </a:pPr>
            <a:r>
              <a:rPr lang="en-US" sz="1400" b="1" dirty="0" err="1">
                <a:latin typeface="Courier New" pitchFamily="49" charset="0"/>
              </a:rPr>
              <a:t>RouterX</a:t>
            </a:r>
            <a:r>
              <a:rPr lang="en-US" sz="1400" b="1" dirty="0">
                <a:latin typeface="Courier New" pitchFamily="49" charset="0"/>
              </a:rPr>
              <a:t># </a:t>
            </a:r>
            <a:r>
              <a:rPr lang="en-US" sz="1400" b="1" dirty="0">
                <a:solidFill>
                  <a:schemeClr val="accent2"/>
                </a:solidFill>
                <a:latin typeface="Courier New" pitchFamily="49" charset="0"/>
              </a:rPr>
              <a:t>show access-lists</a:t>
            </a:r>
            <a:r>
              <a:rPr lang="en-US" sz="1400" b="1" dirty="0">
                <a:latin typeface="Courier New" pitchFamily="49" charset="0"/>
              </a:rPr>
              <a:t> </a:t>
            </a:r>
          </a:p>
          <a:p>
            <a:pPr>
              <a:lnSpc>
                <a:spcPct val="95000"/>
              </a:lnSpc>
            </a:pPr>
            <a:r>
              <a:rPr lang="en-US" sz="1400" b="1" dirty="0">
                <a:latin typeface="Courier New" pitchFamily="49" charset="0"/>
              </a:rPr>
              <a:t>Standard IP access list SALES</a:t>
            </a:r>
          </a:p>
          <a:p>
            <a:pPr>
              <a:lnSpc>
                <a:spcPct val="95000"/>
              </a:lnSpc>
            </a:pPr>
            <a:r>
              <a:rPr lang="en-US" sz="1400" b="1" dirty="0">
                <a:latin typeface="Courier New" pitchFamily="49" charset="0"/>
              </a:rPr>
              <a:t>    10 deny   10.1.1.0, wildcard bits 0.0.0.255</a:t>
            </a:r>
          </a:p>
          <a:p>
            <a:pPr>
              <a:lnSpc>
                <a:spcPct val="95000"/>
              </a:lnSpc>
            </a:pPr>
            <a:r>
              <a:rPr lang="en-US" sz="1400" b="1" dirty="0">
                <a:latin typeface="Courier New" pitchFamily="49" charset="0"/>
              </a:rPr>
              <a:t>    20 permit 10.3.3.1</a:t>
            </a:r>
          </a:p>
          <a:p>
            <a:pPr>
              <a:lnSpc>
                <a:spcPct val="95000"/>
              </a:lnSpc>
            </a:pPr>
            <a:r>
              <a:rPr lang="en-US" sz="1400" b="1" dirty="0">
                <a:latin typeface="Courier New" pitchFamily="49" charset="0"/>
              </a:rPr>
              <a:t>    30 permit 10.4.4.1</a:t>
            </a:r>
          </a:p>
          <a:p>
            <a:pPr>
              <a:lnSpc>
                <a:spcPct val="95000"/>
              </a:lnSpc>
            </a:pPr>
            <a:r>
              <a:rPr lang="en-US" sz="1400" b="1" dirty="0">
                <a:latin typeface="Courier New" pitchFamily="49" charset="0"/>
              </a:rPr>
              <a:t>    40 permit 10.5.5.1</a:t>
            </a:r>
          </a:p>
          <a:p>
            <a:pPr>
              <a:lnSpc>
                <a:spcPct val="95000"/>
              </a:lnSpc>
            </a:pPr>
            <a:r>
              <a:rPr lang="en-US" sz="1400" b="1" dirty="0">
                <a:latin typeface="Courier New" pitchFamily="49" charset="0"/>
              </a:rPr>
              <a:t>Extended IP access list ENG</a:t>
            </a:r>
          </a:p>
          <a:p>
            <a:pPr>
              <a:lnSpc>
                <a:spcPct val="95000"/>
              </a:lnSpc>
            </a:pPr>
            <a:r>
              <a:rPr lang="en-US" sz="1400" b="1" dirty="0">
                <a:latin typeface="Courier New" pitchFamily="49" charset="0"/>
              </a:rPr>
              <a:t>    10 permit </a:t>
            </a:r>
            <a:r>
              <a:rPr lang="en-US" sz="1400" b="1" dirty="0" err="1">
                <a:latin typeface="Courier New" pitchFamily="49" charset="0"/>
              </a:rPr>
              <a:t>tcp</a:t>
            </a:r>
            <a:r>
              <a:rPr lang="en-US" sz="1400" b="1" dirty="0">
                <a:latin typeface="Courier New" pitchFamily="49" charset="0"/>
              </a:rPr>
              <a:t> host 10.22.22.1 any </a:t>
            </a:r>
            <a:r>
              <a:rPr lang="en-US" sz="1400" b="1" dirty="0" err="1">
                <a:latin typeface="Courier New" pitchFamily="49" charset="0"/>
              </a:rPr>
              <a:t>eq</a:t>
            </a:r>
            <a:r>
              <a:rPr lang="en-US" sz="1400" b="1" dirty="0">
                <a:latin typeface="Courier New" pitchFamily="49" charset="0"/>
              </a:rPr>
              <a:t> telnet (25 matches)</a:t>
            </a:r>
          </a:p>
          <a:p>
            <a:pPr>
              <a:lnSpc>
                <a:spcPct val="95000"/>
              </a:lnSpc>
            </a:pPr>
            <a:r>
              <a:rPr lang="en-US" sz="1400" b="1" dirty="0">
                <a:latin typeface="Courier New" pitchFamily="49" charset="0"/>
              </a:rPr>
              <a:t>    20 permit </a:t>
            </a:r>
            <a:r>
              <a:rPr lang="en-US" sz="1400" b="1" dirty="0" err="1">
                <a:latin typeface="Courier New" pitchFamily="49" charset="0"/>
              </a:rPr>
              <a:t>tcp</a:t>
            </a:r>
            <a:r>
              <a:rPr lang="en-US" sz="1400" b="1" dirty="0">
                <a:latin typeface="Courier New" pitchFamily="49" charset="0"/>
              </a:rPr>
              <a:t> host 10.33.33.1 any </a:t>
            </a:r>
            <a:r>
              <a:rPr lang="en-US" sz="1400" b="1" dirty="0" err="1">
                <a:latin typeface="Courier New" pitchFamily="49" charset="0"/>
              </a:rPr>
              <a:t>eq</a:t>
            </a:r>
            <a:r>
              <a:rPr lang="en-US" sz="1400" b="1" dirty="0">
                <a:latin typeface="Courier New" pitchFamily="49" charset="0"/>
              </a:rPr>
              <a:t> ftp</a:t>
            </a:r>
          </a:p>
          <a:p>
            <a:pPr>
              <a:lnSpc>
                <a:spcPct val="95000"/>
              </a:lnSpc>
            </a:pPr>
            <a:r>
              <a:rPr lang="en-US" sz="1400" b="1" dirty="0">
                <a:latin typeface="Courier New" pitchFamily="49" charset="0"/>
              </a:rPr>
              <a:t>    30 permit </a:t>
            </a:r>
            <a:r>
              <a:rPr lang="en-US" sz="1400" b="1" dirty="0" err="1">
                <a:latin typeface="Courier New" pitchFamily="49" charset="0"/>
              </a:rPr>
              <a:t>tcp</a:t>
            </a:r>
            <a:r>
              <a:rPr lang="en-US" sz="1400" b="1" dirty="0">
                <a:latin typeface="Courier New" pitchFamily="49" charset="0"/>
              </a:rPr>
              <a:t> host 10.44.44.1 any </a:t>
            </a:r>
            <a:r>
              <a:rPr lang="en-US" sz="1400" b="1" dirty="0" err="1">
                <a:latin typeface="Courier New" pitchFamily="49" charset="0"/>
              </a:rPr>
              <a:t>eq</a:t>
            </a:r>
            <a:r>
              <a:rPr lang="en-US" sz="1400" b="1" dirty="0">
                <a:latin typeface="Courier New" pitchFamily="49" charset="0"/>
              </a:rPr>
              <a:t> ftp-data</a:t>
            </a:r>
          </a:p>
        </p:txBody>
      </p:sp>
      <p:sp>
        <p:nvSpPr>
          <p:cNvPr id="363532" name="Text Box 12"/>
          <p:cNvSpPr txBox="1">
            <a:spLocks noChangeArrowheads="1"/>
          </p:cNvSpPr>
          <p:nvPr/>
        </p:nvSpPr>
        <p:spPr bwMode="auto">
          <a:xfrm>
            <a:off x="626209" y="5397500"/>
            <a:ext cx="3953005" cy="29238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ru-RU" sz="2000" dirty="0" smtClean="0">
                <a:latin typeface="+mn-lt"/>
              </a:rPr>
              <a:t>Отображает все списки доступа</a:t>
            </a:r>
            <a:endParaRPr lang="en-US" sz="2000" dirty="0">
              <a:latin typeface="+mn-lt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BC34A-149F-400D-9017-8E9E35A07987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Rectangle 2"/>
          <p:cNvSpPr>
            <a:spLocks noChangeArrowheads="1"/>
          </p:cNvSpPr>
          <p:nvPr/>
        </p:nvSpPr>
        <p:spPr bwMode="auto">
          <a:xfrm>
            <a:off x="1028700" y="3298825"/>
            <a:ext cx="3454400" cy="587375"/>
          </a:xfrm>
          <a:prstGeom prst="rect">
            <a:avLst/>
          </a:prstGeom>
          <a:solidFill>
            <a:srgbClr val="F0C566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21431" tIns="30362" rIns="21431" bIns="30362"/>
          <a:lstStyle/>
          <a:p>
            <a:endParaRPr lang="ru-RU"/>
          </a:p>
        </p:txBody>
      </p:sp>
      <p:sp>
        <p:nvSpPr>
          <p:cNvPr id="361479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Проверка </a:t>
            </a:r>
            <a:r>
              <a:rPr lang="en-US" dirty="0" smtClean="0"/>
              <a:t>ACL</a:t>
            </a:r>
            <a:endParaRPr lang="en-US" dirty="0"/>
          </a:p>
        </p:txBody>
      </p:sp>
      <p:sp>
        <p:nvSpPr>
          <p:cNvPr id="361477" name="Rectangle 5"/>
          <p:cNvSpPr>
            <a:spLocks noChangeArrowheads="1"/>
          </p:cNvSpPr>
          <p:nvPr/>
        </p:nvSpPr>
        <p:spPr bwMode="auto">
          <a:xfrm>
            <a:off x="779463" y="1617663"/>
            <a:ext cx="7586662" cy="45561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lIns="91432" tIns="45717" rIns="91432" bIns="45717">
            <a:spAutoFit/>
          </a:bodyPr>
          <a:lstStyle/>
          <a:p>
            <a:pPr>
              <a:lnSpc>
                <a:spcPct val="95000"/>
              </a:lnSpc>
            </a:pPr>
            <a:r>
              <a:rPr lang="en-US" sz="1400" b="1">
                <a:solidFill>
                  <a:srgbClr val="000000"/>
                </a:solidFill>
                <a:latin typeface="Courier New" pitchFamily="49" charset="0"/>
              </a:rPr>
              <a:t>RouterX# </a:t>
            </a:r>
            <a:r>
              <a:rPr lang="en-US" sz="1400" b="1">
                <a:solidFill>
                  <a:schemeClr val="accent2"/>
                </a:solidFill>
                <a:latin typeface="Courier New" pitchFamily="49" charset="0"/>
              </a:rPr>
              <a:t>show ip interfaces e0</a:t>
            </a:r>
          </a:p>
          <a:p>
            <a:pPr>
              <a:lnSpc>
                <a:spcPct val="95000"/>
              </a:lnSpc>
            </a:pPr>
            <a:r>
              <a:rPr lang="en-US" sz="1400" b="1">
                <a:solidFill>
                  <a:srgbClr val="000000"/>
                </a:solidFill>
                <a:latin typeface="Courier New" pitchFamily="49" charset="0"/>
              </a:rPr>
              <a:t>Ethernet0 is up, line protocol is up</a:t>
            </a:r>
          </a:p>
          <a:p>
            <a:pPr>
              <a:lnSpc>
                <a:spcPct val="95000"/>
              </a:lnSpc>
            </a:pPr>
            <a:r>
              <a:rPr lang="en-US" sz="1400" b="1">
                <a:solidFill>
                  <a:srgbClr val="000000"/>
                </a:solidFill>
                <a:latin typeface="Courier New" pitchFamily="49" charset="0"/>
              </a:rPr>
              <a:t>  Internet address is 10.1.1.11/24</a:t>
            </a:r>
          </a:p>
          <a:p>
            <a:pPr>
              <a:lnSpc>
                <a:spcPct val="95000"/>
              </a:lnSpc>
            </a:pPr>
            <a:r>
              <a:rPr lang="en-US" sz="1400" b="1">
                <a:solidFill>
                  <a:srgbClr val="000000"/>
                </a:solidFill>
                <a:latin typeface="Courier New" pitchFamily="49" charset="0"/>
              </a:rPr>
              <a:t>  Broadcast address is 255.255.255.255</a:t>
            </a:r>
          </a:p>
          <a:p>
            <a:pPr>
              <a:lnSpc>
                <a:spcPct val="95000"/>
              </a:lnSpc>
            </a:pPr>
            <a:r>
              <a:rPr lang="en-US" sz="1400" b="1">
                <a:solidFill>
                  <a:srgbClr val="000000"/>
                </a:solidFill>
                <a:latin typeface="Courier New" pitchFamily="49" charset="0"/>
              </a:rPr>
              <a:t>  Address determined by setup command</a:t>
            </a:r>
          </a:p>
          <a:p>
            <a:pPr>
              <a:lnSpc>
                <a:spcPct val="95000"/>
              </a:lnSpc>
            </a:pPr>
            <a:r>
              <a:rPr lang="en-US" sz="1400" b="1">
                <a:solidFill>
                  <a:srgbClr val="000000"/>
                </a:solidFill>
                <a:latin typeface="Courier New" pitchFamily="49" charset="0"/>
              </a:rPr>
              <a:t>  MTU is 1500 bytes</a:t>
            </a:r>
          </a:p>
          <a:p>
            <a:pPr>
              <a:lnSpc>
                <a:spcPct val="95000"/>
              </a:lnSpc>
            </a:pPr>
            <a:r>
              <a:rPr lang="en-US" sz="1400" b="1">
                <a:solidFill>
                  <a:srgbClr val="000000"/>
                </a:solidFill>
                <a:latin typeface="Courier New" pitchFamily="49" charset="0"/>
              </a:rPr>
              <a:t>  Helper address is not set</a:t>
            </a:r>
          </a:p>
          <a:p>
            <a:pPr>
              <a:lnSpc>
                <a:spcPct val="95000"/>
              </a:lnSpc>
            </a:pPr>
            <a:r>
              <a:rPr lang="en-US" sz="1400" b="1">
                <a:solidFill>
                  <a:srgbClr val="000000"/>
                </a:solidFill>
                <a:latin typeface="Courier New" pitchFamily="49" charset="0"/>
              </a:rPr>
              <a:t>  Directed broadcast forwarding is disabled</a:t>
            </a:r>
          </a:p>
          <a:p>
            <a:pPr>
              <a:lnSpc>
                <a:spcPct val="95000"/>
              </a:lnSpc>
            </a:pPr>
            <a:r>
              <a:rPr lang="en-US" sz="1400" b="1">
                <a:solidFill>
                  <a:schemeClr val="accent1"/>
                </a:solidFill>
                <a:latin typeface="Courier New" pitchFamily="49" charset="0"/>
              </a:rPr>
              <a:t>  </a:t>
            </a:r>
            <a:r>
              <a:rPr lang="en-US" sz="1400" b="1">
                <a:latin typeface="Courier New" pitchFamily="49" charset="0"/>
              </a:rPr>
              <a:t>Outgoing access list is not set</a:t>
            </a:r>
          </a:p>
          <a:p>
            <a:pPr>
              <a:lnSpc>
                <a:spcPct val="95000"/>
              </a:lnSpc>
            </a:pPr>
            <a:r>
              <a:rPr lang="en-US" sz="1400" b="1">
                <a:latin typeface="Courier New" pitchFamily="49" charset="0"/>
              </a:rPr>
              <a:t>  Inbound  access list is 1</a:t>
            </a:r>
          </a:p>
          <a:p>
            <a:pPr>
              <a:lnSpc>
                <a:spcPct val="95000"/>
              </a:lnSpc>
            </a:pPr>
            <a:r>
              <a:rPr lang="en-US" sz="1400" b="1">
                <a:solidFill>
                  <a:srgbClr val="000000"/>
                </a:solidFill>
                <a:latin typeface="Courier New" pitchFamily="49" charset="0"/>
              </a:rPr>
              <a:t>  Proxy ARP is enabled</a:t>
            </a:r>
          </a:p>
          <a:p>
            <a:pPr>
              <a:lnSpc>
                <a:spcPct val="95000"/>
              </a:lnSpc>
            </a:pPr>
            <a:r>
              <a:rPr lang="en-US" sz="1400" b="1">
                <a:solidFill>
                  <a:srgbClr val="000000"/>
                </a:solidFill>
                <a:latin typeface="Courier New" pitchFamily="49" charset="0"/>
              </a:rPr>
              <a:t>  Security level is default</a:t>
            </a:r>
          </a:p>
          <a:p>
            <a:pPr>
              <a:lnSpc>
                <a:spcPct val="95000"/>
              </a:lnSpc>
            </a:pPr>
            <a:r>
              <a:rPr lang="en-US" sz="1400" b="1">
                <a:solidFill>
                  <a:srgbClr val="000000"/>
                </a:solidFill>
                <a:latin typeface="Courier New" pitchFamily="49" charset="0"/>
              </a:rPr>
              <a:t>  Split horizon is enabled</a:t>
            </a:r>
          </a:p>
          <a:p>
            <a:pPr>
              <a:lnSpc>
                <a:spcPct val="95000"/>
              </a:lnSpc>
            </a:pPr>
            <a:r>
              <a:rPr lang="en-US" sz="1400" b="1">
                <a:solidFill>
                  <a:srgbClr val="000000"/>
                </a:solidFill>
                <a:latin typeface="Courier New" pitchFamily="49" charset="0"/>
              </a:rPr>
              <a:t>  ICMP redirects are always sent</a:t>
            </a:r>
          </a:p>
          <a:p>
            <a:pPr>
              <a:lnSpc>
                <a:spcPct val="95000"/>
              </a:lnSpc>
            </a:pPr>
            <a:r>
              <a:rPr lang="en-US" sz="1400" b="1">
                <a:solidFill>
                  <a:srgbClr val="000000"/>
                </a:solidFill>
                <a:latin typeface="Courier New" pitchFamily="49" charset="0"/>
              </a:rPr>
              <a:t>  ICMP unreachables are always sent</a:t>
            </a:r>
          </a:p>
          <a:p>
            <a:pPr>
              <a:lnSpc>
                <a:spcPct val="95000"/>
              </a:lnSpc>
            </a:pPr>
            <a:r>
              <a:rPr lang="en-US" sz="1400" b="1">
                <a:solidFill>
                  <a:srgbClr val="000000"/>
                </a:solidFill>
                <a:latin typeface="Courier New" pitchFamily="49" charset="0"/>
              </a:rPr>
              <a:t>  ICMP mask replies are never sent</a:t>
            </a:r>
          </a:p>
          <a:p>
            <a:pPr>
              <a:lnSpc>
                <a:spcPct val="95000"/>
              </a:lnSpc>
            </a:pPr>
            <a:r>
              <a:rPr lang="en-US" sz="1400" b="1">
                <a:solidFill>
                  <a:srgbClr val="000000"/>
                </a:solidFill>
                <a:latin typeface="Courier New" pitchFamily="49" charset="0"/>
              </a:rPr>
              <a:t>  IP fast switching is enabled</a:t>
            </a:r>
          </a:p>
          <a:p>
            <a:pPr>
              <a:lnSpc>
                <a:spcPct val="95000"/>
              </a:lnSpc>
            </a:pPr>
            <a:r>
              <a:rPr lang="en-US" sz="1400" b="1">
                <a:solidFill>
                  <a:srgbClr val="000000"/>
                </a:solidFill>
                <a:latin typeface="Courier New" pitchFamily="49" charset="0"/>
              </a:rPr>
              <a:t>  IP fast switching on the same interface is disabled</a:t>
            </a:r>
          </a:p>
          <a:p>
            <a:pPr>
              <a:lnSpc>
                <a:spcPct val="95000"/>
              </a:lnSpc>
            </a:pPr>
            <a:r>
              <a:rPr lang="en-US" sz="1400" b="1">
                <a:solidFill>
                  <a:srgbClr val="000000"/>
                </a:solidFill>
                <a:latin typeface="Courier New" pitchFamily="49" charset="0"/>
              </a:rPr>
              <a:t>  IP Feature Fast switching turbo vector</a:t>
            </a:r>
          </a:p>
          <a:p>
            <a:pPr>
              <a:lnSpc>
                <a:spcPct val="95000"/>
              </a:lnSpc>
            </a:pPr>
            <a:r>
              <a:rPr lang="en-US" sz="1400" b="1">
                <a:solidFill>
                  <a:srgbClr val="000000"/>
                </a:solidFill>
                <a:latin typeface="Courier New" pitchFamily="49" charset="0"/>
              </a:rPr>
              <a:t>  IP multicast fast switching is enabled</a:t>
            </a:r>
          </a:p>
          <a:p>
            <a:pPr>
              <a:lnSpc>
                <a:spcPct val="95000"/>
              </a:lnSpc>
            </a:pPr>
            <a:r>
              <a:rPr lang="en-US" sz="1400" b="1">
                <a:solidFill>
                  <a:srgbClr val="000000"/>
                </a:solidFill>
                <a:latin typeface="Courier New" pitchFamily="49" charset="0"/>
              </a:rPr>
              <a:t>  IP multicast distributed fast switching is disabled</a:t>
            </a:r>
          </a:p>
          <a:p>
            <a:pPr>
              <a:lnSpc>
                <a:spcPct val="95000"/>
              </a:lnSpc>
            </a:pPr>
            <a:r>
              <a:rPr lang="en-US" sz="1400" b="1">
                <a:solidFill>
                  <a:srgbClr val="000000"/>
                </a:solidFill>
                <a:latin typeface="Courier New" pitchFamily="49" charset="0"/>
              </a:rPr>
              <a:t>  &lt;text ommitted&gt;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BC34A-149F-400D-9017-8E9E35A07987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28" name="Rectangle 16"/>
          <p:cNvSpPr>
            <a:spLocks noGrp="1" noChangeArrowheads="1"/>
          </p:cNvSpPr>
          <p:nvPr>
            <p:ph type="title"/>
          </p:nvPr>
        </p:nvSpPr>
        <p:spPr>
          <a:xfrm>
            <a:off x="381000" y="274638"/>
            <a:ext cx="8305800" cy="1143000"/>
          </a:xfrm>
          <a:noFill/>
          <a:ln/>
        </p:spPr>
        <p:txBody>
          <a:bodyPr/>
          <a:lstStyle/>
          <a:p>
            <a:r>
              <a:rPr lang="ru-RU" dirty="0" smtClean="0"/>
              <a:t>Типичные ошибки в </a:t>
            </a:r>
            <a:r>
              <a:rPr lang="en-US" dirty="0" smtClean="0"/>
              <a:t>ACL </a:t>
            </a:r>
            <a:r>
              <a:rPr lang="ru-RU" dirty="0" smtClean="0"/>
              <a:t> (1 из 5)</a:t>
            </a:r>
            <a:endParaRPr lang="en-US" dirty="0"/>
          </a:p>
        </p:txBody>
      </p:sp>
      <p:pic>
        <p:nvPicPr>
          <p:cNvPr id="371730" name="Picture 18" descr="327P_623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6325" y="1625600"/>
            <a:ext cx="6992938" cy="3784600"/>
          </a:xfrm>
          <a:prstGeom prst="rect">
            <a:avLst/>
          </a:prstGeom>
          <a:noFill/>
        </p:spPr>
      </p:pic>
      <p:sp>
        <p:nvSpPr>
          <p:cNvPr id="371731" name="Rectangle 19"/>
          <p:cNvSpPr>
            <a:spLocks noChangeArrowheads="1"/>
          </p:cNvSpPr>
          <p:nvPr/>
        </p:nvSpPr>
        <p:spPr bwMode="auto">
          <a:xfrm>
            <a:off x="655638" y="5937250"/>
            <a:ext cx="7784182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814388">
              <a:lnSpc>
                <a:spcPct val="95000"/>
              </a:lnSpc>
              <a:spcBef>
                <a:spcPct val="35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ru-RU" sz="2000" dirty="0" smtClean="0">
                <a:latin typeface="+mn-lt"/>
              </a:rPr>
              <a:t>Пример </a:t>
            </a:r>
            <a:r>
              <a:rPr lang="en-US" sz="2000" dirty="0" smtClean="0">
                <a:latin typeface="+mn-lt"/>
              </a:rPr>
              <a:t>1</a:t>
            </a:r>
            <a:r>
              <a:rPr lang="en-US" sz="2000" dirty="0">
                <a:latin typeface="+mn-lt"/>
              </a:rPr>
              <a:t>:  </a:t>
            </a:r>
            <a:r>
              <a:rPr lang="ru-RU" sz="2000" dirty="0" smtClean="0">
                <a:latin typeface="+mn-lt"/>
              </a:rPr>
              <a:t>Хост </a:t>
            </a:r>
            <a:r>
              <a:rPr lang="en-US" sz="2000" dirty="0" smtClean="0">
                <a:latin typeface="+mn-lt"/>
              </a:rPr>
              <a:t>10.1.1.1 </a:t>
            </a:r>
            <a:r>
              <a:rPr lang="ru-RU" sz="2000" dirty="0" smtClean="0">
                <a:latin typeface="+mn-lt"/>
              </a:rPr>
              <a:t>не может подключиться к </a:t>
            </a:r>
            <a:r>
              <a:rPr lang="en-US" sz="2000" dirty="0" smtClean="0">
                <a:latin typeface="+mn-lt"/>
              </a:rPr>
              <a:t>10.100.100.1</a:t>
            </a:r>
            <a:endParaRPr lang="en-US" sz="2000" dirty="0">
              <a:latin typeface="+mn-lt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BC34A-149F-400D-9017-8E9E35A07987}" type="slidenum">
              <a:rPr lang="ru-RU" smtClean="0"/>
              <a:pPr>
                <a:defRPr/>
              </a:pPr>
              <a:t>26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60" name="Rectangle 4"/>
          <p:cNvSpPr>
            <a:spLocks noChangeArrowheads="1"/>
          </p:cNvSpPr>
          <p:nvPr/>
        </p:nvSpPr>
        <p:spPr bwMode="auto">
          <a:xfrm>
            <a:off x="655639" y="5791200"/>
            <a:ext cx="80311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defTabSz="814388">
              <a:lnSpc>
                <a:spcPct val="95000"/>
              </a:lnSpc>
              <a:spcBef>
                <a:spcPct val="35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ru-RU" sz="2000" dirty="0" smtClean="0">
                <a:latin typeface="+mn-lt"/>
              </a:rPr>
              <a:t>Пример </a:t>
            </a:r>
            <a:r>
              <a:rPr lang="en-US" sz="2000" dirty="0" smtClean="0">
                <a:latin typeface="+mn-lt"/>
              </a:rPr>
              <a:t>2</a:t>
            </a:r>
            <a:r>
              <a:rPr lang="en-US" sz="2000" dirty="0">
                <a:latin typeface="+mn-lt"/>
              </a:rPr>
              <a:t>: </a:t>
            </a:r>
            <a:r>
              <a:rPr lang="ru-RU" sz="2000" dirty="0" smtClean="0">
                <a:latin typeface="+mn-lt"/>
              </a:rPr>
              <a:t>Сеть </a:t>
            </a:r>
            <a:r>
              <a:rPr lang="en-US" sz="2000" dirty="0" smtClean="0">
                <a:latin typeface="+mn-lt"/>
              </a:rPr>
              <a:t>192.168.1.0 </a:t>
            </a:r>
            <a:r>
              <a:rPr lang="ru-RU" sz="2000" dirty="0" smtClean="0">
                <a:latin typeface="+mn-lt"/>
              </a:rPr>
              <a:t>не может подключиться к </a:t>
            </a:r>
            <a:r>
              <a:rPr lang="en-US" sz="2000" dirty="0" smtClean="0">
                <a:latin typeface="+mn-lt"/>
              </a:rPr>
              <a:t>10.100.100.1.</a:t>
            </a:r>
            <a:r>
              <a:rPr lang="ru-RU" sz="2000" dirty="0" smtClean="0">
                <a:latin typeface="+mn-lt"/>
              </a:rPr>
              <a:t> по </a:t>
            </a:r>
            <a:r>
              <a:rPr lang="en-US" sz="2000" dirty="0" smtClean="0">
                <a:latin typeface="+mn-lt"/>
              </a:rPr>
              <a:t>TFTP </a:t>
            </a:r>
            <a:endParaRPr lang="en-US" sz="2000" dirty="0">
              <a:latin typeface="+mn-lt"/>
            </a:endParaRPr>
          </a:p>
        </p:txBody>
      </p:sp>
      <p:sp>
        <p:nvSpPr>
          <p:cNvPr id="403468" name="Rectangle 1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ru-RU" dirty="0" smtClean="0"/>
              <a:t>Типичные ошибки в </a:t>
            </a:r>
            <a:r>
              <a:rPr lang="en-US" dirty="0" smtClean="0"/>
              <a:t>ACL </a:t>
            </a:r>
            <a:r>
              <a:rPr lang="ru-RU" dirty="0" smtClean="0"/>
              <a:t> (2 из 5)</a:t>
            </a:r>
            <a:endParaRPr lang="en-US" dirty="0"/>
          </a:p>
        </p:txBody>
      </p:sp>
      <p:pic>
        <p:nvPicPr>
          <p:cNvPr id="403469" name="Picture 13" descr="327P_637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2038" y="1722438"/>
            <a:ext cx="7019925" cy="3763962"/>
          </a:xfrm>
          <a:prstGeom prst="rect">
            <a:avLst/>
          </a:prstGeom>
          <a:noFill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BC34A-149F-400D-9017-8E9E35A07987}" type="slidenum">
              <a:rPr lang="ru-RU" smtClean="0"/>
              <a:pPr>
                <a:defRPr/>
              </a:pPr>
              <a:t>27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3" name="Rectangle 3"/>
          <p:cNvSpPr>
            <a:spLocks noChangeArrowheads="1"/>
          </p:cNvSpPr>
          <p:nvPr/>
        </p:nvSpPr>
        <p:spPr bwMode="auto">
          <a:xfrm>
            <a:off x="655639" y="5410201"/>
            <a:ext cx="8183562" cy="87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defTabSz="814388">
              <a:lnSpc>
                <a:spcPct val="95000"/>
              </a:lnSpc>
              <a:spcBef>
                <a:spcPct val="35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ru-RU" sz="2000" dirty="0" smtClean="0">
                <a:latin typeface="+mn-lt"/>
              </a:rPr>
              <a:t>Пример </a:t>
            </a:r>
            <a:r>
              <a:rPr lang="en-US" sz="2000" dirty="0" smtClean="0">
                <a:latin typeface="+mn-lt"/>
              </a:rPr>
              <a:t>3</a:t>
            </a:r>
            <a:r>
              <a:rPr lang="en-US" sz="2000" dirty="0">
                <a:latin typeface="+mn-lt"/>
              </a:rPr>
              <a:t>: </a:t>
            </a:r>
            <a:r>
              <a:rPr lang="ru-RU" sz="2000" dirty="0" smtClean="0">
                <a:latin typeface="+mn-lt"/>
              </a:rPr>
              <a:t>Сеть </a:t>
            </a:r>
            <a:r>
              <a:rPr lang="en-US" sz="2000" dirty="0" smtClean="0">
                <a:latin typeface="+mn-lt"/>
              </a:rPr>
              <a:t>172.16.0.0 </a:t>
            </a:r>
            <a:r>
              <a:rPr lang="ru-RU" sz="2000" dirty="0" smtClean="0">
                <a:latin typeface="+mn-lt"/>
              </a:rPr>
              <a:t>может использовать </a:t>
            </a:r>
            <a:r>
              <a:rPr lang="en-US" sz="2000" dirty="0" smtClean="0">
                <a:latin typeface="+mn-lt"/>
              </a:rPr>
              <a:t>Telnet </a:t>
            </a:r>
            <a:r>
              <a:rPr lang="ru-RU" sz="2000" dirty="0" smtClean="0">
                <a:latin typeface="+mn-lt"/>
              </a:rPr>
              <a:t>для подключения к </a:t>
            </a:r>
            <a:r>
              <a:rPr lang="en-US" sz="2000" dirty="0" smtClean="0">
                <a:latin typeface="+mn-lt"/>
              </a:rPr>
              <a:t>10.100.100.1,</a:t>
            </a:r>
            <a:r>
              <a:rPr lang="ru-RU" sz="2000" dirty="0" smtClean="0">
                <a:latin typeface="+mn-lt"/>
              </a:rPr>
              <a:t> а политикой безопасности это запрещено</a:t>
            </a:r>
            <a:endParaRPr lang="en-US" sz="2000" dirty="0">
              <a:latin typeface="+mn-lt"/>
            </a:endParaRPr>
          </a:p>
        </p:txBody>
      </p:sp>
      <p:sp>
        <p:nvSpPr>
          <p:cNvPr id="373777" name="Rectangle 17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ru-RU" dirty="0" smtClean="0"/>
              <a:t>Типичные ошибки в </a:t>
            </a:r>
            <a:r>
              <a:rPr lang="en-US" dirty="0" smtClean="0"/>
              <a:t>ACL </a:t>
            </a:r>
            <a:r>
              <a:rPr lang="ru-RU" dirty="0" smtClean="0"/>
              <a:t> (3 из 5)</a:t>
            </a:r>
            <a:endParaRPr lang="en-US" dirty="0"/>
          </a:p>
        </p:txBody>
      </p:sp>
      <p:pic>
        <p:nvPicPr>
          <p:cNvPr id="373778" name="Picture 18" descr="327P_624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800" y="1524000"/>
            <a:ext cx="7175500" cy="3706813"/>
          </a:xfrm>
          <a:prstGeom prst="rect">
            <a:avLst/>
          </a:prstGeom>
          <a:noFill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BC34A-149F-400D-9017-8E9E35A07987}" type="slidenum">
              <a:rPr lang="ru-RU" smtClean="0"/>
              <a:pPr>
                <a:defRPr/>
              </a:pPr>
              <a:t>28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11" name="Rectangle 3"/>
          <p:cNvSpPr>
            <a:spLocks noChangeArrowheads="1"/>
          </p:cNvSpPr>
          <p:nvPr/>
        </p:nvSpPr>
        <p:spPr bwMode="auto">
          <a:xfrm>
            <a:off x="655639" y="5715001"/>
            <a:ext cx="81835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defTabSz="814388">
              <a:lnSpc>
                <a:spcPct val="95000"/>
              </a:lnSpc>
              <a:spcBef>
                <a:spcPct val="35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ru-RU" sz="2000" dirty="0" smtClean="0">
                <a:latin typeface="+mn-lt"/>
              </a:rPr>
              <a:t>Пример 4</a:t>
            </a:r>
            <a:r>
              <a:rPr lang="en-US" sz="2000" dirty="0" smtClean="0">
                <a:latin typeface="+mn-lt"/>
              </a:rPr>
              <a:t>: </a:t>
            </a:r>
            <a:r>
              <a:rPr lang="ru-RU" sz="2000" dirty="0" smtClean="0">
                <a:latin typeface="+mn-lt"/>
              </a:rPr>
              <a:t>Хост </a:t>
            </a:r>
            <a:r>
              <a:rPr lang="en-US" sz="2000" dirty="0" smtClean="0">
                <a:latin typeface="+mn-lt"/>
              </a:rPr>
              <a:t>10.100.100.1 </a:t>
            </a:r>
            <a:r>
              <a:rPr lang="ru-RU" sz="2000" dirty="0" smtClean="0">
                <a:latin typeface="+mn-lt"/>
              </a:rPr>
              <a:t>может использовать </a:t>
            </a:r>
            <a:r>
              <a:rPr lang="en-US" sz="2000" dirty="0" smtClean="0">
                <a:latin typeface="+mn-lt"/>
              </a:rPr>
              <a:t>Telnet </a:t>
            </a:r>
            <a:r>
              <a:rPr lang="ru-RU" sz="2000" dirty="0" smtClean="0">
                <a:latin typeface="+mn-lt"/>
              </a:rPr>
              <a:t>для подключения к</a:t>
            </a:r>
            <a:r>
              <a:rPr lang="en-US" sz="2000" dirty="0" smtClean="0">
                <a:latin typeface="+mn-lt"/>
              </a:rPr>
              <a:t> 10.1.1.1</a:t>
            </a:r>
            <a:r>
              <a:rPr lang="ru-RU" sz="2000" dirty="0" smtClean="0">
                <a:latin typeface="+mn-lt"/>
              </a:rPr>
              <a:t>, а политикой безопасности это запрещено</a:t>
            </a:r>
            <a:r>
              <a:rPr lang="en-US" sz="2000" dirty="0" smtClean="0">
                <a:latin typeface="+mn-lt"/>
              </a:rPr>
              <a:t> </a:t>
            </a:r>
            <a:endParaRPr lang="en-US" sz="2000" dirty="0">
              <a:latin typeface="+mn-lt"/>
            </a:endParaRPr>
          </a:p>
        </p:txBody>
      </p:sp>
      <p:sp>
        <p:nvSpPr>
          <p:cNvPr id="375816" name="Text Box 8"/>
          <p:cNvSpPr txBox="1">
            <a:spLocks noChangeArrowheads="1"/>
          </p:cNvSpPr>
          <p:nvPr/>
        </p:nvSpPr>
        <p:spPr bwMode="auto">
          <a:xfrm>
            <a:off x="2362200" y="3276600"/>
            <a:ext cx="533400" cy="265113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lIns="73019" tIns="36509" rIns="73019" bIns="3650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375818" name="Text Box 10"/>
          <p:cNvSpPr txBox="1">
            <a:spLocks noChangeArrowheads="1"/>
          </p:cNvSpPr>
          <p:nvPr/>
        </p:nvSpPr>
        <p:spPr bwMode="auto">
          <a:xfrm>
            <a:off x="6248400" y="3276600"/>
            <a:ext cx="533400" cy="265113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lIns="73019" tIns="36509" rIns="73019" bIns="3650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375831" name="Rectangle 2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ru-RU" dirty="0" smtClean="0"/>
              <a:t>Типичные ошибки в </a:t>
            </a:r>
            <a:r>
              <a:rPr lang="en-US" dirty="0" smtClean="0"/>
              <a:t>ACL </a:t>
            </a:r>
            <a:r>
              <a:rPr lang="ru-RU" dirty="0" smtClean="0"/>
              <a:t> (4 из 5)</a:t>
            </a:r>
            <a:endParaRPr lang="en-US" dirty="0"/>
          </a:p>
        </p:txBody>
      </p:sp>
      <p:pic>
        <p:nvPicPr>
          <p:cNvPr id="375832" name="Picture 24" descr="327P_625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300" y="1404938"/>
            <a:ext cx="7897813" cy="4221162"/>
          </a:xfrm>
          <a:prstGeom prst="rect">
            <a:avLst/>
          </a:prstGeom>
          <a:noFill/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BC34A-149F-400D-9017-8E9E35A07987}" type="slidenum">
              <a:rPr lang="ru-RU" smtClean="0"/>
              <a:pPr>
                <a:defRPr/>
              </a:pPr>
              <a:t>29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4" name="Rectangle 4"/>
          <p:cNvSpPr>
            <a:spLocks noChangeArrowheads="1"/>
          </p:cNvSpPr>
          <p:nvPr/>
        </p:nvSpPr>
        <p:spPr bwMode="auto">
          <a:xfrm>
            <a:off x="457200" y="5711825"/>
            <a:ext cx="8305800" cy="87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defTabSz="814388">
              <a:lnSpc>
                <a:spcPct val="95000"/>
              </a:lnSpc>
              <a:spcBef>
                <a:spcPct val="35000"/>
              </a:spcBef>
              <a:buClr>
                <a:schemeClr val="accent1"/>
              </a:buClr>
            </a:pPr>
            <a:r>
              <a:rPr lang="ru-RU" sz="2000" dirty="0" smtClean="0">
                <a:latin typeface="+mn-lt"/>
              </a:rPr>
              <a:t>Пример</a:t>
            </a:r>
            <a:r>
              <a:rPr lang="en-US" sz="2000" dirty="0" smtClean="0">
                <a:latin typeface="+mn-lt"/>
              </a:rPr>
              <a:t> </a:t>
            </a:r>
            <a:r>
              <a:rPr lang="ru-RU" sz="2000" dirty="0" smtClean="0">
                <a:latin typeface="+mn-lt"/>
              </a:rPr>
              <a:t>5</a:t>
            </a:r>
            <a:r>
              <a:rPr lang="en-US" sz="2000" dirty="0" smtClean="0">
                <a:latin typeface="+mn-lt"/>
              </a:rPr>
              <a:t>: </a:t>
            </a:r>
            <a:r>
              <a:rPr lang="ru-RU" sz="2000" dirty="0" smtClean="0">
                <a:latin typeface="+mn-lt"/>
              </a:rPr>
              <a:t>Хост </a:t>
            </a:r>
            <a:r>
              <a:rPr lang="en-US" sz="2000" dirty="0" smtClean="0">
                <a:latin typeface="+mn-lt"/>
              </a:rPr>
              <a:t>10.1.1.1 </a:t>
            </a:r>
            <a:r>
              <a:rPr lang="ru-RU" sz="2000" dirty="0" smtClean="0">
                <a:latin typeface="+mn-lt"/>
              </a:rPr>
              <a:t>может использовать </a:t>
            </a:r>
            <a:r>
              <a:rPr lang="en-US" sz="2000" dirty="0" smtClean="0">
                <a:latin typeface="+mn-lt"/>
              </a:rPr>
              <a:t>Telnet </a:t>
            </a:r>
            <a:r>
              <a:rPr lang="ru-RU" sz="2000" dirty="0" smtClean="0">
                <a:latin typeface="+mn-lt"/>
              </a:rPr>
              <a:t>для подключения к</a:t>
            </a:r>
            <a:r>
              <a:rPr lang="en-US" sz="2000" dirty="0" smtClean="0">
                <a:latin typeface="+mn-lt"/>
              </a:rPr>
              <a:t> </a:t>
            </a:r>
            <a:r>
              <a:rPr lang="ru-RU" sz="2000" dirty="0" err="1" smtClean="0">
                <a:latin typeface="+mn-lt"/>
              </a:rPr>
              <a:t>маршрутизатору</a:t>
            </a:r>
            <a:r>
              <a:rPr lang="ru-RU" sz="2000" dirty="0" smtClean="0">
                <a:latin typeface="+mn-lt"/>
              </a:rPr>
              <a:t> </a:t>
            </a:r>
            <a:r>
              <a:rPr lang="en-US" sz="2000" dirty="0" smtClean="0">
                <a:latin typeface="+mn-lt"/>
              </a:rPr>
              <a:t>B</a:t>
            </a:r>
            <a:r>
              <a:rPr lang="ru-RU" sz="2000" dirty="0" smtClean="0">
                <a:latin typeface="+mn-lt"/>
              </a:rPr>
              <a:t>, а политикой безопасности это запрещено</a:t>
            </a:r>
            <a:endParaRPr lang="en-US" sz="2000" dirty="0">
              <a:latin typeface="+mn-lt"/>
            </a:endParaRPr>
          </a:p>
        </p:txBody>
      </p:sp>
      <p:sp>
        <p:nvSpPr>
          <p:cNvPr id="409611" name="Rectangle 11"/>
          <p:cNvSpPr>
            <a:spLocks noChangeArrowheads="1"/>
          </p:cNvSpPr>
          <p:nvPr/>
        </p:nvSpPr>
        <p:spPr bwMode="auto">
          <a:xfrm>
            <a:off x="6192838" y="3429000"/>
            <a:ext cx="457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147" tIns="41073" rIns="82147" bIns="41073" anchor="ctr" anchorCtr="1"/>
          <a:lstStyle/>
          <a:p>
            <a:pPr marL="347663" lvl="1" indent="-233363" algn="ctr" defTabSz="814388">
              <a:lnSpc>
                <a:spcPct val="95000"/>
              </a:lnSpc>
              <a:spcBef>
                <a:spcPct val="35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en-US" sz="160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409612" name="Rectangle 12"/>
          <p:cNvSpPr>
            <a:spLocks noChangeArrowheads="1"/>
          </p:cNvSpPr>
          <p:nvPr/>
        </p:nvSpPr>
        <p:spPr bwMode="auto">
          <a:xfrm>
            <a:off x="2284413" y="3429000"/>
            <a:ext cx="457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147" tIns="41073" rIns="82147" bIns="41073" anchor="ctr" anchorCtr="1"/>
          <a:lstStyle/>
          <a:p>
            <a:pPr marL="347663" lvl="1" indent="-233363" algn="ctr" defTabSz="814388">
              <a:lnSpc>
                <a:spcPct val="95000"/>
              </a:lnSpc>
              <a:spcBef>
                <a:spcPct val="35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en-US" sz="16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409614" name="Rectangle 1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ru-RU" dirty="0" smtClean="0"/>
              <a:t>Типичные ошибки в </a:t>
            </a:r>
            <a:r>
              <a:rPr lang="en-US" dirty="0" smtClean="0"/>
              <a:t>ACL </a:t>
            </a:r>
            <a:r>
              <a:rPr lang="ru-RU" dirty="0" smtClean="0"/>
              <a:t> (5 из 5)</a:t>
            </a:r>
            <a:endParaRPr lang="en-US" dirty="0"/>
          </a:p>
        </p:txBody>
      </p:sp>
      <p:pic>
        <p:nvPicPr>
          <p:cNvPr id="409615" name="Picture 15" descr="327P_639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750" y="1404938"/>
            <a:ext cx="8062913" cy="4221162"/>
          </a:xfrm>
          <a:prstGeom prst="rect">
            <a:avLst/>
          </a:prstGeom>
          <a:noFill/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BC34A-149F-400D-9017-8E9E35A07987}" type="slidenum">
              <a:rPr lang="ru-RU" smtClean="0"/>
              <a:pPr>
                <a:defRPr/>
              </a:pPr>
              <a:t>30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NAT: Network </a:t>
            </a:r>
            <a:r>
              <a:rPr lang="en-US" dirty="0"/>
              <a:t>Address Translation</a:t>
            </a:r>
          </a:p>
        </p:txBody>
      </p:sp>
      <p:sp>
        <p:nvSpPr>
          <p:cNvPr id="302084" name="Text Box 4"/>
          <p:cNvSpPr txBox="1">
            <a:spLocks noChangeArrowheads="1"/>
          </p:cNvSpPr>
          <p:nvPr/>
        </p:nvSpPr>
        <p:spPr bwMode="auto">
          <a:xfrm>
            <a:off x="1066800" y="5294313"/>
            <a:ext cx="7162800" cy="124649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230188" indent="-230188" algn="l">
              <a:lnSpc>
                <a:spcPct val="95000"/>
              </a:lnSpc>
              <a:spcBef>
                <a:spcPct val="350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800" dirty="0" smtClean="0">
                <a:latin typeface="+mn-lt"/>
              </a:rPr>
              <a:t>IP </a:t>
            </a:r>
            <a:r>
              <a:rPr lang="ru-RU" sz="1800" dirty="0" smtClean="0">
                <a:latin typeface="+mn-lt"/>
              </a:rPr>
              <a:t>адрес может быть либо локальным, либо глобальным</a:t>
            </a:r>
            <a:endParaRPr lang="en-US" sz="1800" dirty="0">
              <a:latin typeface="+mn-lt"/>
            </a:endParaRPr>
          </a:p>
          <a:p>
            <a:pPr marL="230188" indent="-230188" algn="l">
              <a:lnSpc>
                <a:spcPct val="95000"/>
              </a:lnSpc>
              <a:spcBef>
                <a:spcPct val="350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sz="1800" dirty="0" smtClean="0">
                <a:latin typeface="+mn-lt"/>
              </a:rPr>
              <a:t>Локальные адреса используется внутри локальных сетей</a:t>
            </a:r>
            <a:endParaRPr lang="en-US" sz="1800" dirty="0">
              <a:latin typeface="+mn-lt"/>
            </a:endParaRPr>
          </a:p>
          <a:p>
            <a:pPr marL="230188" indent="-230188" algn="l">
              <a:lnSpc>
                <a:spcPct val="95000"/>
              </a:lnSpc>
              <a:spcBef>
                <a:spcPct val="350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sz="1800" dirty="0" smtClean="0">
                <a:latin typeface="+mn-lt"/>
              </a:rPr>
              <a:t>Глобальные адреса используются для пересылки трафика в глобальных сегментах сети</a:t>
            </a:r>
            <a:endParaRPr lang="en-US" sz="1800" dirty="0">
              <a:latin typeface="+mn-lt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BC34A-149F-400D-9017-8E9E35A07987}" type="slidenum">
              <a:rPr lang="ru-RU" smtClean="0"/>
              <a:pPr>
                <a:defRPr/>
              </a:pPr>
              <a:t>31</a:t>
            </a:fld>
            <a:endParaRPr lang="ru-RU"/>
          </a:p>
        </p:txBody>
      </p:sp>
      <p:pic>
        <p:nvPicPr>
          <p:cNvPr id="6" name="Рисунок 5" descr="Рисунок12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1143000"/>
            <a:ext cx="7543800" cy="40532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PAT: Port </a:t>
            </a:r>
            <a:r>
              <a:rPr lang="en-US" dirty="0"/>
              <a:t>Address Translation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BC34A-149F-400D-9017-8E9E35A07987}" type="slidenum">
              <a:rPr lang="ru-RU" smtClean="0"/>
              <a:pPr>
                <a:defRPr/>
              </a:pPr>
              <a:t>32</a:t>
            </a:fld>
            <a:endParaRPr lang="ru-RU"/>
          </a:p>
        </p:txBody>
      </p:sp>
      <p:pic>
        <p:nvPicPr>
          <p:cNvPr id="5" name="Рисунок 4" descr="Рисунок13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545" y="1292528"/>
            <a:ext cx="7972909" cy="50320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cs typeface="Times New Roman" pitchFamily="18" charset="0"/>
              </a:rPr>
              <a:t>Трансляция адреса источника</a:t>
            </a: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BC34A-149F-400D-9017-8E9E35A07987}" type="slidenum">
              <a:rPr lang="ru-RU" smtClean="0"/>
              <a:pPr>
                <a:defRPr/>
              </a:pPr>
              <a:t>33</a:t>
            </a:fld>
            <a:endParaRPr lang="ru-RU"/>
          </a:p>
        </p:txBody>
      </p:sp>
      <p:pic>
        <p:nvPicPr>
          <p:cNvPr id="5" name="Рисунок 4" descr="Рисунок14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405" y="1249860"/>
            <a:ext cx="7863190" cy="48461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7" name="Rectangle 3"/>
          <p:cNvSpPr>
            <a:spLocks noChangeArrowheads="1"/>
          </p:cNvSpPr>
          <p:nvPr/>
        </p:nvSpPr>
        <p:spPr bwMode="auto">
          <a:xfrm>
            <a:off x="777875" y="2209800"/>
            <a:ext cx="7985125" cy="526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230188" indent="-230188" algn="l" defTabSz="1028700">
              <a:lnSpc>
                <a:spcPct val="95000"/>
              </a:lnSpc>
              <a:spcBef>
                <a:spcPct val="500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sz="1800" dirty="0" smtClean="0">
                <a:latin typeface="+mn-lt"/>
                <a:cs typeface="Times New Roman" pitchFamily="18" charset="0"/>
              </a:rPr>
              <a:t>Устанавливает трансляцию внутреннего локального адреса на внутренний глобальный адрес</a:t>
            </a:r>
          </a:p>
        </p:txBody>
      </p:sp>
      <p:sp>
        <p:nvSpPr>
          <p:cNvPr id="308229" name="Rectangle 5"/>
          <p:cNvSpPr>
            <a:spLocks noChangeArrowheads="1"/>
          </p:cNvSpPr>
          <p:nvPr/>
        </p:nvSpPr>
        <p:spPr bwMode="auto">
          <a:xfrm>
            <a:off x="777875" y="1828800"/>
            <a:ext cx="7953375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l" defTabSz="1028700">
              <a:lnSpc>
                <a:spcPct val="10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600" b="1">
                <a:solidFill>
                  <a:srgbClr val="000000"/>
                </a:solidFill>
                <a:cs typeface="Times New Roman" pitchFamily="18" charset="0"/>
              </a:rPr>
              <a:t>RouterX(config)# ip nat inside source static </a:t>
            </a:r>
            <a:r>
              <a:rPr lang="en-US" sz="1600" b="1" i="1">
                <a:solidFill>
                  <a:srgbClr val="000000"/>
                </a:solidFill>
                <a:cs typeface="Times New Roman" pitchFamily="18" charset="0"/>
              </a:rPr>
              <a:t>local-ip</a:t>
            </a:r>
            <a:r>
              <a:rPr lang="en-US" sz="1600" b="1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sz="1600" b="1" i="1">
                <a:solidFill>
                  <a:srgbClr val="000000"/>
                </a:solidFill>
                <a:cs typeface="Times New Roman" pitchFamily="18" charset="0"/>
              </a:rPr>
              <a:t>global-ip</a:t>
            </a:r>
            <a:endParaRPr lang="en-US" sz="1600" b="1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308230" name="Rectangle 6"/>
          <p:cNvSpPr>
            <a:spLocks noChangeArrowheads="1"/>
          </p:cNvSpPr>
          <p:nvPr/>
        </p:nvSpPr>
        <p:spPr bwMode="auto">
          <a:xfrm>
            <a:off x="777875" y="3600450"/>
            <a:ext cx="4350871" cy="26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marL="230188" indent="-230188" algn="l" defTabSz="1028700">
              <a:lnSpc>
                <a:spcPct val="95000"/>
              </a:lnSpc>
              <a:spcBef>
                <a:spcPct val="500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sz="1800" dirty="0" smtClean="0">
                <a:latin typeface="+mn-lt"/>
                <a:cs typeface="Times New Roman" pitchFamily="18" charset="0"/>
              </a:rPr>
              <a:t>Отмечает интерфейс как внутренний</a:t>
            </a:r>
            <a:endParaRPr lang="en-US" sz="1800" dirty="0">
              <a:latin typeface="+mn-lt"/>
              <a:cs typeface="Times New Roman" pitchFamily="18" charset="0"/>
            </a:endParaRPr>
          </a:p>
        </p:txBody>
      </p:sp>
      <p:sp>
        <p:nvSpPr>
          <p:cNvPr id="308232" name="Rectangle 8"/>
          <p:cNvSpPr>
            <a:spLocks noChangeArrowheads="1"/>
          </p:cNvSpPr>
          <p:nvPr/>
        </p:nvSpPr>
        <p:spPr bwMode="auto">
          <a:xfrm>
            <a:off x="777875" y="3228975"/>
            <a:ext cx="7953375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l" defTabSz="1028700">
              <a:lnSpc>
                <a:spcPct val="10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600" b="1">
                <a:solidFill>
                  <a:srgbClr val="000000"/>
                </a:solidFill>
                <a:cs typeface="Times New Roman" pitchFamily="18" charset="0"/>
              </a:rPr>
              <a:t>RouterX(config-if)# ip nat inside</a:t>
            </a:r>
          </a:p>
        </p:txBody>
      </p:sp>
      <p:sp>
        <p:nvSpPr>
          <p:cNvPr id="308233" name="Rectangle 9"/>
          <p:cNvSpPr>
            <a:spLocks noChangeArrowheads="1"/>
          </p:cNvSpPr>
          <p:nvPr/>
        </p:nvSpPr>
        <p:spPr bwMode="auto">
          <a:xfrm>
            <a:off x="777875" y="4648200"/>
            <a:ext cx="4046301" cy="26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marL="230188" indent="-230188" algn="l" defTabSz="1028700">
              <a:lnSpc>
                <a:spcPct val="95000"/>
              </a:lnSpc>
              <a:spcBef>
                <a:spcPct val="500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sz="1800" dirty="0" smtClean="0">
                <a:latin typeface="+mn-lt"/>
                <a:cs typeface="Times New Roman" pitchFamily="18" charset="0"/>
              </a:rPr>
              <a:t>Отмечает интерфейс как внешний</a:t>
            </a:r>
            <a:endParaRPr lang="en-US" sz="1800" dirty="0">
              <a:latin typeface="+mn-lt"/>
              <a:cs typeface="Times New Roman" pitchFamily="18" charset="0"/>
            </a:endParaRPr>
          </a:p>
        </p:txBody>
      </p:sp>
      <p:sp>
        <p:nvSpPr>
          <p:cNvPr id="308235" name="Rectangle 11"/>
          <p:cNvSpPr>
            <a:spLocks noChangeArrowheads="1"/>
          </p:cNvSpPr>
          <p:nvPr/>
        </p:nvSpPr>
        <p:spPr bwMode="auto">
          <a:xfrm>
            <a:off x="777875" y="4267200"/>
            <a:ext cx="7953375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l" defTabSz="1028700">
              <a:lnSpc>
                <a:spcPct val="10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600" b="1">
                <a:solidFill>
                  <a:srgbClr val="000000"/>
                </a:solidFill>
                <a:cs typeface="Times New Roman" pitchFamily="18" charset="0"/>
              </a:rPr>
              <a:t>RouterX(config-if)# ip nat outside</a:t>
            </a:r>
          </a:p>
        </p:txBody>
      </p:sp>
      <p:sp>
        <p:nvSpPr>
          <p:cNvPr id="308236" name="Rectangle 12"/>
          <p:cNvSpPr>
            <a:spLocks noChangeArrowheads="1"/>
          </p:cNvSpPr>
          <p:nvPr/>
        </p:nvSpPr>
        <p:spPr bwMode="auto">
          <a:xfrm>
            <a:off x="777875" y="5715000"/>
            <a:ext cx="3934090" cy="26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marL="230188" indent="-230188" algn="l" defTabSz="1028700">
              <a:lnSpc>
                <a:spcPct val="95000"/>
              </a:lnSpc>
              <a:spcBef>
                <a:spcPct val="500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sz="1800" dirty="0" smtClean="0">
                <a:latin typeface="+mn-lt"/>
                <a:cs typeface="Times New Roman" pitchFamily="18" charset="0"/>
              </a:rPr>
              <a:t>Показывает текущие трансляции</a:t>
            </a:r>
            <a:endParaRPr lang="en-US" sz="1800" dirty="0">
              <a:latin typeface="+mn-lt"/>
              <a:cs typeface="Times New Roman" pitchFamily="18" charset="0"/>
            </a:endParaRPr>
          </a:p>
        </p:txBody>
      </p:sp>
      <p:sp>
        <p:nvSpPr>
          <p:cNvPr id="308238" name="Rectangle 14"/>
          <p:cNvSpPr>
            <a:spLocks noChangeArrowheads="1"/>
          </p:cNvSpPr>
          <p:nvPr/>
        </p:nvSpPr>
        <p:spPr bwMode="auto">
          <a:xfrm>
            <a:off x="777875" y="5334000"/>
            <a:ext cx="7953375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l" defTabSz="1028700">
              <a:lnSpc>
                <a:spcPct val="10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600" b="1">
                <a:solidFill>
                  <a:srgbClr val="000000"/>
                </a:solidFill>
                <a:cs typeface="Times New Roman" pitchFamily="18" charset="0"/>
              </a:rPr>
              <a:t>RouterX# show ip nat translations</a:t>
            </a:r>
          </a:p>
        </p:txBody>
      </p:sp>
      <p:sp>
        <p:nvSpPr>
          <p:cNvPr id="308240" name="Rectangle 16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ru-RU" dirty="0" smtClean="0"/>
              <a:t>Настройка статической трансляции</a:t>
            </a:r>
            <a:endParaRPr lang="en-US" dirty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BC34A-149F-400D-9017-8E9E35A07987}" type="slidenum">
              <a:rPr lang="ru-RU" smtClean="0"/>
              <a:pPr>
                <a:defRPr/>
              </a:pPr>
              <a:t>34</a:t>
            </a:fld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 статического </a:t>
            </a:r>
            <a:r>
              <a:rPr lang="en-US" dirty="0" smtClean="0"/>
              <a:t>NAT</a:t>
            </a:r>
            <a:endParaRPr lang="en-US" dirty="0"/>
          </a:p>
        </p:txBody>
      </p:sp>
      <p:sp>
        <p:nvSpPr>
          <p:cNvPr id="310282" name="Rectangle 10"/>
          <p:cNvSpPr>
            <a:spLocks noChangeArrowheads="1"/>
          </p:cNvSpPr>
          <p:nvPr/>
        </p:nvSpPr>
        <p:spPr bwMode="auto">
          <a:xfrm>
            <a:off x="304800" y="5562600"/>
            <a:ext cx="7658100" cy="9144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b="1" dirty="0" err="1">
                <a:solidFill>
                  <a:srgbClr val="000000"/>
                </a:solidFill>
                <a:cs typeface="Times New Roman" pitchFamily="18" charset="0"/>
              </a:rPr>
              <a:t>RouterX</a:t>
            </a:r>
            <a:r>
              <a:rPr lang="en-US" b="1" dirty="0">
                <a:solidFill>
                  <a:srgbClr val="000000"/>
                </a:solidFill>
                <a:cs typeface="Times New Roman" pitchFamily="18" charset="0"/>
              </a:rPr>
              <a:t># </a:t>
            </a:r>
            <a:r>
              <a:rPr lang="en-US" b="1" dirty="0">
                <a:solidFill>
                  <a:schemeClr val="accent2"/>
                </a:solidFill>
                <a:cs typeface="Times New Roman" pitchFamily="18" charset="0"/>
              </a:rPr>
              <a:t>show </a:t>
            </a:r>
            <a:r>
              <a:rPr lang="en-US" b="1" dirty="0" err="1">
                <a:solidFill>
                  <a:schemeClr val="accent2"/>
                </a:solidFill>
                <a:cs typeface="Times New Roman" pitchFamily="18" charset="0"/>
              </a:rPr>
              <a:t>ip</a:t>
            </a:r>
            <a:r>
              <a:rPr lang="en-US" b="1" dirty="0">
                <a:solidFill>
                  <a:schemeClr val="accent2"/>
                </a:solidFill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2"/>
                </a:solidFill>
                <a:cs typeface="Times New Roman" pitchFamily="18" charset="0"/>
              </a:rPr>
              <a:t>nat</a:t>
            </a:r>
            <a:r>
              <a:rPr lang="en-US" b="1" dirty="0">
                <a:solidFill>
                  <a:schemeClr val="accent2"/>
                </a:solidFill>
                <a:cs typeface="Times New Roman" pitchFamily="18" charset="0"/>
              </a:rPr>
              <a:t> translations</a:t>
            </a:r>
            <a:r>
              <a:rPr lang="en-US" b="1" dirty="0">
                <a:solidFill>
                  <a:srgbClr val="000000"/>
                </a:solidFill>
                <a:cs typeface="Times New Roman" pitchFamily="18" charset="0"/>
              </a:rPr>
              <a:t/>
            </a:r>
            <a:br>
              <a:rPr lang="en-US" b="1" dirty="0">
                <a:solidFill>
                  <a:srgbClr val="000000"/>
                </a:solidFill>
                <a:cs typeface="Times New Roman" pitchFamily="18" charset="0"/>
              </a:rPr>
            </a:br>
            <a:r>
              <a:rPr lang="en-US" b="1" dirty="0">
                <a:solidFill>
                  <a:srgbClr val="000000"/>
                </a:solidFill>
                <a:cs typeface="Times New Roman" pitchFamily="18" charset="0"/>
              </a:rPr>
              <a:t>     Pro Inside global   Inside local   Outside local   Outside global</a:t>
            </a:r>
            <a:br>
              <a:rPr lang="en-US" b="1" dirty="0">
                <a:solidFill>
                  <a:srgbClr val="000000"/>
                </a:solidFill>
                <a:cs typeface="Times New Roman" pitchFamily="18" charset="0"/>
              </a:rPr>
            </a:br>
            <a:r>
              <a:rPr lang="en-US" b="1" dirty="0">
                <a:solidFill>
                  <a:srgbClr val="000000"/>
                </a:solidFill>
                <a:cs typeface="Times New Roman" pitchFamily="18" charset="0"/>
              </a:rPr>
              <a:t>     --- 192.168.1.2       10.1.1.2          ---             ---</a:t>
            </a:r>
          </a:p>
        </p:txBody>
      </p:sp>
      <p:sp>
        <p:nvSpPr>
          <p:cNvPr id="310283" name="Text Box 11"/>
          <p:cNvSpPr txBox="1">
            <a:spLocks noChangeArrowheads="1"/>
          </p:cNvSpPr>
          <p:nvPr/>
        </p:nvSpPr>
        <p:spPr bwMode="auto">
          <a:xfrm>
            <a:off x="1905000" y="3200400"/>
            <a:ext cx="4649030" cy="2308324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1600" b="1" dirty="0"/>
              <a:t>interface s0</a:t>
            </a:r>
          </a:p>
          <a:p>
            <a:pPr algn="l"/>
            <a:r>
              <a:rPr lang="en-US" sz="1600" b="1" dirty="0" err="1"/>
              <a:t>ip</a:t>
            </a:r>
            <a:r>
              <a:rPr lang="en-US" sz="1600" b="1" dirty="0"/>
              <a:t> address 192.168.1.1 255.255.255.0</a:t>
            </a:r>
          </a:p>
          <a:p>
            <a:pPr algn="l"/>
            <a:r>
              <a:rPr lang="en-US" sz="1600" b="1" dirty="0" err="1"/>
              <a:t>ip</a:t>
            </a:r>
            <a:r>
              <a:rPr lang="en-US" sz="1600" b="1" dirty="0"/>
              <a:t> </a:t>
            </a:r>
            <a:r>
              <a:rPr lang="en-US" sz="1600" b="1" dirty="0" err="1"/>
              <a:t>nat</a:t>
            </a:r>
            <a:r>
              <a:rPr lang="en-US" sz="1600" b="1" dirty="0"/>
              <a:t> outside</a:t>
            </a:r>
          </a:p>
          <a:p>
            <a:pPr algn="l"/>
            <a:r>
              <a:rPr lang="en-US" sz="1600" b="1" dirty="0"/>
              <a:t>!</a:t>
            </a:r>
          </a:p>
          <a:p>
            <a:pPr algn="l"/>
            <a:r>
              <a:rPr lang="en-US" sz="1600" b="1" dirty="0"/>
              <a:t>interface e0</a:t>
            </a:r>
          </a:p>
          <a:p>
            <a:pPr algn="l"/>
            <a:r>
              <a:rPr lang="en-US" sz="1600" b="1" dirty="0" err="1"/>
              <a:t>ip</a:t>
            </a:r>
            <a:r>
              <a:rPr lang="en-US" sz="1600" b="1" dirty="0"/>
              <a:t> address 10.1.1.1 255.255.255.0</a:t>
            </a:r>
          </a:p>
          <a:p>
            <a:pPr algn="l"/>
            <a:r>
              <a:rPr lang="en-US" sz="1600" b="1" dirty="0" err="1"/>
              <a:t>ip</a:t>
            </a:r>
            <a:r>
              <a:rPr lang="en-US" sz="1600" b="1" dirty="0"/>
              <a:t> </a:t>
            </a:r>
            <a:r>
              <a:rPr lang="en-US" sz="1600" b="1" dirty="0" err="1"/>
              <a:t>nat</a:t>
            </a:r>
            <a:r>
              <a:rPr lang="en-US" sz="1600" b="1" dirty="0"/>
              <a:t> inside</a:t>
            </a:r>
          </a:p>
          <a:p>
            <a:pPr algn="l"/>
            <a:r>
              <a:rPr lang="en-US" sz="1600" b="1" dirty="0"/>
              <a:t>!</a:t>
            </a:r>
          </a:p>
          <a:p>
            <a:pPr algn="l"/>
            <a:r>
              <a:rPr lang="en-US" sz="1600" b="1" dirty="0" err="1"/>
              <a:t>ip</a:t>
            </a:r>
            <a:r>
              <a:rPr lang="en-US" sz="1600" b="1" dirty="0"/>
              <a:t> </a:t>
            </a:r>
            <a:r>
              <a:rPr lang="en-US" sz="1600" b="1" dirty="0" err="1"/>
              <a:t>nat</a:t>
            </a:r>
            <a:r>
              <a:rPr lang="en-US" sz="1600" b="1" dirty="0"/>
              <a:t> inside source static 10.1.1.2 192.168.1.2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BC34A-149F-400D-9017-8E9E35A07987}" type="slidenum">
              <a:rPr lang="ru-RU" smtClean="0"/>
              <a:pPr>
                <a:defRPr/>
              </a:pPr>
              <a:t>35</a:t>
            </a:fld>
            <a:endParaRPr lang="ru-RU"/>
          </a:p>
        </p:txBody>
      </p:sp>
      <p:pic>
        <p:nvPicPr>
          <p:cNvPr id="7" name="Рисунок 6" descr="Рисунок15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1600" y="1219200"/>
            <a:ext cx="6497799" cy="17494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cs typeface="Times New Roman" pitchFamily="18" charset="0"/>
              </a:rPr>
              <a:t>Перегрузка глобального адреса</a:t>
            </a:r>
            <a:endParaRPr lang="en-US" dirty="0"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BC34A-149F-400D-9017-8E9E35A07987}" type="slidenum">
              <a:rPr lang="ru-RU" smtClean="0"/>
              <a:pPr>
                <a:defRPr/>
              </a:pPr>
              <a:t>36</a:t>
            </a:fld>
            <a:endParaRPr lang="ru-RU"/>
          </a:p>
        </p:txBody>
      </p:sp>
      <p:pic>
        <p:nvPicPr>
          <p:cNvPr id="5" name="Рисунок 4" descr="Рисунок16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1447800"/>
            <a:ext cx="8007323" cy="43496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Настройка </a:t>
            </a:r>
            <a:r>
              <a:rPr lang="en-US" dirty="0" smtClean="0"/>
              <a:t>NAT </a:t>
            </a:r>
            <a:r>
              <a:rPr lang="ru-RU" dirty="0" smtClean="0"/>
              <a:t>с перегрузкой</a:t>
            </a:r>
            <a:endParaRPr lang="en-US" dirty="0"/>
          </a:p>
        </p:txBody>
      </p:sp>
      <p:sp>
        <p:nvSpPr>
          <p:cNvPr id="320515" name="Rectangle 3"/>
          <p:cNvSpPr>
            <a:spLocks noChangeArrowheads="1"/>
          </p:cNvSpPr>
          <p:nvPr/>
        </p:nvSpPr>
        <p:spPr bwMode="auto">
          <a:xfrm>
            <a:off x="762000" y="4038600"/>
            <a:ext cx="7680325" cy="526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230188" indent="-230188" algn="l" defTabSz="1028700">
              <a:lnSpc>
                <a:spcPct val="95000"/>
              </a:lnSpc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sz="1800" dirty="0" smtClean="0">
                <a:latin typeface="+mn-lt"/>
                <a:cs typeface="Times New Roman" pitchFamily="18" charset="0"/>
              </a:rPr>
              <a:t>Конфигурация </a:t>
            </a:r>
            <a:r>
              <a:rPr lang="en-US" sz="1800" dirty="0" smtClean="0">
                <a:latin typeface="+mn-lt"/>
                <a:cs typeface="Times New Roman" pitchFamily="18" charset="0"/>
              </a:rPr>
              <a:t>NAT </a:t>
            </a:r>
            <a:r>
              <a:rPr lang="ru-RU" sz="1800" dirty="0" smtClean="0">
                <a:latin typeface="+mn-lt"/>
                <a:cs typeface="Times New Roman" pitchFamily="18" charset="0"/>
              </a:rPr>
              <a:t>с перегрузкой. </a:t>
            </a:r>
            <a:r>
              <a:rPr lang="ru-RU" dirty="0" smtClean="0">
                <a:latin typeface="+mn-lt"/>
                <a:cs typeface="Times New Roman" pitchFamily="18" charset="0"/>
              </a:rPr>
              <a:t>Указывается</a:t>
            </a:r>
            <a:r>
              <a:rPr lang="ru-RU" sz="1800" dirty="0" smtClean="0">
                <a:latin typeface="+mn-lt"/>
                <a:cs typeface="Times New Roman" pitchFamily="18" charset="0"/>
              </a:rPr>
              <a:t> интерфейс, который имеет глобальный адрес и помечен, как </a:t>
            </a:r>
            <a:r>
              <a:rPr lang="en-US" sz="1800" dirty="0" smtClean="0">
                <a:latin typeface="+mn-lt"/>
                <a:cs typeface="Times New Roman" pitchFamily="18" charset="0"/>
              </a:rPr>
              <a:t>outside</a:t>
            </a:r>
            <a:endParaRPr lang="en-US" sz="1800" dirty="0">
              <a:latin typeface="+mn-lt"/>
              <a:cs typeface="Times New Roman" pitchFamily="18" charset="0"/>
            </a:endParaRPr>
          </a:p>
        </p:txBody>
      </p:sp>
      <p:sp>
        <p:nvSpPr>
          <p:cNvPr id="320517" name="Rectangle 5"/>
          <p:cNvSpPr>
            <a:spLocks noChangeArrowheads="1"/>
          </p:cNvSpPr>
          <p:nvPr/>
        </p:nvSpPr>
        <p:spPr bwMode="auto">
          <a:xfrm>
            <a:off x="762000" y="3352800"/>
            <a:ext cx="7586663" cy="609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l" defTabSz="1028700">
              <a:lnSpc>
                <a:spcPct val="95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600" b="1" dirty="0" err="1">
                <a:solidFill>
                  <a:srgbClr val="000000"/>
                </a:solidFill>
                <a:cs typeface="Times New Roman" pitchFamily="18" charset="0"/>
              </a:rPr>
              <a:t>RouterX</a:t>
            </a:r>
            <a:r>
              <a:rPr lang="en-US" sz="1600" b="1" dirty="0">
                <a:solidFill>
                  <a:srgbClr val="000000"/>
                </a:solidFill>
                <a:cs typeface="Times New Roman" pitchFamily="18" charset="0"/>
              </a:rPr>
              <a:t>(</a:t>
            </a:r>
            <a:r>
              <a:rPr lang="en-US" sz="1600" b="1" dirty="0" err="1">
                <a:solidFill>
                  <a:srgbClr val="000000"/>
                </a:solidFill>
                <a:cs typeface="Times New Roman" pitchFamily="18" charset="0"/>
              </a:rPr>
              <a:t>config</a:t>
            </a:r>
            <a:r>
              <a:rPr lang="en-US" sz="1600" b="1" dirty="0">
                <a:solidFill>
                  <a:srgbClr val="000000"/>
                </a:solidFill>
                <a:cs typeface="Times New Roman" pitchFamily="18" charset="0"/>
              </a:rPr>
              <a:t>)# </a:t>
            </a:r>
            <a:r>
              <a:rPr lang="en-US" sz="1600" b="1" dirty="0" err="1">
                <a:solidFill>
                  <a:srgbClr val="000000"/>
                </a:solidFill>
                <a:cs typeface="Times New Roman" pitchFamily="18" charset="0"/>
              </a:rPr>
              <a:t>ip</a:t>
            </a:r>
            <a:r>
              <a:rPr lang="en-US" sz="1600" b="1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cs typeface="Times New Roman" pitchFamily="18" charset="0"/>
              </a:rPr>
              <a:t>nat</a:t>
            </a:r>
            <a:r>
              <a:rPr lang="en-US" sz="1600" b="1" dirty="0">
                <a:solidFill>
                  <a:srgbClr val="000000"/>
                </a:solidFill>
                <a:cs typeface="Times New Roman" pitchFamily="18" charset="0"/>
              </a:rPr>
              <a:t> inside source list</a:t>
            </a:r>
            <a:br>
              <a:rPr lang="en-US" sz="1600" b="1" dirty="0">
                <a:solidFill>
                  <a:srgbClr val="000000"/>
                </a:solidFill>
                <a:cs typeface="Times New Roman" pitchFamily="18" charset="0"/>
              </a:rPr>
            </a:br>
            <a:r>
              <a:rPr lang="en-US" sz="1600" b="1" i="1" dirty="0">
                <a:solidFill>
                  <a:srgbClr val="000000"/>
                </a:solidFill>
                <a:cs typeface="Times New Roman" pitchFamily="18" charset="0"/>
              </a:rPr>
              <a:t>access-list-number</a:t>
            </a:r>
            <a:r>
              <a:rPr lang="en-US" sz="1600" b="1" dirty="0">
                <a:solidFill>
                  <a:srgbClr val="000000"/>
                </a:solidFill>
                <a:cs typeface="Times New Roman" pitchFamily="18" charset="0"/>
              </a:rPr>
              <a:t> interface </a:t>
            </a:r>
            <a:r>
              <a:rPr lang="en-US" sz="1600" b="1" i="1" dirty="0" err="1">
                <a:solidFill>
                  <a:srgbClr val="000000"/>
                </a:solidFill>
                <a:cs typeface="Times New Roman" pitchFamily="18" charset="0"/>
              </a:rPr>
              <a:t>interface</a:t>
            </a:r>
            <a:r>
              <a:rPr lang="en-US" sz="1600" b="1" dirty="0">
                <a:solidFill>
                  <a:srgbClr val="000000"/>
                </a:solidFill>
                <a:cs typeface="Times New Roman" pitchFamily="18" charset="0"/>
              </a:rPr>
              <a:t> overload</a:t>
            </a:r>
          </a:p>
        </p:txBody>
      </p:sp>
      <p:sp>
        <p:nvSpPr>
          <p:cNvPr id="320518" name="Rectangle 6"/>
          <p:cNvSpPr>
            <a:spLocks noChangeArrowheads="1"/>
          </p:cNvSpPr>
          <p:nvPr/>
        </p:nvSpPr>
        <p:spPr bwMode="auto">
          <a:xfrm>
            <a:off x="777875" y="2528888"/>
            <a:ext cx="7604125" cy="526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230188" indent="-230188" algn="l" defTabSz="1028700">
              <a:lnSpc>
                <a:spcPct val="95000"/>
              </a:lnSpc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sz="1800" dirty="0" smtClean="0">
                <a:latin typeface="Arial" charset="0"/>
                <a:cs typeface="Times New Roman" pitchFamily="18" charset="0"/>
              </a:rPr>
              <a:t>Настройка </a:t>
            </a:r>
            <a:r>
              <a:rPr lang="en-US" sz="1800" dirty="0" smtClean="0">
                <a:latin typeface="Arial" charset="0"/>
                <a:cs typeface="Times New Roman" pitchFamily="18" charset="0"/>
              </a:rPr>
              <a:t>ACL</a:t>
            </a:r>
            <a:r>
              <a:rPr lang="ru-RU" sz="1800" dirty="0" smtClean="0">
                <a:latin typeface="Arial" charset="0"/>
                <a:cs typeface="Times New Roman" pitchFamily="18" charset="0"/>
              </a:rPr>
              <a:t>, который перечисляет </a:t>
            </a:r>
            <a:r>
              <a:rPr lang="en-US" sz="1800" dirty="0" smtClean="0">
                <a:latin typeface="Arial" charset="0"/>
                <a:cs typeface="Times New Roman" pitchFamily="18" charset="0"/>
              </a:rPr>
              <a:t>IP </a:t>
            </a:r>
            <a:r>
              <a:rPr lang="ru-RU" sz="1800" dirty="0" smtClean="0">
                <a:latin typeface="Arial" charset="0"/>
                <a:cs typeface="Times New Roman" pitchFamily="18" charset="0"/>
              </a:rPr>
              <a:t>адреса, трафик с которых может  пройти </a:t>
            </a:r>
            <a:r>
              <a:rPr lang="en-US" sz="1800" dirty="0" smtClean="0">
                <a:latin typeface="Arial" charset="0"/>
                <a:cs typeface="Times New Roman" pitchFamily="18" charset="0"/>
              </a:rPr>
              <a:t>NAT</a:t>
            </a:r>
            <a:endParaRPr lang="en-US" sz="1800" dirty="0">
              <a:latin typeface="Arial" charset="0"/>
              <a:cs typeface="Times New Roman" pitchFamily="18" charset="0"/>
            </a:endParaRPr>
          </a:p>
        </p:txBody>
      </p:sp>
      <p:sp>
        <p:nvSpPr>
          <p:cNvPr id="320520" name="Rectangle 8"/>
          <p:cNvSpPr>
            <a:spLocks noChangeArrowheads="1"/>
          </p:cNvSpPr>
          <p:nvPr/>
        </p:nvSpPr>
        <p:spPr bwMode="auto">
          <a:xfrm>
            <a:off x="777875" y="1890713"/>
            <a:ext cx="7586663" cy="609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l" defTabSz="1028700">
              <a:lnSpc>
                <a:spcPct val="95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600" b="1">
                <a:solidFill>
                  <a:srgbClr val="000000"/>
                </a:solidFill>
                <a:cs typeface="Times New Roman" pitchFamily="18" charset="0"/>
              </a:rPr>
              <a:t>RouterX(config)# access-list </a:t>
            </a:r>
            <a:r>
              <a:rPr lang="en-US" sz="1600" b="1" i="1">
                <a:solidFill>
                  <a:srgbClr val="000000"/>
                </a:solidFill>
                <a:cs typeface="Times New Roman" pitchFamily="18" charset="0"/>
              </a:rPr>
              <a:t>access-list-number</a:t>
            </a:r>
            <a:r>
              <a:rPr lang="en-US" sz="1600" b="1">
                <a:solidFill>
                  <a:srgbClr val="000000"/>
                </a:solidFill>
                <a:cs typeface="Times New Roman" pitchFamily="18" charset="0"/>
              </a:rPr>
              <a:t> permit</a:t>
            </a:r>
            <a:br>
              <a:rPr lang="en-US" sz="1600" b="1">
                <a:solidFill>
                  <a:srgbClr val="000000"/>
                </a:solidFill>
                <a:cs typeface="Times New Roman" pitchFamily="18" charset="0"/>
              </a:rPr>
            </a:br>
            <a:r>
              <a:rPr lang="en-US" sz="1600" b="1" i="1">
                <a:solidFill>
                  <a:srgbClr val="000000"/>
                </a:solidFill>
                <a:cs typeface="Times New Roman" pitchFamily="18" charset="0"/>
              </a:rPr>
              <a:t>source</a:t>
            </a:r>
            <a:r>
              <a:rPr lang="en-US" sz="1600" b="1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sz="1600" b="1" i="1">
                <a:solidFill>
                  <a:srgbClr val="000000"/>
                </a:solidFill>
                <a:cs typeface="Times New Roman" pitchFamily="18" charset="0"/>
              </a:rPr>
              <a:t>source-wildcard</a:t>
            </a:r>
            <a:endParaRPr lang="en-US" sz="1600" b="1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320521" name="Rectangle 9"/>
          <p:cNvSpPr>
            <a:spLocks noChangeArrowheads="1"/>
          </p:cNvSpPr>
          <p:nvPr/>
        </p:nvSpPr>
        <p:spPr bwMode="auto">
          <a:xfrm>
            <a:off x="762000" y="5181600"/>
            <a:ext cx="3934090" cy="26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marL="230188" indent="-230188" defTabSz="1028700">
              <a:lnSpc>
                <a:spcPct val="95000"/>
              </a:lnSpc>
              <a:spcBef>
                <a:spcPct val="500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dirty="0" smtClean="0">
                <a:latin typeface="+mn-lt"/>
                <a:cs typeface="Times New Roman" pitchFamily="18" charset="0"/>
              </a:rPr>
              <a:t>Показывает текущие трансляции</a:t>
            </a:r>
            <a:endParaRPr lang="en-US" dirty="0">
              <a:latin typeface="+mn-lt"/>
              <a:cs typeface="Times New Roman" pitchFamily="18" charset="0"/>
            </a:endParaRPr>
          </a:p>
        </p:txBody>
      </p:sp>
      <p:sp>
        <p:nvSpPr>
          <p:cNvPr id="320523" name="Rectangle 11"/>
          <p:cNvSpPr>
            <a:spLocks noChangeArrowheads="1"/>
          </p:cNvSpPr>
          <p:nvPr/>
        </p:nvSpPr>
        <p:spPr bwMode="auto">
          <a:xfrm>
            <a:off x="762000" y="4724400"/>
            <a:ext cx="7586663" cy="3651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l" defTabSz="1028700">
              <a:lnSpc>
                <a:spcPct val="95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600" b="1">
                <a:solidFill>
                  <a:srgbClr val="000000"/>
                </a:solidFill>
                <a:cs typeface="Times New Roman" pitchFamily="18" charset="0"/>
              </a:rPr>
              <a:t>RouterX# show ip nat translations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BC34A-149F-400D-9017-8E9E35A07987}" type="slidenum">
              <a:rPr lang="ru-RU" smtClean="0"/>
              <a:pPr>
                <a:defRPr/>
              </a:pPr>
              <a:t>37</a:t>
            </a:fld>
            <a:endParaRPr lang="ru-RU"/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762000" y="6038850"/>
            <a:ext cx="3575018" cy="26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marL="230188" indent="-230188" algn="l" defTabSz="1028700">
              <a:lnSpc>
                <a:spcPct val="95000"/>
              </a:lnSpc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sz="1800" dirty="0" smtClean="0">
                <a:latin typeface="+mn-lt"/>
                <a:cs typeface="Times New Roman" pitchFamily="18" charset="0"/>
              </a:rPr>
              <a:t>Очищает таблицу трансляций</a:t>
            </a:r>
            <a:endParaRPr lang="en-US" sz="1800" dirty="0">
              <a:latin typeface="+mn-lt"/>
            </a:endParaRP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762000" y="5638800"/>
            <a:ext cx="7586663" cy="3651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l" defTabSz="1028700">
              <a:lnSpc>
                <a:spcPct val="95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600" b="1" dirty="0" err="1">
                <a:solidFill>
                  <a:srgbClr val="000000"/>
                </a:solidFill>
                <a:cs typeface="Times New Roman" pitchFamily="18" charset="0"/>
              </a:rPr>
              <a:t>RouterX</a:t>
            </a:r>
            <a:r>
              <a:rPr lang="en-US" sz="1600" b="1" dirty="0">
                <a:solidFill>
                  <a:srgbClr val="000000"/>
                </a:solidFill>
                <a:cs typeface="Times New Roman" pitchFamily="18" charset="0"/>
              </a:rPr>
              <a:t># clear </a:t>
            </a:r>
            <a:r>
              <a:rPr lang="en-US" sz="1600" b="1" dirty="0" err="1">
                <a:solidFill>
                  <a:srgbClr val="000000"/>
                </a:solidFill>
                <a:cs typeface="Times New Roman" pitchFamily="18" charset="0"/>
              </a:rPr>
              <a:t>ip</a:t>
            </a:r>
            <a:r>
              <a:rPr lang="en-US" sz="1600" b="1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cs typeface="Times New Roman" pitchFamily="18" charset="0"/>
              </a:rPr>
              <a:t>nat</a:t>
            </a:r>
            <a:r>
              <a:rPr lang="en-US" sz="1600" b="1" dirty="0">
                <a:solidFill>
                  <a:srgbClr val="000000"/>
                </a:solidFill>
                <a:cs typeface="Times New Roman" pitchFamily="18" charset="0"/>
              </a:rPr>
              <a:t> translation *</a:t>
            </a:r>
            <a:endParaRPr lang="en-US" sz="16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71" name="Rectangle 11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ru-RU" dirty="0" smtClean="0"/>
              <a:t>Пример </a:t>
            </a:r>
            <a:r>
              <a:rPr lang="en-US" dirty="0" smtClean="0"/>
              <a:t>NAT</a:t>
            </a:r>
            <a:r>
              <a:rPr lang="ru-RU" dirty="0" smtClean="0"/>
              <a:t> с перегрузкой</a:t>
            </a:r>
            <a:endParaRPr lang="en-US" dirty="0"/>
          </a:p>
        </p:txBody>
      </p:sp>
      <p:pic>
        <p:nvPicPr>
          <p:cNvPr id="322573" name="Picture 13" descr="301P_467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2425" y="1350963"/>
            <a:ext cx="4945063" cy="1892300"/>
          </a:xfrm>
          <a:prstGeom prst="rect">
            <a:avLst/>
          </a:prstGeom>
          <a:noFill/>
        </p:spPr>
      </p:pic>
      <p:sp>
        <p:nvSpPr>
          <p:cNvPr id="322574" name="Rectangle 14"/>
          <p:cNvSpPr>
            <a:spLocks noChangeArrowheads="1"/>
          </p:cNvSpPr>
          <p:nvPr/>
        </p:nvSpPr>
        <p:spPr bwMode="auto">
          <a:xfrm>
            <a:off x="381000" y="5791200"/>
            <a:ext cx="6308725" cy="66675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1000" b="1">
                <a:solidFill>
                  <a:srgbClr val="000000"/>
                </a:solidFill>
                <a:cs typeface="Times New Roman" pitchFamily="18" charset="0"/>
              </a:rPr>
              <a:t>RouterX# </a:t>
            </a:r>
            <a:r>
              <a:rPr lang="en-US" sz="1000" b="1">
                <a:solidFill>
                  <a:schemeClr val="accent2"/>
                </a:solidFill>
                <a:cs typeface="Times New Roman" pitchFamily="18" charset="0"/>
              </a:rPr>
              <a:t>show ip nat translations</a:t>
            </a:r>
            <a:r>
              <a:rPr lang="en-US" sz="1000" b="1">
                <a:solidFill>
                  <a:srgbClr val="000000"/>
                </a:solidFill>
                <a:cs typeface="Times New Roman" pitchFamily="18" charset="0"/>
              </a:rPr>
              <a:t/>
            </a:r>
            <a:br>
              <a:rPr lang="en-US" sz="1000" b="1">
                <a:solidFill>
                  <a:srgbClr val="000000"/>
                </a:solidFill>
                <a:cs typeface="Times New Roman" pitchFamily="18" charset="0"/>
              </a:rPr>
            </a:br>
            <a:r>
              <a:rPr lang="en-US" sz="1000" b="1">
                <a:solidFill>
                  <a:srgbClr val="000000"/>
                </a:solidFill>
                <a:cs typeface="Times New Roman" pitchFamily="18" charset="0"/>
              </a:rPr>
              <a:t>     Pro Inside global      Inside local       Outside local      Outside global</a:t>
            </a:r>
            <a:br>
              <a:rPr lang="en-US" sz="1000" b="1">
                <a:solidFill>
                  <a:srgbClr val="000000"/>
                </a:solidFill>
                <a:cs typeface="Times New Roman" pitchFamily="18" charset="0"/>
              </a:rPr>
            </a:br>
            <a:r>
              <a:rPr lang="en-US" sz="1000" b="1">
                <a:solidFill>
                  <a:srgbClr val="000000"/>
                </a:solidFill>
                <a:cs typeface="Times New Roman" pitchFamily="18" charset="0"/>
              </a:rPr>
              <a:t>     TCP 172.17.38.1:1050   192.168.3.7:1050    10.1.1.1:23        10.1.1.1:23</a:t>
            </a:r>
          </a:p>
          <a:p>
            <a:pPr algn="l"/>
            <a:r>
              <a:rPr lang="en-US" sz="1000" b="1">
                <a:solidFill>
                  <a:srgbClr val="000000"/>
                </a:solidFill>
                <a:cs typeface="Times New Roman" pitchFamily="18" charset="0"/>
              </a:rPr>
              <a:t>     TCP 172.17.38.1:1776   192.168.4.12:1776   10.2.2.2:25        10.2.2.2:25</a:t>
            </a:r>
          </a:p>
        </p:txBody>
      </p:sp>
      <p:sp>
        <p:nvSpPr>
          <p:cNvPr id="322575" name="Text Box 15"/>
          <p:cNvSpPr txBox="1">
            <a:spLocks noChangeArrowheads="1"/>
          </p:cNvSpPr>
          <p:nvPr/>
        </p:nvSpPr>
        <p:spPr bwMode="auto">
          <a:xfrm>
            <a:off x="4495800" y="2438401"/>
            <a:ext cx="4327525" cy="3477875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sz="1000" b="1" dirty="0"/>
              <a:t>hostname </a:t>
            </a:r>
            <a:r>
              <a:rPr lang="en-US" sz="1000" b="1" dirty="0" err="1"/>
              <a:t>RouterX</a:t>
            </a:r>
            <a:endParaRPr lang="en-US" sz="1000" b="1" dirty="0"/>
          </a:p>
          <a:p>
            <a:pPr algn="l"/>
            <a:r>
              <a:rPr lang="en-US" sz="1000" b="1" dirty="0"/>
              <a:t>!</a:t>
            </a:r>
          </a:p>
          <a:p>
            <a:pPr algn="l"/>
            <a:r>
              <a:rPr lang="en-US" sz="1000" b="1" dirty="0"/>
              <a:t>interface Ethernet0</a:t>
            </a:r>
          </a:p>
          <a:p>
            <a:pPr algn="l"/>
            <a:r>
              <a:rPr lang="en-US" sz="1000" b="1" dirty="0"/>
              <a:t> </a:t>
            </a:r>
            <a:r>
              <a:rPr lang="en-US" sz="1000" b="1" dirty="0" err="1"/>
              <a:t>ip</a:t>
            </a:r>
            <a:r>
              <a:rPr lang="en-US" sz="1000" b="1" dirty="0"/>
              <a:t> address 192.168.3.1 255.255.255.0</a:t>
            </a:r>
          </a:p>
          <a:p>
            <a:pPr algn="l"/>
            <a:r>
              <a:rPr lang="en-US" sz="1000" b="1" dirty="0"/>
              <a:t> </a:t>
            </a:r>
            <a:r>
              <a:rPr lang="en-US" sz="1000" b="1" dirty="0" err="1"/>
              <a:t>ip</a:t>
            </a:r>
            <a:r>
              <a:rPr lang="en-US" sz="1000" b="1" dirty="0"/>
              <a:t> </a:t>
            </a:r>
            <a:r>
              <a:rPr lang="en-US" sz="1000" b="1" dirty="0" err="1"/>
              <a:t>nat</a:t>
            </a:r>
            <a:r>
              <a:rPr lang="en-US" sz="1000" b="1" dirty="0"/>
              <a:t> inside</a:t>
            </a:r>
          </a:p>
          <a:p>
            <a:pPr algn="l"/>
            <a:r>
              <a:rPr lang="en-US" sz="1000" b="1" dirty="0"/>
              <a:t>!</a:t>
            </a:r>
          </a:p>
          <a:p>
            <a:pPr algn="l"/>
            <a:r>
              <a:rPr lang="en-US" sz="1000" b="1" dirty="0"/>
              <a:t>interface Ethernet1</a:t>
            </a:r>
          </a:p>
          <a:p>
            <a:pPr algn="l"/>
            <a:r>
              <a:rPr lang="en-US" sz="1000" b="1" dirty="0"/>
              <a:t> </a:t>
            </a:r>
            <a:r>
              <a:rPr lang="en-US" sz="1000" b="1" dirty="0" err="1"/>
              <a:t>ip</a:t>
            </a:r>
            <a:r>
              <a:rPr lang="en-US" sz="1000" b="1" dirty="0"/>
              <a:t> address 192.168.4.1 255.255.255.0</a:t>
            </a:r>
          </a:p>
          <a:p>
            <a:pPr algn="l"/>
            <a:r>
              <a:rPr lang="en-US" sz="1000" b="1" dirty="0"/>
              <a:t> </a:t>
            </a:r>
            <a:r>
              <a:rPr lang="en-US" sz="1000" b="1" dirty="0" err="1"/>
              <a:t>ip</a:t>
            </a:r>
            <a:r>
              <a:rPr lang="en-US" sz="1000" b="1" dirty="0"/>
              <a:t> </a:t>
            </a:r>
            <a:r>
              <a:rPr lang="en-US" sz="1000" b="1" dirty="0" err="1"/>
              <a:t>nat</a:t>
            </a:r>
            <a:r>
              <a:rPr lang="en-US" sz="1000" b="1" dirty="0"/>
              <a:t> inside</a:t>
            </a:r>
          </a:p>
          <a:p>
            <a:pPr algn="l"/>
            <a:r>
              <a:rPr lang="en-US" sz="1000" b="1" dirty="0"/>
              <a:t>!</a:t>
            </a:r>
          </a:p>
          <a:p>
            <a:pPr algn="l"/>
            <a:r>
              <a:rPr lang="en-US" sz="1000" b="1" dirty="0"/>
              <a:t>interface Serial0</a:t>
            </a:r>
          </a:p>
          <a:p>
            <a:pPr algn="l"/>
            <a:r>
              <a:rPr lang="en-US" sz="1000" b="1" dirty="0"/>
              <a:t> description To ISP</a:t>
            </a:r>
          </a:p>
          <a:p>
            <a:pPr algn="l"/>
            <a:r>
              <a:rPr lang="en-US" sz="1000" b="1" dirty="0"/>
              <a:t> </a:t>
            </a:r>
            <a:r>
              <a:rPr lang="en-US" sz="1000" b="1" dirty="0" err="1"/>
              <a:t>ip</a:t>
            </a:r>
            <a:r>
              <a:rPr lang="en-US" sz="1000" b="1" dirty="0"/>
              <a:t> address 172.17.38.1 255.255.255.0</a:t>
            </a:r>
          </a:p>
          <a:p>
            <a:pPr algn="l"/>
            <a:r>
              <a:rPr lang="en-US" sz="1000" b="1" dirty="0"/>
              <a:t> </a:t>
            </a:r>
            <a:r>
              <a:rPr lang="en-US" sz="1000" b="1" dirty="0" err="1"/>
              <a:t>ip</a:t>
            </a:r>
            <a:r>
              <a:rPr lang="en-US" sz="1000" b="1" dirty="0"/>
              <a:t> </a:t>
            </a:r>
            <a:r>
              <a:rPr lang="en-US" sz="1000" b="1" dirty="0" err="1"/>
              <a:t>nat</a:t>
            </a:r>
            <a:r>
              <a:rPr lang="en-US" sz="1000" b="1" dirty="0"/>
              <a:t> outside</a:t>
            </a:r>
          </a:p>
          <a:p>
            <a:pPr algn="l"/>
            <a:r>
              <a:rPr lang="en-US" sz="1000" b="1" dirty="0"/>
              <a:t>!</a:t>
            </a:r>
          </a:p>
          <a:p>
            <a:pPr algn="l"/>
            <a:r>
              <a:rPr lang="en-US" sz="1000" b="1" dirty="0" err="1"/>
              <a:t>ip</a:t>
            </a:r>
            <a:r>
              <a:rPr lang="en-US" sz="1000" b="1" dirty="0"/>
              <a:t> </a:t>
            </a:r>
            <a:r>
              <a:rPr lang="en-US" sz="1000" b="1" dirty="0" err="1"/>
              <a:t>nat</a:t>
            </a:r>
            <a:r>
              <a:rPr lang="en-US" sz="1000" b="1" dirty="0"/>
              <a:t> inside source list 1 interface Serial0 overload</a:t>
            </a:r>
          </a:p>
          <a:p>
            <a:pPr algn="l"/>
            <a:r>
              <a:rPr lang="en-US" sz="1000" b="1" dirty="0"/>
              <a:t>!</a:t>
            </a:r>
          </a:p>
          <a:p>
            <a:pPr algn="l"/>
            <a:r>
              <a:rPr lang="en-US" sz="1000" b="1" dirty="0" err="1"/>
              <a:t>ip</a:t>
            </a:r>
            <a:r>
              <a:rPr lang="en-US" sz="1000" b="1" dirty="0"/>
              <a:t> route 0.0.0.0 0.0.0.0 Serial0</a:t>
            </a:r>
          </a:p>
          <a:p>
            <a:pPr algn="l"/>
            <a:r>
              <a:rPr lang="en-US" sz="1000" b="1" dirty="0"/>
              <a:t>!</a:t>
            </a:r>
          </a:p>
          <a:p>
            <a:pPr algn="l"/>
            <a:r>
              <a:rPr lang="en-US" sz="1000" b="1" dirty="0"/>
              <a:t>access-list 1 permit 192.168.3.0 0.0.0.255</a:t>
            </a:r>
          </a:p>
          <a:p>
            <a:pPr algn="l"/>
            <a:r>
              <a:rPr lang="en-US" sz="1000" b="1" dirty="0"/>
              <a:t>access-list 1 permit 192.168.4.0 0.0.0.255</a:t>
            </a:r>
          </a:p>
          <a:p>
            <a:pPr algn="l"/>
            <a:r>
              <a:rPr lang="en-US" sz="1000" b="1" dirty="0"/>
              <a:t>!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BC34A-149F-400D-9017-8E9E35A07987}" type="slidenum">
              <a:rPr lang="ru-RU" smtClean="0"/>
              <a:pPr>
                <a:defRPr/>
              </a:pPr>
              <a:t>38</a:t>
            </a:fld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9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NAT: </a:t>
            </a:r>
            <a:r>
              <a:rPr lang="ru-RU" dirty="0" smtClean="0"/>
              <a:t>устранение неисправностей</a:t>
            </a:r>
            <a:endParaRPr lang="en-US" dirty="0"/>
          </a:p>
        </p:txBody>
      </p:sp>
      <p:sp>
        <p:nvSpPr>
          <p:cNvPr id="34919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228600" y="1371600"/>
            <a:ext cx="8686800" cy="4754563"/>
          </a:xfrm>
        </p:spPr>
        <p:txBody>
          <a:bodyPr/>
          <a:lstStyle/>
          <a:p>
            <a:r>
              <a:rPr lang="ru-RU" dirty="0" smtClean="0"/>
              <a:t>Необходимо проверить, что</a:t>
            </a:r>
            <a:r>
              <a:rPr lang="en-US" dirty="0" smtClean="0"/>
              <a:t>:</a:t>
            </a:r>
            <a:endParaRPr lang="en-US" dirty="0"/>
          </a:p>
          <a:p>
            <a:pPr lvl="1"/>
            <a:r>
              <a:rPr lang="ru-RU" dirty="0" smtClean="0"/>
              <a:t>Нет входящих </a:t>
            </a:r>
            <a:r>
              <a:rPr lang="en-US" dirty="0" smtClean="0"/>
              <a:t>ACL</a:t>
            </a:r>
            <a:r>
              <a:rPr lang="ru-RU" dirty="0" smtClean="0"/>
              <a:t>, которые запрещают трафик</a:t>
            </a:r>
          </a:p>
          <a:p>
            <a:pPr lvl="1"/>
            <a:r>
              <a:rPr lang="en-US" dirty="0" smtClean="0"/>
              <a:t>ACL</a:t>
            </a:r>
            <a:r>
              <a:rPr lang="ru-RU" dirty="0" smtClean="0"/>
              <a:t>, сконфигурированный для </a:t>
            </a:r>
            <a:r>
              <a:rPr lang="en-US" dirty="0" smtClean="0"/>
              <a:t>NAT</a:t>
            </a:r>
            <a:r>
              <a:rPr lang="ru-RU" dirty="0" smtClean="0"/>
              <a:t>,  допускает к трансляции все необходимые адреса</a:t>
            </a:r>
            <a:endParaRPr lang="en-US" dirty="0"/>
          </a:p>
          <a:p>
            <a:pPr lvl="1"/>
            <a:r>
              <a:rPr lang="ru-RU" dirty="0" smtClean="0"/>
              <a:t>Интерфейсы </a:t>
            </a:r>
            <a:r>
              <a:rPr lang="ru-RU" dirty="0" err="1" smtClean="0"/>
              <a:t>маршрутизатора</a:t>
            </a:r>
            <a:r>
              <a:rPr lang="ru-RU" dirty="0" smtClean="0"/>
              <a:t> правильно помечены, как </a:t>
            </a:r>
            <a:r>
              <a:rPr lang="en-US" dirty="0" smtClean="0"/>
              <a:t>inside </a:t>
            </a:r>
            <a:r>
              <a:rPr lang="ru-RU" dirty="0" smtClean="0"/>
              <a:t>и </a:t>
            </a:r>
            <a:r>
              <a:rPr lang="en-US" dirty="0" smtClean="0"/>
              <a:t>outside</a:t>
            </a:r>
            <a:endParaRPr lang="ru-RU" dirty="0" smtClean="0"/>
          </a:p>
          <a:p>
            <a:pPr lvl="1"/>
            <a:r>
              <a:rPr lang="ru-RU" dirty="0" smtClean="0"/>
              <a:t>В таблице трансляции имеется запись о необходимой трансляции и она верна</a:t>
            </a:r>
          </a:p>
          <a:p>
            <a:pPr lvl="1"/>
            <a:r>
              <a:rPr lang="ru-RU" dirty="0" err="1" smtClean="0"/>
              <a:t>Маршрутизатор</a:t>
            </a:r>
            <a:r>
              <a:rPr lang="ru-RU" dirty="0" smtClean="0"/>
              <a:t> знает путь к адресу назначения</a:t>
            </a:r>
          </a:p>
          <a:p>
            <a:pPr lvl="1"/>
            <a:r>
              <a:rPr lang="ru-RU" dirty="0" smtClean="0"/>
              <a:t>Все промежуточные </a:t>
            </a:r>
            <a:r>
              <a:rPr lang="ru-RU" dirty="0" err="1" smtClean="0"/>
              <a:t>маршрутизаторы</a:t>
            </a:r>
            <a:r>
              <a:rPr lang="ru-RU" dirty="0" smtClean="0"/>
              <a:t> имеют маршруты для обратного трафика</a:t>
            </a: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B22EAE-0484-49C5-A149-A36DB30721C1}" type="slidenum">
              <a:rPr lang="ru-RU" smtClean="0"/>
              <a:pPr>
                <a:defRPr/>
              </a:pPr>
              <a:t>39</a:t>
            </a:fld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15" name="Rectangle 11"/>
          <p:cNvSpPr>
            <a:spLocks noChangeArrowheads="1"/>
          </p:cNvSpPr>
          <p:nvPr/>
        </p:nvSpPr>
        <p:spPr bwMode="auto">
          <a:xfrm>
            <a:off x="849313" y="4454525"/>
            <a:ext cx="6328143" cy="1963614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1600" b="1" dirty="0" err="1">
                <a:solidFill>
                  <a:srgbClr val="000000"/>
                </a:solidFill>
                <a:cs typeface="Times New Roman" pitchFamily="18" charset="0"/>
              </a:rPr>
              <a:t>RouterX</a:t>
            </a:r>
            <a:r>
              <a:rPr lang="en-US" sz="1600" b="1" dirty="0">
                <a:solidFill>
                  <a:srgbClr val="000000"/>
                </a:solidFill>
                <a:cs typeface="Times New Roman" pitchFamily="18" charset="0"/>
              </a:rPr>
              <a:t># </a:t>
            </a:r>
            <a:r>
              <a:rPr lang="en-US" sz="1600" b="1" dirty="0">
                <a:solidFill>
                  <a:schemeClr val="accent2"/>
                </a:solidFill>
                <a:cs typeface="Times New Roman" pitchFamily="18" charset="0"/>
              </a:rPr>
              <a:t>show </a:t>
            </a:r>
            <a:r>
              <a:rPr lang="en-US" sz="1600" b="1" dirty="0" err="1">
                <a:solidFill>
                  <a:schemeClr val="accent2"/>
                </a:solidFill>
                <a:cs typeface="Times New Roman" pitchFamily="18" charset="0"/>
              </a:rPr>
              <a:t>ip</a:t>
            </a:r>
            <a:r>
              <a:rPr lang="en-US" sz="1600" b="1" dirty="0">
                <a:solidFill>
                  <a:schemeClr val="accent2"/>
                </a:solidFill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chemeClr val="accent2"/>
                </a:solidFill>
                <a:cs typeface="Times New Roman" pitchFamily="18" charset="0"/>
              </a:rPr>
              <a:t>nat</a:t>
            </a:r>
            <a:r>
              <a:rPr lang="en-US" sz="1600" b="1" dirty="0">
                <a:solidFill>
                  <a:schemeClr val="accent2"/>
                </a:solidFill>
                <a:cs typeface="Times New Roman" pitchFamily="18" charset="0"/>
              </a:rPr>
              <a:t> statistics</a:t>
            </a:r>
            <a:r>
              <a:rPr lang="en-US" sz="1600" b="1" dirty="0">
                <a:solidFill>
                  <a:srgbClr val="000000"/>
                </a:solidFill>
                <a:cs typeface="Times New Roman" pitchFamily="18" charset="0"/>
              </a:rPr>
              <a:t/>
            </a:r>
            <a:br>
              <a:rPr lang="en-US" sz="1600" b="1" dirty="0">
                <a:solidFill>
                  <a:srgbClr val="000000"/>
                </a:solidFill>
                <a:cs typeface="Times New Roman" pitchFamily="18" charset="0"/>
              </a:rPr>
            </a:br>
            <a:r>
              <a:rPr lang="en-US" sz="1600" b="1" dirty="0">
                <a:solidFill>
                  <a:srgbClr val="000000"/>
                </a:solidFill>
                <a:cs typeface="Times New Roman" pitchFamily="18" charset="0"/>
              </a:rPr>
              <a:t>      Total active translations: 1 (1 static, 0 dynamic; 0 extended)</a:t>
            </a:r>
            <a:br>
              <a:rPr lang="en-US" sz="1600" b="1" dirty="0">
                <a:solidFill>
                  <a:srgbClr val="000000"/>
                </a:solidFill>
                <a:cs typeface="Times New Roman" pitchFamily="18" charset="0"/>
              </a:rPr>
            </a:br>
            <a:r>
              <a:rPr lang="en-US" sz="1600" b="1" dirty="0">
                <a:solidFill>
                  <a:srgbClr val="000000"/>
                </a:solidFill>
                <a:cs typeface="Times New Roman" pitchFamily="18" charset="0"/>
              </a:rPr>
              <a:t>      Outside interfaces:</a:t>
            </a:r>
            <a:br>
              <a:rPr lang="en-US" sz="1600" b="1" dirty="0">
                <a:solidFill>
                  <a:srgbClr val="000000"/>
                </a:solidFill>
                <a:cs typeface="Times New Roman" pitchFamily="18" charset="0"/>
              </a:rPr>
            </a:br>
            <a:r>
              <a:rPr lang="en-US" sz="1600" b="1" dirty="0">
                <a:solidFill>
                  <a:srgbClr val="000000"/>
                </a:solidFill>
                <a:cs typeface="Times New Roman" pitchFamily="18" charset="0"/>
              </a:rPr>
              <a:t>      Ethernet0, Serial2</a:t>
            </a:r>
            <a:br>
              <a:rPr lang="en-US" sz="1600" b="1" dirty="0">
                <a:solidFill>
                  <a:srgbClr val="000000"/>
                </a:solidFill>
                <a:cs typeface="Times New Roman" pitchFamily="18" charset="0"/>
              </a:rPr>
            </a:br>
            <a:r>
              <a:rPr lang="en-US" sz="1600" b="1" dirty="0">
                <a:solidFill>
                  <a:srgbClr val="000000"/>
                </a:solidFill>
                <a:cs typeface="Times New Roman" pitchFamily="18" charset="0"/>
              </a:rPr>
              <a:t>      Inside interfaces:</a:t>
            </a:r>
            <a:br>
              <a:rPr lang="en-US" sz="1600" b="1" dirty="0">
                <a:solidFill>
                  <a:srgbClr val="000000"/>
                </a:solidFill>
                <a:cs typeface="Times New Roman" pitchFamily="18" charset="0"/>
              </a:rPr>
            </a:br>
            <a:r>
              <a:rPr lang="en-US" sz="1600" b="1" dirty="0">
                <a:solidFill>
                  <a:srgbClr val="000000"/>
                </a:solidFill>
                <a:cs typeface="Times New Roman" pitchFamily="18" charset="0"/>
              </a:rPr>
              <a:t>      Ethernet1</a:t>
            </a:r>
            <a:br>
              <a:rPr lang="en-US" sz="1600" b="1" dirty="0">
                <a:solidFill>
                  <a:srgbClr val="000000"/>
                </a:solidFill>
                <a:cs typeface="Times New Roman" pitchFamily="18" charset="0"/>
              </a:rPr>
            </a:br>
            <a:r>
              <a:rPr lang="en-US" sz="1600" b="1" dirty="0">
                <a:solidFill>
                  <a:srgbClr val="000000"/>
                </a:solidFill>
                <a:cs typeface="Times New Roman" pitchFamily="18" charset="0"/>
              </a:rPr>
              <a:t>      </a:t>
            </a:r>
            <a:r>
              <a:rPr lang="en-US" sz="1600" b="1" dirty="0">
                <a:solidFill>
                  <a:schemeClr val="bg2"/>
                </a:solidFill>
                <a:cs typeface="Times New Roman" pitchFamily="18" charset="0"/>
              </a:rPr>
              <a:t>Hits: 5  Misses: 0</a:t>
            </a:r>
            <a:br>
              <a:rPr lang="en-US" sz="1600" b="1" dirty="0">
                <a:solidFill>
                  <a:schemeClr val="bg2"/>
                </a:solidFill>
                <a:cs typeface="Times New Roman" pitchFamily="18" charset="0"/>
              </a:rPr>
            </a:br>
            <a:r>
              <a:rPr lang="en-US" sz="1600" b="1" dirty="0">
                <a:solidFill>
                  <a:srgbClr val="000000"/>
                </a:solidFill>
                <a:cs typeface="Times New Roman" pitchFamily="18" charset="0"/>
              </a:rPr>
              <a:t>      …</a:t>
            </a:r>
          </a:p>
        </p:txBody>
      </p:sp>
      <p:sp>
        <p:nvSpPr>
          <p:cNvPr id="354316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NAT: </a:t>
            </a:r>
            <a:r>
              <a:rPr lang="ru-RU" dirty="0" smtClean="0"/>
              <a:t>устранение неисправностей</a:t>
            </a:r>
            <a:endParaRPr lang="en-US" dirty="0"/>
          </a:p>
        </p:txBody>
      </p:sp>
      <p:sp>
        <p:nvSpPr>
          <p:cNvPr id="354318" name="Rectangle 14"/>
          <p:cNvSpPr>
            <a:spLocks noChangeArrowheads="1"/>
          </p:cNvSpPr>
          <p:nvPr/>
        </p:nvSpPr>
        <p:spPr bwMode="auto">
          <a:xfrm>
            <a:off x="849313" y="1711325"/>
            <a:ext cx="7445375" cy="2460674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1600" b="1" dirty="0" err="1">
                <a:solidFill>
                  <a:srgbClr val="000000"/>
                </a:solidFill>
                <a:cs typeface="Times New Roman" pitchFamily="18" charset="0"/>
              </a:rPr>
              <a:t>RouterX</a:t>
            </a:r>
            <a:r>
              <a:rPr lang="en-US" sz="1600" b="1" dirty="0">
                <a:solidFill>
                  <a:srgbClr val="000000"/>
                </a:solidFill>
                <a:cs typeface="Times New Roman" pitchFamily="18" charset="0"/>
              </a:rPr>
              <a:t># </a:t>
            </a:r>
            <a:r>
              <a:rPr lang="en-US" sz="1600" b="1" dirty="0">
                <a:solidFill>
                  <a:schemeClr val="accent2"/>
                </a:solidFill>
                <a:cs typeface="Times New Roman" pitchFamily="18" charset="0"/>
              </a:rPr>
              <a:t>debug </a:t>
            </a:r>
            <a:r>
              <a:rPr lang="en-US" sz="1600" b="1" dirty="0" err="1">
                <a:solidFill>
                  <a:schemeClr val="accent2"/>
                </a:solidFill>
                <a:cs typeface="Times New Roman" pitchFamily="18" charset="0"/>
              </a:rPr>
              <a:t>ip</a:t>
            </a:r>
            <a:r>
              <a:rPr lang="en-US" sz="1600" b="1" dirty="0">
                <a:solidFill>
                  <a:schemeClr val="accent2"/>
                </a:solidFill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chemeClr val="accent2"/>
                </a:solidFill>
                <a:cs typeface="Times New Roman" pitchFamily="18" charset="0"/>
              </a:rPr>
              <a:t>nat</a:t>
            </a:r>
            <a:endParaRPr lang="en-US" sz="1600" b="1" dirty="0">
              <a:solidFill>
                <a:schemeClr val="accent2"/>
              </a:solidFill>
              <a:cs typeface="Times New Roman" pitchFamily="18" charset="0"/>
            </a:endParaRPr>
          </a:p>
          <a:p>
            <a:pPr algn="l">
              <a:lnSpc>
                <a:spcPct val="95000"/>
              </a:lnSpc>
            </a:pPr>
            <a:r>
              <a:rPr lang="en-US" sz="1600" b="1" dirty="0">
                <a:solidFill>
                  <a:srgbClr val="000000"/>
                </a:solidFill>
                <a:cs typeface="Times New Roman" pitchFamily="18" charset="0"/>
              </a:rPr>
              <a:t> </a:t>
            </a:r>
          </a:p>
          <a:p>
            <a:pPr algn="l">
              <a:lnSpc>
                <a:spcPct val="95000"/>
              </a:lnSpc>
            </a:pPr>
            <a:r>
              <a:rPr lang="en-US" sz="1600" b="1" dirty="0">
                <a:solidFill>
                  <a:srgbClr val="000000"/>
                </a:solidFill>
                <a:cs typeface="Times New Roman" pitchFamily="18" charset="0"/>
              </a:rPr>
              <a:t>NAT: s=192.168.1.95-&gt;172.31.233.209, d=172.31.2.132 [6825]</a:t>
            </a:r>
          </a:p>
          <a:p>
            <a:pPr algn="l">
              <a:lnSpc>
                <a:spcPct val="95000"/>
              </a:lnSpc>
            </a:pPr>
            <a:r>
              <a:rPr lang="en-US" sz="1600" b="1" dirty="0">
                <a:solidFill>
                  <a:srgbClr val="000000"/>
                </a:solidFill>
                <a:cs typeface="Times New Roman" pitchFamily="18" charset="0"/>
              </a:rPr>
              <a:t>NAT: s=172.31.2.132, d=172.31.233.209-&gt;192.168.1.95 [21852] </a:t>
            </a:r>
          </a:p>
          <a:p>
            <a:pPr algn="l">
              <a:lnSpc>
                <a:spcPct val="95000"/>
              </a:lnSpc>
            </a:pPr>
            <a:r>
              <a:rPr lang="en-US" sz="1600" b="1" dirty="0">
                <a:solidFill>
                  <a:srgbClr val="000000"/>
                </a:solidFill>
                <a:cs typeface="Times New Roman" pitchFamily="18" charset="0"/>
              </a:rPr>
              <a:t>NAT: s=192.168.1.95-&gt;172.31.233.209, d=172.31.1.161 [6826] </a:t>
            </a:r>
          </a:p>
          <a:p>
            <a:pPr algn="l">
              <a:lnSpc>
                <a:spcPct val="95000"/>
              </a:lnSpc>
            </a:pPr>
            <a:r>
              <a:rPr lang="en-US" sz="1600" b="1" dirty="0">
                <a:solidFill>
                  <a:srgbClr val="000000"/>
                </a:solidFill>
                <a:cs typeface="Times New Roman" pitchFamily="18" charset="0"/>
              </a:rPr>
              <a:t>NAT*: s=172.31.1.161, d=172.31.233.209-&gt;192.168.1.95 [23311] </a:t>
            </a:r>
          </a:p>
          <a:p>
            <a:pPr algn="l">
              <a:lnSpc>
                <a:spcPct val="95000"/>
              </a:lnSpc>
            </a:pPr>
            <a:r>
              <a:rPr lang="en-US" sz="1600" b="1" dirty="0">
                <a:solidFill>
                  <a:srgbClr val="000000"/>
                </a:solidFill>
                <a:cs typeface="Times New Roman" pitchFamily="18" charset="0"/>
              </a:rPr>
              <a:t>NAT*: s=192.168.1.95-&gt;172.31.233.209, d=172.31.1.161 [6827] </a:t>
            </a:r>
          </a:p>
          <a:p>
            <a:pPr algn="l">
              <a:lnSpc>
                <a:spcPct val="95000"/>
              </a:lnSpc>
            </a:pPr>
            <a:r>
              <a:rPr lang="en-US" sz="1600" b="1" dirty="0">
                <a:solidFill>
                  <a:srgbClr val="000000"/>
                </a:solidFill>
                <a:cs typeface="Times New Roman" pitchFamily="18" charset="0"/>
              </a:rPr>
              <a:t>NAT*: s=192.168.1.95-&gt;172.31.233.209, d=172.31.1.161 [6828] </a:t>
            </a:r>
          </a:p>
          <a:p>
            <a:pPr algn="l">
              <a:lnSpc>
                <a:spcPct val="95000"/>
              </a:lnSpc>
            </a:pPr>
            <a:r>
              <a:rPr lang="en-US" sz="1600" b="1" dirty="0">
                <a:solidFill>
                  <a:srgbClr val="000000"/>
                </a:solidFill>
                <a:cs typeface="Times New Roman" pitchFamily="18" charset="0"/>
              </a:rPr>
              <a:t>NAT*: s=172.31.1.161, d=172.31.233.209-&gt;192.168.1.95 [23312] </a:t>
            </a:r>
          </a:p>
          <a:p>
            <a:pPr algn="l">
              <a:lnSpc>
                <a:spcPct val="95000"/>
              </a:lnSpc>
            </a:pPr>
            <a:r>
              <a:rPr lang="en-US" sz="1600" b="1" dirty="0">
                <a:solidFill>
                  <a:srgbClr val="000000"/>
                </a:solidFill>
                <a:cs typeface="Times New Roman" pitchFamily="18" charset="0"/>
              </a:rPr>
              <a:t>NAT*: s=172.31.1.161, d=172.31.233.209-&gt;192.168.1.95 [23313]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BC34A-149F-400D-9017-8E9E35A07987}" type="slidenum">
              <a:rPr lang="ru-RU" smtClean="0"/>
              <a:pPr>
                <a:defRPr/>
              </a:pPr>
              <a:t>40</a:t>
            </a:fld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Вопросы?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BA8F42-3312-4320-919F-E6ED99062301}" type="slidenum">
              <a:rPr lang="ru-RU"/>
              <a:pPr>
                <a:defRPr/>
              </a:pPr>
              <a:t>41</a:t>
            </a:fld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oo many files design templat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omic Sans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02-Overview of OCTAVE and NIST 800-30</Template>
  <TotalTime>1879</TotalTime>
  <Words>2255</Words>
  <Application>Microsoft Macintosh PowerPoint</Application>
  <PresentationFormat>Экран (4:3)</PresentationFormat>
  <Paragraphs>379</Paragraphs>
  <Slides>41</Slides>
  <Notes>40</Notes>
  <HiddenSlides>3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Too many files design template</vt:lpstr>
      <vt:lpstr>Настройка ACL и NAT</vt:lpstr>
      <vt:lpstr>Для чего нужны ACL?</vt:lpstr>
      <vt:lpstr>Фильтрация с помощью ACL</vt:lpstr>
      <vt:lpstr>Другие применения ACL</vt:lpstr>
      <vt:lpstr>ACL в исходящем направлении</vt:lpstr>
      <vt:lpstr>Типы ACL</vt:lpstr>
      <vt:lpstr>Как определить тип ACL?</vt:lpstr>
      <vt:lpstr>Правила настройки ACL</vt:lpstr>
      <vt:lpstr>Динамические ACL</vt:lpstr>
      <vt:lpstr>Рефлексивные ACL</vt:lpstr>
      <vt:lpstr>ACL с учетом времени</vt:lpstr>
      <vt:lpstr>Маски для задания правил ACL</vt:lpstr>
      <vt:lpstr>Маски для задания правил ACL, пример</vt:lpstr>
      <vt:lpstr>Маски для задания правил ACL, сокращения</vt:lpstr>
      <vt:lpstr>Создание стандартного нумерованного ACL</vt:lpstr>
      <vt:lpstr>Пример стандартного нумерованного ACL</vt:lpstr>
      <vt:lpstr>Пример стандартного нумерованного ACL</vt:lpstr>
      <vt:lpstr>Использование стандартных ACL для контроля vty-доступа</vt:lpstr>
      <vt:lpstr>Создание расширенного нумерованного ACL</vt:lpstr>
      <vt:lpstr>Пример расширенного нумерованного ACL</vt:lpstr>
      <vt:lpstr>Создание именованного ACL</vt:lpstr>
      <vt:lpstr>Пример стандартного именованного ACL</vt:lpstr>
      <vt:lpstr>Пример расширенного именованного ACL</vt:lpstr>
      <vt:lpstr>Просмотр правил ACL</vt:lpstr>
      <vt:lpstr>Проверка ACL</vt:lpstr>
      <vt:lpstr>Типичные ошибки в ACL  (1 из 5)</vt:lpstr>
      <vt:lpstr>Типичные ошибки в ACL  (2 из 5)</vt:lpstr>
      <vt:lpstr>Типичные ошибки в ACL  (3 из 5)</vt:lpstr>
      <vt:lpstr>Типичные ошибки в ACL  (4 из 5)</vt:lpstr>
      <vt:lpstr>Типичные ошибки в ACL  (5 из 5)</vt:lpstr>
      <vt:lpstr>NAT: Network Address Translation</vt:lpstr>
      <vt:lpstr>PAT: Port Address Translation</vt:lpstr>
      <vt:lpstr>Трансляция адреса источника</vt:lpstr>
      <vt:lpstr>Настройка статической трансляции</vt:lpstr>
      <vt:lpstr>Пример статического NAT</vt:lpstr>
      <vt:lpstr>Перегрузка глобального адреса</vt:lpstr>
      <vt:lpstr>Настройка NAT с перегрузкой</vt:lpstr>
      <vt:lpstr>Пример NAT с перегрузкой</vt:lpstr>
      <vt:lpstr>NAT: устранение неисправностей</vt:lpstr>
      <vt:lpstr>NAT: устранение неисправностей</vt:lpstr>
      <vt:lpstr>Вопросы?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Компьютерные Сети, практикум</dc:title>
  <dc:subject>Настройка ACL и NAT</dc:subject>
  <dc:creator>Петухов Андрей</dc:creator>
  <cp:lastModifiedBy>Andrew Petukhov</cp:lastModifiedBy>
  <cp:revision>160</cp:revision>
  <cp:lastPrinted>1601-01-01T00:00:00Z</cp:lastPrinted>
  <dcterms:created xsi:type="dcterms:W3CDTF">1601-01-01T00:00:00Z</dcterms:created>
  <dcterms:modified xsi:type="dcterms:W3CDTF">2012-05-02T14:36:38Z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